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57" r:id="rId1"/>
  </p:sldMasterIdLst>
  <p:notesMasterIdLst>
    <p:notesMasterId r:id="rId37"/>
  </p:notesMasterIdLst>
  <p:handoutMasterIdLst>
    <p:handoutMasterId r:id="rId38"/>
  </p:handoutMasterIdLst>
  <p:sldIdLst>
    <p:sldId id="256" r:id="rId2"/>
    <p:sldId id="293" r:id="rId3"/>
    <p:sldId id="295" r:id="rId4"/>
    <p:sldId id="257" r:id="rId5"/>
    <p:sldId id="258" r:id="rId6"/>
    <p:sldId id="300" r:id="rId7"/>
    <p:sldId id="280" r:id="rId8"/>
    <p:sldId id="259" r:id="rId9"/>
    <p:sldId id="260" r:id="rId10"/>
    <p:sldId id="261" r:id="rId11"/>
    <p:sldId id="289" r:id="rId12"/>
    <p:sldId id="262" r:id="rId13"/>
    <p:sldId id="263" r:id="rId14"/>
    <p:sldId id="290" r:id="rId15"/>
    <p:sldId id="301" r:id="rId16"/>
    <p:sldId id="265" r:id="rId17"/>
    <p:sldId id="264" r:id="rId18"/>
    <p:sldId id="294" r:id="rId19"/>
    <p:sldId id="267" r:id="rId20"/>
    <p:sldId id="296" r:id="rId21"/>
    <p:sldId id="297" r:id="rId22"/>
    <p:sldId id="268" r:id="rId23"/>
    <p:sldId id="298" r:id="rId24"/>
    <p:sldId id="266" r:id="rId25"/>
    <p:sldId id="269" r:id="rId26"/>
    <p:sldId id="270" r:id="rId27"/>
    <p:sldId id="271" r:id="rId28"/>
    <p:sldId id="272" r:id="rId29"/>
    <p:sldId id="273" r:id="rId30"/>
    <p:sldId id="274" r:id="rId31"/>
    <p:sldId id="299" r:id="rId32"/>
    <p:sldId id="275" r:id="rId33"/>
    <p:sldId id="304" r:id="rId34"/>
    <p:sldId id="302" r:id="rId35"/>
    <p:sldId id="303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3274" autoAdjust="0"/>
  </p:normalViewPr>
  <p:slideViewPr>
    <p:cSldViewPr snapToGrid="0" snapToObjects="1">
      <p:cViewPr varScale="1">
        <p:scale>
          <a:sx n="80" d="100"/>
          <a:sy n="80" d="100"/>
        </p:scale>
        <p:origin x="69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5FA19-4AE7-394C-8E06-B4A0FB3E5AA8}" type="datetimeFigureOut">
              <a:rPr lang="en-US" smtClean="0"/>
              <a:pPr/>
              <a:t>9/12/2018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3C84F-422D-1049-B727-5B751ACDAB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188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991A4-6061-8E40-B3BF-9224535D7C20}" type="datetimeFigureOut">
              <a:rPr lang="en-US" smtClean="0"/>
              <a:pPr/>
              <a:t>9/12/2018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39927-3662-3B4E-89DF-65C239F3E8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5903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082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630905-3E73-4F71-A97C-B0C013E33D8A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6E9E92-3393-4726-88EA-CD71150E1BE3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>
              <a:buAutoNum type="arabicPeriod"/>
            </a:pPr>
            <a:endParaRPr 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6E9E92-3393-4726-88EA-CD71150E1BE3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6E9E92-3393-4726-88EA-CD71150E1BE3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6CA9EE-F3C8-4332-94BB-C21417DE4449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E8B299-DF99-49FD-86DC-05FC693BF12F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47" y="4343798"/>
            <a:ext cx="5030107" cy="4113609"/>
          </a:xfrm>
          <a:noFill/>
          <a:ln/>
        </p:spPr>
        <p:txBody>
          <a:bodyPr lIns="95280" tIns="47641" rIns="95280" bIns="47641"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E8B299-DF99-49FD-86DC-05FC693BF12F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47" y="4343798"/>
            <a:ext cx="5030107" cy="4113609"/>
          </a:xfrm>
          <a:noFill/>
          <a:ln/>
        </p:spPr>
        <p:txBody>
          <a:bodyPr lIns="95280" tIns="47641" rIns="95280" bIns="47641"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FA9EB8-A5DC-4464-B499-EB5C061BB579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D5B058-777E-40D7-83BD-B1F7D2AEE14A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E8B299-DF99-49FD-86DC-05FC693BF12F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47" y="4343798"/>
            <a:ext cx="5030107" cy="4113609"/>
          </a:xfrm>
          <a:noFill/>
          <a:ln/>
        </p:spPr>
        <p:txBody>
          <a:bodyPr lIns="95280" tIns="47641" rIns="95280" bIns="47641"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will tell you what tricks does the </a:t>
            </a:r>
            <a:r>
              <a:rPr lang="en-US" dirty="0" err="1" smtClean="0"/>
              <a:t>cpu</a:t>
            </a:r>
            <a:r>
              <a:rPr lang="en-US" dirty="0" smtClean="0"/>
              <a:t> play to make your program fast;</a:t>
            </a:r>
            <a:r>
              <a:rPr lang="en-US" baseline="0" dirty="0" smtClean="0"/>
              <a:t> but we won’t go into details on how the </a:t>
            </a:r>
            <a:r>
              <a:rPr lang="en-US" baseline="0" dirty="0" err="1" smtClean="0"/>
              <a:t>cpu</a:t>
            </a:r>
            <a:r>
              <a:rPr lang="en-US" baseline="0" dirty="0" smtClean="0"/>
              <a:t> implements each of </a:t>
            </a:r>
            <a:r>
              <a:rPr lang="en-US" baseline="0" smtClean="0"/>
              <a:t>these tricks.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ECE552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6806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1D90C7-0D01-4C2D-B810-B6B13CF3B329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47" y="4343798"/>
            <a:ext cx="5030107" cy="4113609"/>
          </a:xfrm>
          <a:noFill/>
          <a:ln/>
        </p:spPr>
        <p:txBody>
          <a:bodyPr lIns="95280" tIns="47641" rIns="95280" bIns="47641"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768ED8-2D93-48EE-B450-B4DAD4E8F8A6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1BAD18-B661-4FFA-B174-18BE02334C8B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http://www.hardwaresecrets.com/article/Inside-Pentium-4-Architecture/235/2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695F1C-ABC2-43C6-A29F-D5048F3E91D1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EAA9F1-0EF7-4FE1-96F2-B2E8899CF87E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41A188-13F9-4D63-902C-742C103ED7DB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ACCB55-A4F1-43D9-B717-2ED62227A03D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46C31F-F859-455D-9D9F-03BBA78FE3E4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6E9E92-3393-4726-88EA-CD71150E1BE3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6E9E92-3393-4726-88EA-CD71150E1BE3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73FF38-DFC1-4D2D-A478-08BFC7835403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3BD52D-CEF0-4211-92A6-90AA03B9A30B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346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8DEDD3-1774-4671-BEC1-98BEBE84CE5C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CF609C-C70A-4E70-9267-52934A818A07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CAFAE9-45A9-4253-A12A-E31B83B6EE52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425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7"/>
          <p:cNvGrpSpPr/>
          <p:nvPr/>
        </p:nvGrpSpPr>
        <p:grpSpPr>
          <a:xfrm>
            <a:off x="486873" y="411480"/>
            <a:ext cx="8170255" cy="6035040"/>
            <a:chOff x="486873" y="411480"/>
            <a:chExt cx="8170255" cy="6035040"/>
          </a:xfrm>
        </p:grpSpPr>
        <p:pic>
          <p:nvPicPr>
            <p:cNvPr id="12" name="Picture 11" descr="PaperPanel-Title.jpg"/>
            <p:cNvPicPr>
              <a:picLocks noChangeAspect="1"/>
            </p:cNvPicPr>
            <p:nvPr/>
          </p:nvPicPr>
          <p:blipFill>
            <a:blip r:embed="rId2"/>
            <a:srcRect r="2128"/>
            <a:stretch>
              <a:fillRect/>
            </a:stretch>
          </p:blipFill>
          <p:spPr>
            <a:xfrm>
              <a:off x="486873" y="411480"/>
              <a:ext cx="8170255" cy="6035040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r>
              <a:rPr lang="en-CA" smtClean="0"/>
              <a:t>9/10/13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1" name="Picture 20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3" name="Rectangle 22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9/10/13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25" name="Rectangle 2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36" name="Picture 35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8" name="Rectangle 37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5" name="Rectangle 34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9/10/13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36" name="Picture 35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38" name="Rectangle 37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9/10/13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9/10/13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9/10/13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7" name="Picture 16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9/10/13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perPanel-Title.jpg"/>
          <p:cNvPicPr>
            <a:picLocks noChangeAspect="1"/>
          </p:cNvPicPr>
          <p:nvPr/>
        </p:nvPicPr>
        <p:blipFill>
          <a:blip r:embed="rId2"/>
          <a:srcRect r="2128"/>
          <a:stretch>
            <a:fillRect/>
          </a:stretch>
        </p:blipFill>
        <p:spPr>
          <a:xfrm>
            <a:off x="486873" y="411480"/>
            <a:ext cx="8170255" cy="6035040"/>
          </a:xfrm>
          <a:prstGeom prst="rect">
            <a:avLst/>
          </a:prstGeom>
          <a:noFill/>
          <a:ln w="12700"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scene3d>
            <a:camera prst="perspectiveFront" fov="4800000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r>
              <a:rPr lang="en-CA" smtClean="0"/>
              <a:t>9/10/13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grpSp>
        <p:nvGrpSpPr>
          <p:cNvPr id="6" name="Group 11"/>
          <p:cNvGrpSpPr/>
          <p:nvPr/>
        </p:nvGrpSpPr>
        <p:grpSpPr>
          <a:xfrm>
            <a:off x="562842" y="475488"/>
            <a:ext cx="7982713" cy="5888736"/>
            <a:chOff x="562842" y="475488"/>
            <a:chExt cx="7982713" cy="5888736"/>
          </a:xfrm>
        </p:grpSpPr>
        <p:sp>
          <p:nvSpPr>
            <p:cNvPr id="8" name="Rectangle 7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62842" y="3427528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5" name="Picture 2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9/10/13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5" name="Picture 1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7" name="Rectangle 1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9/10/13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8" name="Picture 17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11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0" name="Rectangle 19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9/10/13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0" name="Picture 19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7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2" name="Rectangle 21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9/10/13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9" name="Picture 18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6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1" name="Rectangle 20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9/10/13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8" name="Picture 27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0" name="Rectangle 2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9/10/13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r>
              <a:rPr lang="en-CA" smtClean="0"/>
              <a:t>9/10/13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4333" y="1123950"/>
            <a:ext cx="7452255" cy="1924050"/>
          </a:xfrm>
        </p:spPr>
        <p:txBody>
          <a:bodyPr/>
          <a:lstStyle/>
          <a:p>
            <a:r>
              <a:rPr lang="en-US" sz="4000" dirty="0" smtClean="0"/>
              <a:t>ECE 454 </a:t>
            </a:r>
            <a:br>
              <a:rPr lang="en-US" sz="4000" dirty="0" smtClean="0"/>
            </a:br>
            <a:r>
              <a:rPr lang="en-US" sz="4000" dirty="0" smtClean="0"/>
              <a:t>Computer Systems Programming</a:t>
            </a:r>
            <a:br>
              <a:rPr lang="en-US" sz="4000" dirty="0" smtClean="0"/>
            </a:br>
            <a:r>
              <a:rPr lang="en-US" sz="4000" i="1" dirty="0" smtClean="0"/>
              <a:t>CPU Architecture</a:t>
            </a:r>
            <a:endParaRPr lang="en-US" sz="44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27777"/>
            <a:ext cx="7342188" cy="175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Ding Yuan</a:t>
            </a:r>
          </a:p>
          <a:p>
            <a:r>
              <a:rPr lang="en-US" sz="2800" dirty="0" smtClean="0"/>
              <a:t>ECE Dept., University of Toronto</a:t>
            </a:r>
          </a:p>
          <a:p>
            <a:r>
              <a:rPr lang="en-US" sz="2800" dirty="0" smtClean="0"/>
              <a:t>http://www.eecg.toronto.edu/~yuan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CA" sz="4000" dirty="0" smtClean="0"/>
              <a:t>The 1980’s: RISC and Pipelining</a:t>
            </a:r>
          </a:p>
        </p:txBody>
      </p:sp>
      <p:sp>
        <p:nvSpPr>
          <p:cNvPr id="195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432" y="1879320"/>
            <a:ext cx="8109239" cy="45720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000" dirty="0"/>
              <a:t>1980: Patterson (Berkeley) coins term RISC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 dirty="0"/>
              <a:t>1982: Makes RISC-I pipelined processors (only 32 instructions)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/>
              <a:t>1981: Hennessy (Stanford) develops MIPS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 dirty="0"/>
              <a:t>1984: Forms MIPS computers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/>
              <a:t>RISC Design Simplifies Implementation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 dirty="0"/>
              <a:t>Small number of instruction formats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 dirty="0"/>
              <a:t>Simple instruction processing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/>
              <a:t>RISC Leads Naturally to Pipelined Implementation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 dirty="0"/>
              <a:t>Partition activities into stages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 dirty="0"/>
              <a:t>Each stage simple computation</a:t>
            </a:r>
          </a:p>
          <a:p>
            <a:pPr>
              <a:lnSpc>
                <a:spcPct val="90000"/>
              </a:lnSpc>
              <a:defRPr/>
            </a:pPr>
            <a:endParaRPr lang="en-CA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80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RISC pipeline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675" y="1955800"/>
            <a:ext cx="7543800" cy="3733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04900" y="5458767"/>
            <a:ext cx="5104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Reduce CPI from 5 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 1 (ideally)</a:t>
            </a:r>
            <a:endParaRPr lang="en-US" sz="24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95875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8727" y="302559"/>
            <a:ext cx="8349672" cy="45664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 smtClean="0"/>
              <a:t>1985: Pipelining: Intel 386 </a:t>
            </a:r>
          </a:p>
        </p:txBody>
      </p:sp>
      <p:pic>
        <p:nvPicPr>
          <p:cNvPr id="10243" name="Picture 3" descr="i386_blo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327" y="952501"/>
            <a:ext cx="853878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27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38489" y="5775933"/>
            <a:ext cx="7543511" cy="5953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33MHz, 32-bit processor, cache </a:t>
            </a:r>
            <a:r>
              <a:rPr lang="en-US" dirty="0" smtClean="0">
                <a:sym typeface="Wingdings"/>
              </a:rPr>
              <a:t> KBs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86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244158"/>
            <a:ext cx="8105775" cy="13398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Pipelines and Branch Prediction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675" y="1803400"/>
            <a:ext cx="7543800" cy="3733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6715" y="3302000"/>
            <a:ext cx="15619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u="sng" dirty="0" smtClean="0">
                <a:latin typeface="Comic Sans MS"/>
                <a:cs typeface="Comic Sans MS"/>
              </a:rPr>
              <a:t>BNEZ R3, L1</a:t>
            </a:r>
            <a:endParaRPr lang="en-US" u="sng" dirty="0">
              <a:latin typeface="Comic Sans MS"/>
              <a:cs typeface="Comic Sans M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16175" y="3699828"/>
            <a:ext cx="406757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u="sng" dirty="0" smtClean="0">
                <a:solidFill>
                  <a:srgbClr val="0000FF"/>
                </a:solidFill>
                <a:latin typeface="Comic Sans MS"/>
                <a:cs typeface="Comic Sans MS"/>
              </a:rPr>
              <a:t>Which instr. should we fetch here?</a:t>
            </a:r>
            <a:endParaRPr lang="en-US" i="1" u="sng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760845" y="5245100"/>
            <a:ext cx="8370455" cy="2209800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Must </a:t>
            </a:r>
            <a:r>
              <a:rPr lang="en-US" sz="2000" dirty="0"/>
              <a:t>wait/stall fetching until branch direction known</a:t>
            </a:r>
            <a:r>
              <a:rPr lang="en-US" sz="2000" dirty="0" smtClean="0"/>
              <a:t>?</a:t>
            </a:r>
          </a:p>
          <a:p>
            <a:pPr>
              <a:defRPr/>
            </a:pPr>
            <a:r>
              <a:rPr lang="en-US" sz="2000" dirty="0" smtClean="0"/>
              <a:t>Solutions?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86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Pipelines and Branch Prediction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273" y="3004430"/>
            <a:ext cx="8370455" cy="337097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1800" dirty="0" smtClean="0"/>
              <a:t>How bad is the problem? (isn’t it just one cycle?)</a:t>
            </a:r>
          </a:p>
          <a:p>
            <a:pPr lvl="1">
              <a:defRPr/>
            </a:pPr>
            <a:r>
              <a:rPr lang="en-US" sz="1600" dirty="0" smtClean="0"/>
              <a:t>Branch instructions: 15% - 25%</a:t>
            </a:r>
          </a:p>
          <a:p>
            <a:pPr lvl="1">
              <a:defRPr/>
            </a:pPr>
            <a:r>
              <a:rPr lang="en-US" sz="1600" dirty="0" smtClean="0">
                <a:solidFill>
                  <a:srgbClr val="0000FF"/>
                </a:solidFill>
              </a:rPr>
              <a:t>Pipeline deeper</a:t>
            </a:r>
            <a:r>
              <a:rPr lang="en-US" sz="1600" dirty="0" smtClean="0"/>
              <a:t>: branch not resolved until much later</a:t>
            </a:r>
          </a:p>
          <a:p>
            <a:pPr lvl="2">
              <a:defRPr/>
            </a:pPr>
            <a:r>
              <a:rPr lang="en-US" sz="1400" dirty="0" smtClean="0"/>
              <a:t>Cycles are smaller</a:t>
            </a:r>
          </a:p>
          <a:p>
            <a:pPr lvl="2">
              <a:defRPr/>
            </a:pPr>
            <a:r>
              <a:rPr lang="en-US" sz="1400" dirty="0" smtClean="0"/>
              <a:t>More functionality btw. fetch &amp; decode</a:t>
            </a:r>
          </a:p>
          <a:p>
            <a:pPr lvl="2">
              <a:defRPr/>
            </a:pPr>
            <a:r>
              <a:rPr lang="en-US" sz="1400" dirty="0" err="1" smtClean="0">
                <a:solidFill>
                  <a:srgbClr val="FF0000"/>
                </a:solidFill>
              </a:rPr>
              <a:t>Misprediction</a:t>
            </a:r>
            <a:r>
              <a:rPr lang="en-US" sz="1400" dirty="0" smtClean="0">
                <a:solidFill>
                  <a:srgbClr val="FF0000"/>
                </a:solidFill>
              </a:rPr>
              <a:t> penalty larger!</a:t>
            </a:r>
          </a:p>
          <a:p>
            <a:pPr lvl="1">
              <a:defRPr/>
            </a:pPr>
            <a:r>
              <a:rPr lang="en-US" sz="1800" dirty="0" smtClean="0">
                <a:solidFill>
                  <a:srgbClr val="0000FF"/>
                </a:solidFill>
              </a:rPr>
              <a:t>Multiple instruction issue </a:t>
            </a:r>
            <a:r>
              <a:rPr lang="en-US" sz="1800" dirty="0" smtClean="0"/>
              <a:t>(superscalar)</a:t>
            </a:r>
          </a:p>
          <a:p>
            <a:pPr lvl="2">
              <a:defRPr/>
            </a:pPr>
            <a:r>
              <a:rPr lang="en-US" sz="1600" dirty="0" smtClean="0"/>
              <a:t>Flushing &amp; </a:t>
            </a:r>
            <a:r>
              <a:rPr lang="en-US" sz="1600" dirty="0" err="1" smtClean="0"/>
              <a:t>refetching</a:t>
            </a:r>
            <a:r>
              <a:rPr lang="en-US" sz="1600" dirty="0" smtClean="0"/>
              <a:t> more instructions</a:t>
            </a:r>
          </a:p>
          <a:p>
            <a:pPr lvl="1">
              <a:defRPr/>
            </a:pPr>
            <a:r>
              <a:rPr lang="en-US" sz="1800" dirty="0" smtClean="0">
                <a:solidFill>
                  <a:srgbClr val="0000FF"/>
                </a:solidFill>
              </a:rPr>
              <a:t>Object-oriented programming</a:t>
            </a:r>
          </a:p>
          <a:p>
            <a:pPr lvl="2">
              <a:defRPr/>
            </a:pPr>
            <a:r>
              <a:rPr lang="en-US" sz="1600" dirty="0" smtClean="0"/>
              <a:t>More indirect branches which are harder to predict by compiler</a:t>
            </a:r>
          </a:p>
          <a:p>
            <a:pPr lvl="1">
              <a:defRPr/>
            </a:pPr>
            <a:endParaRPr lang="en-US" sz="1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130136" y="2053012"/>
            <a:ext cx="1415762" cy="359858"/>
          </a:xfrm>
          <a:prstGeom prst="rect">
            <a:avLst/>
          </a:prstGeom>
          <a:noFill/>
        </p:spPr>
        <p:txBody>
          <a:bodyPr lIns="82058" tIns="41029" rIns="82058" bIns="41029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Pipeline:</a:t>
            </a:r>
          </a:p>
        </p:txBody>
      </p:sp>
      <p:sp>
        <p:nvSpPr>
          <p:cNvPr id="11269" name="Oval 4"/>
          <p:cNvSpPr>
            <a:spLocks noChangeArrowheads="1"/>
          </p:cNvSpPr>
          <p:nvPr/>
        </p:nvSpPr>
        <p:spPr bwMode="auto">
          <a:xfrm>
            <a:off x="3525694" y="2114644"/>
            <a:ext cx="318943" cy="312364"/>
          </a:xfrm>
          <a:prstGeom prst="ellipse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</p:spPr>
        <p:txBody>
          <a:bodyPr wrap="none" lIns="82058" tIns="41029" rIns="82058" bIns="41029"/>
          <a:lstStyle/>
          <a:p>
            <a:endParaRPr lang="en-US"/>
          </a:p>
        </p:txBody>
      </p:sp>
      <p:sp>
        <p:nvSpPr>
          <p:cNvPr id="11270" name="Oval 5"/>
          <p:cNvSpPr>
            <a:spLocks noChangeArrowheads="1"/>
          </p:cNvSpPr>
          <p:nvPr/>
        </p:nvSpPr>
        <p:spPr bwMode="auto">
          <a:xfrm>
            <a:off x="4000500" y="2114644"/>
            <a:ext cx="318944" cy="312364"/>
          </a:xfrm>
          <a:prstGeom prst="ellipse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</p:spPr>
        <p:txBody>
          <a:bodyPr wrap="none" lIns="82058" tIns="41029" rIns="82058" bIns="41029"/>
          <a:lstStyle/>
          <a:p>
            <a:endParaRPr lang="en-US"/>
          </a:p>
        </p:txBody>
      </p:sp>
      <p:sp>
        <p:nvSpPr>
          <p:cNvPr id="11271" name="Oval 6"/>
          <p:cNvSpPr>
            <a:spLocks noChangeArrowheads="1"/>
          </p:cNvSpPr>
          <p:nvPr/>
        </p:nvSpPr>
        <p:spPr bwMode="auto">
          <a:xfrm>
            <a:off x="4476750" y="2114644"/>
            <a:ext cx="318944" cy="312364"/>
          </a:xfrm>
          <a:prstGeom prst="ellipse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</p:spPr>
        <p:txBody>
          <a:bodyPr wrap="none" lIns="82058" tIns="41029" rIns="82058" bIns="41029"/>
          <a:lstStyle/>
          <a:p>
            <a:endParaRPr lang="en-US"/>
          </a:p>
        </p:txBody>
      </p:sp>
      <p:sp>
        <p:nvSpPr>
          <p:cNvPr id="11272" name="Oval 7"/>
          <p:cNvSpPr>
            <a:spLocks noChangeArrowheads="1"/>
          </p:cNvSpPr>
          <p:nvPr/>
        </p:nvSpPr>
        <p:spPr bwMode="auto">
          <a:xfrm>
            <a:off x="4951558" y="2114644"/>
            <a:ext cx="318943" cy="312364"/>
          </a:xfrm>
          <a:prstGeom prst="ellipse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</p:spPr>
        <p:txBody>
          <a:bodyPr wrap="none" lIns="82058" tIns="41029" rIns="82058" bIns="41029"/>
          <a:lstStyle/>
          <a:p>
            <a:endParaRPr lang="en-US"/>
          </a:p>
        </p:txBody>
      </p:sp>
      <p:sp>
        <p:nvSpPr>
          <p:cNvPr id="11273" name="Oval 8"/>
          <p:cNvSpPr>
            <a:spLocks noChangeArrowheads="1"/>
          </p:cNvSpPr>
          <p:nvPr/>
        </p:nvSpPr>
        <p:spPr bwMode="auto">
          <a:xfrm>
            <a:off x="5426363" y="2114644"/>
            <a:ext cx="318944" cy="312364"/>
          </a:xfrm>
          <a:prstGeom prst="ellipse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</p:spPr>
        <p:txBody>
          <a:bodyPr wrap="none" lIns="82058" tIns="41029" rIns="82058" bIns="41029"/>
          <a:lstStyle/>
          <a:p>
            <a:endParaRPr lang="en-US"/>
          </a:p>
        </p:txBody>
      </p:sp>
      <p:sp>
        <p:nvSpPr>
          <p:cNvPr id="11274" name="Oval 9"/>
          <p:cNvSpPr>
            <a:spLocks noChangeArrowheads="1"/>
          </p:cNvSpPr>
          <p:nvPr/>
        </p:nvSpPr>
        <p:spPr bwMode="auto">
          <a:xfrm>
            <a:off x="5902613" y="2114644"/>
            <a:ext cx="318944" cy="312364"/>
          </a:xfrm>
          <a:prstGeom prst="ellipse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</p:spPr>
        <p:txBody>
          <a:bodyPr wrap="none" lIns="82058" tIns="41029" rIns="82058" bIns="41029"/>
          <a:lstStyle/>
          <a:p>
            <a:endParaRPr lang="en-US"/>
          </a:p>
        </p:txBody>
      </p:sp>
      <p:cxnSp>
        <p:nvCxnSpPr>
          <p:cNvPr id="11275" name="Straight Arrow Connector 15"/>
          <p:cNvCxnSpPr>
            <a:cxnSpLocks noChangeShapeType="1"/>
            <a:stCxn id="11269" idx="6"/>
            <a:endCxn id="11270" idx="2"/>
          </p:cNvCxnSpPr>
          <p:nvPr/>
        </p:nvCxnSpPr>
        <p:spPr bwMode="auto">
          <a:xfrm>
            <a:off x="3844636" y="2271527"/>
            <a:ext cx="155864" cy="1400"/>
          </a:xfrm>
          <a:prstGeom prst="straightConnector1">
            <a:avLst/>
          </a:prstGeom>
          <a:noFill/>
          <a:ln w="28575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1276" name="Straight Arrow Connector 16"/>
          <p:cNvCxnSpPr>
            <a:cxnSpLocks noChangeShapeType="1"/>
          </p:cNvCxnSpPr>
          <p:nvPr/>
        </p:nvCxnSpPr>
        <p:spPr bwMode="auto">
          <a:xfrm>
            <a:off x="4336762" y="2271527"/>
            <a:ext cx="155864" cy="1400"/>
          </a:xfrm>
          <a:prstGeom prst="straightConnector1">
            <a:avLst/>
          </a:prstGeom>
          <a:noFill/>
          <a:ln w="28575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1277" name="Straight Arrow Connector 17"/>
          <p:cNvCxnSpPr>
            <a:cxnSpLocks noChangeShapeType="1"/>
          </p:cNvCxnSpPr>
          <p:nvPr/>
        </p:nvCxnSpPr>
        <p:spPr bwMode="auto">
          <a:xfrm>
            <a:off x="4800023" y="2271527"/>
            <a:ext cx="157307" cy="1400"/>
          </a:xfrm>
          <a:prstGeom prst="straightConnector1">
            <a:avLst/>
          </a:prstGeom>
          <a:noFill/>
          <a:ln w="28575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1278" name="Straight Arrow Connector 18"/>
          <p:cNvCxnSpPr>
            <a:cxnSpLocks noChangeShapeType="1"/>
          </p:cNvCxnSpPr>
          <p:nvPr/>
        </p:nvCxnSpPr>
        <p:spPr bwMode="auto">
          <a:xfrm>
            <a:off x="5292148" y="2271527"/>
            <a:ext cx="155864" cy="1400"/>
          </a:xfrm>
          <a:prstGeom prst="straightConnector1">
            <a:avLst/>
          </a:prstGeom>
          <a:noFill/>
          <a:ln w="28575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1279" name="Straight Arrow Connector 19"/>
          <p:cNvCxnSpPr>
            <a:cxnSpLocks noChangeShapeType="1"/>
          </p:cNvCxnSpPr>
          <p:nvPr/>
        </p:nvCxnSpPr>
        <p:spPr bwMode="auto">
          <a:xfrm>
            <a:off x="5764068" y="2271527"/>
            <a:ext cx="155864" cy="1400"/>
          </a:xfrm>
          <a:prstGeom prst="straightConnector1">
            <a:avLst/>
          </a:prstGeom>
          <a:noFill/>
          <a:ln w="28575" algn="ctr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21" name="TextBox 20"/>
          <p:cNvSpPr txBox="1"/>
          <p:nvPr/>
        </p:nvSpPr>
        <p:spPr>
          <a:xfrm>
            <a:off x="2795444" y="2683343"/>
            <a:ext cx="1415761" cy="298356"/>
          </a:xfrm>
          <a:prstGeom prst="rect">
            <a:avLst/>
          </a:prstGeom>
          <a:noFill/>
        </p:spPr>
        <p:txBody>
          <a:bodyPr lIns="82058" tIns="41029" rIns="82058" bIns="41029">
            <a:spAutoFit/>
          </a:bodyPr>
          <a:lstStyle/>
          <a:p>
            <a:pPr>
              <a:defRPr/>
            </a:pPr>
            <a:r>
              <a:rPr lang="en-US" sz="1400" dirty="0" err="1">
                <a:latin typeface="+mj-lt"/>
              </a:rPr>
              <a:t>Insts</a:t>
            </a:r>
            <a:r>
              <a:rPr lang="en-US" sz="1400" dirty="0">
                <a:latin typeface="+mj-lt"/>
              </a:rPr>
              <a:t> fetched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19386" y="2655327"/>
            <a:ext cx="2524414" cy="298303"/>
          </a:xfrm>
          <a:prstGeom prst="rect">
            <a:avLst/>
          </a:prstGeom>
          <a:noFill/>
        </p:spPr>
        <p:txBody>
          <a:bodyPr wrap="square" lIns="82058" tIns="41029" rIns="82058" bIns="41029">
            <a:spAutoFit/>
          </a:bodyPr>
          <a:lstStyle/>
          <a:p>
            <a:pPr>
              <a:defRPr/>
            </a:pPr>
            <a:r>
              <a:rPr lang="en-US" sz="1400" dirty="0">
                <a:latin typeface="+mj-lt"/>
              </a:rPr>
              <a:t>Branch </a:t>
            </a:r>
            <a:r>
              <a:rPr lang="en-US" sz="1400" dirty="0" smtClean="0">
                <a:latin typeface="+mj-lt"/>
              </a:rPr>
              <a:t>directions computed</a:t>
            </a:r>
            <a:endParaRPr lang="en-US" sz="1400" dirty="0">
              <a:latin typeface="+mj-lt"/>
            </a:endParaRPr>
          </a:p>
        </p:txBody>
      </p:sp>
      <p:cxnSp>
        <p:nvCxnSpPr>
          <p:cNvPr id="11282" name="Straight Arrow Connector 23"/>
          <p:cNvCxnSpPr>
            <a:cxnSpLocks noChangeShapeType="1"/>
            <a:stCxn id="21" idx="0"/>
            <a:endCxn id="11269" idx="4"/>
          </p:cNvCxnSpPr>
          <p:nvPr/>
        </p:nvCxnSpPr>
        <p:spPr bwMode="auto">
          <a:xfrm rot="5400000" flipH="1" flipV="1">
            <a:off x="3466799" y="2464255"/>
            <a:ext cx="256335" cy="181841"/>
          </a:xfrm>
          <a:prstGeom prst="straightConnector1">
            <a:avLst/>
          </a:prstGeom>
          <a:noFill/>
          <a:ln w="28575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1283" name="Straight Arrow Connector 25"/>
          <p:cNvCxnSpPr>
            <a:cxnSpLocks noChangeShapeType="1"/>
            <a:stCxn id="22" idx="0"/>
            <a:endCxn id="11273" idx="4"/>
          </p:cNvCxnSpPr>
          <p:nvPr/>
        </p:nvCxnSpPr>
        <p:spPr bwMode="auto">
          <a:xfrm flipH="1" flipV="1">
            <a:off x="5585835" y="2427008"/>
            <a:ext cx="695758" cy="228319"/>
          </a:xfrm>
          <a:prstGeom prst="straightConnector1">
            <a:avLst/>
          </a:prstGeom>
          <a:noFill/>
          <a:ln w="28575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1284" name="Straight Arrow Connector 27"/>
          <p:cNvCxnSpPr>
            <a:cxnSpLocks noChangeShapeType="1"/>
          </p:cNvCxnSpPr>
          <p:nvPr/>
        </p:nvCxnSpPr>
        <p:spPr bwMode="auto">
          <a:xfrm>
            <a:off x="3977409" y="1982975"/>
            <a:ext cx="1350818" cy="1400"/>
          </a:xfrm>
          <a:prstGeom prst="straightConnector1">
            <a:avLst/>
          </a:prstGeom>
          <a:noFill/>
          <a:ln w="28575" algn="ctr">
            <a:solidFill>
              <a:srgbClr val="000000"/>
            </a:solidFill>
            <a:round/>
            <a:headEnd type="arrow" w="med" len="med"/>
            <a:tailEnd type="arrow" w="med" len="med"/>
          </a:ln>
        </p:spPr>
      </p:cxnSp>
      <p:sp>
        <p:nvSpPr>
          <p:cNvPr id="29" name="TextBox 28"/>
          <p:cNvSpPr txBox="1"/>
          <p:nvPr/>
        </p:nvSpPr>
        <p:spPr>
          <a:xfrm>
            <a:off x="3890818" y="1589368"/>
            <a:ext cx="1415762" cy="298357"/>
          </a:xfrm>
          <a:prstGeom prst="rect">
            <a:avLst/>
          </a:prstGeom>
          <a:noFill/>
        </p:spPr>
        <p:txBody>
          <a:bodyPr lIns="82058" tIns="41029" rIns="82058" bIns="41029">
            <a:spAutoFit/>
          </a:bodyPr>
          <a:lstStyle/>
          <a:p>
            <a:pPr>
              <a:defRPr/>
            </a:pPr>
            <a:r>
              <a:rPr lang="en-US" sz="1400" dirty="0">
                <a:latin typeface="+mj-lt"/>
              </a:rPr>
              <a:t>Wait/stall?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05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Branch Prediction: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73" y="1954365"/>
            <a:ext cx="8370455" cy="369628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Solution</a:t>
            </a:r>
            <a:r>
              <a:rPr lang="en-US" dirty="0"/>
              <a:t>: predict branch directions: </a:t>
            </a:r>
            <a:endParaRPr lang="en-US" dirty="0" smtClean="0"/>
          </a:p>
          <a:p>
            <a:pPr lvl="1">
              <a:defRPr/>
            </a:pPr>
            <a:r>
              <a:rPr lang="en-US" sz="2400" dirty="0" smtClean="0"/>
              <a:t>Intuition: predict the </a:t>
            </a:r>
            <a:r>
              <a:rPr lang="en-US" sz="2400" i="1" dirty="0" smtClean="0">
                <a:solidFill>
                  <a:srgbClr val="0000FF"/>
                </a:solidFill>
              </a:rPr>
              <a:t>future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based on </a:t>
            </a:r>
            <a:r>
              <a:rPr lang="en-US" sz="2400" i="1" dirty="0" smtClean="0">
                <a:solidFill>
                  <a:srgbClr val="FF0000"/>
                </a:solidFill>
              </a:rPr>
              <a:t>history</a:t>
            </a:r>
          </a:p>
          <a:p>
            <a:pPr lvl="1">
              <a:defRPr/>
            </a:pPr>
            <a:r>
              <a:rPr lang="en-US" sz="2400" dirty="0"/>
              <a:t>Use a table to remember outcomes of previous branches </a:t>
            </a:r>
          </a:p>
          <a:p>
            <a:pPr lvl="1">
              <a:defRPr/>
            </a:pPr>
            <a:endParaRPr lang="en-US" sz="1800" dirty="0">
              <a:solidFill>
                <a:srgbClr val="000000"/>
              </a:solidFill>
            </a:endParaRPr>
          </a:p>
          <a:p>
            <a:pPr lvl="1">
              <a:defRPr/>
            </a:pPr>
            <a:endParaRPr lang="en-US" sz="1800" dirty="0" smtClean="0">
              <a:solidFill>
                <a:srgbClr val="000000"/>
              </a:solidFill>
            </a:endParaRPr>
          </a:p>
          <a:p>
            <a:pPr lvl="1">
              <a:defRPr/>
            </a:pPr>
            <a:endParaRPr lang="en-US" sz="1800" dirty="0">
              <a:solidFill>
                <a:srgbClr val="000000"/>
              </a:solidFill>
            </a:endParaRPr>
          </a:p>
          <a:p>
            <a:pPr lvl="1">
              <a:defRPr/>
            </a:pPr>
            <a:endParaRPr lang="en-US" sz="1800" dirty="0" smtClean="0">
              <a:solidFill>
                <a:srgbClr val="000000"/>
              </a:solidFill>
            </a:endParaRPr>
          </a:p>
          <a:p>
            <a:pPr lvl="1">
              <a:defRPr/>
            </a:pPr>
            <a:endParaRPr lang="en-US" sz="1800" dirty="0">
              <a:solidFill>
                <a:srgbClr val="000000"/>
              </a:solidFill>
            </a:endParaRPr>
          </a:p>
          <a:p>
            <a:pPr lvl="1">
              <a:defRPr/>
            </a:pPr>
            <a:endParaRPr lang="en-US" sz="1800" dirty="0" smtClean="0">
              <a:solidFill>
                <a:srgbClr val="000000"/>
              </a:solidFill>
            </a:endParaRPr>
          </a:p>
          <a:p>
            <a:pPr marL="350838" lvl="1" indent="0">
              <a:buNone/>
              <a:defRPr/>
            </a:pPr>
            <a:endParaRPr lang="en-US" sz="1800" dirty="0">
              <a:solidFill>
                <a:srgbClr val="000000"/>
              </a:solidFill>
            </a:endParaRPr>
          </a:p>
          <a:p>
            <a:pPr lvl="1">
              <a:defRPr/>
            </a:pPr>
            <a:endParaRPr lang="en-US" sz="1800" dirty="0" smtClean="0">
              <a:solidFill>
                <a:srgbClr val="000000"/>
              </a:solidFill>
            </a:endParaRPr>
          </a:p>
          <a:p>
            <a:pPr lvl="1">
              <a:defRPr/>
            </a:pPr>
            <a:endParaRPr lang="en-US" sz="1800" dirty="0">
              <a:solidFill>
                <a:srgbClr val="000000"/>
              </a:solidFill>
            </a:endParaRPr>
          </a:p>
          <a:p>
            <a:pPr marL="350838" lvl="1" indent="0">
              <a:buNone/>
              <a:defRPr/>
            </a:pPr>
            <a:endParaRPr lang="en-US" sz="1800" dirty="0" smtClean="0">
              <a:solidFill>
                <a:srgbClr val="000000"/>
              </a:solidFill>
            </a:endParaRPr>
          </a:p>
          <a:p>
            <a:pPr lvl="1">
              <a:defRPr/>
            </a:pPr>
            <a:endParaRPr lang="en-US" sz="1800" dirty="0">
              <a:solidFill>
                <a:srgbClr val="000000"/>
              </a:solidFill>
            </a:endParaRPr>
          </a:p>
          <a:p>
            <a:pPr lvl="1"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Rectangle 67"/>
          <p:cNvSpPr>
            <a:spLocks noChangeArrowheads="1"/>
          </p:cNvSpPr>
          <p:nvPr/>
        </p:nvSpPr>
        <p:spPr bwMode="auto">
          <a:xfrm>
            <a:off x="770063" y="3705695"/>
            <a:ext cx="7475412" cy="1021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 anchor="ctr">
            <a:spAutoFit/>
          </a:bodyPr>
          <a:lstStyle/>
          <a:p>
            <a:r>
              <a:rPr lang="en-US" sz="3600" b="1" dirty="0">
                <a:latin typeface="Tahoma" pitchFamily="34" charset="0"/>
                <a:sym typeface="Wingdings" pitchFamily="2" charset="2"/>
              </a:rPr>
              <a:t></a:t>
            </a:r>
            <a:r>
              <a:rPr lang="en-US" sz="2500" b="1" dirty="0">
                <a:solidFill>
                  <a:srgbClr val="FF0000"/>
                </a:solidFill>
                <a:latin typeface="Arial" charset="0"/>
              </a:rPr>
              <a:t>BP is important: </a:t>
            </a:r>
            <a:r>
              <a:rPr lang="en-US" sz="2500" b="1" dirty="0" smtClean="0">
                <a:solidFill>
                  <a:srgbClr val="FF0000"/>
                </a:solidFill>
                <a:latin typeface="Arial" charset="0"/>
              </a:rPr>
              <a:t>30K bits is the standard size</a:t>
            </a:r>
          </a:p>
          <a:p>
            <a:r>
              <a:rPr lang="en-US" sz="2500" b="1" dirty="0" smtClean="0">
                <a:solidFill>
                  <a:srgbClr val="FF0000"/>
                </a:solidFill>
                <a:latin typeface="Arial" charset="0"/>
              </a:rPr>
              <a:t>of prediction tables </a:t>
            </a:r>
            <a:r>
              <a:rPr lang="en-US" sz="2500" b="1" dirty="0">
                <a:solidFill>
                  <a:srgbClr val="FF0000"/>
                </a:solidFill>
                <a:latin typeface="Arial" charset="0"/>
              </a:rPr>
              <a:t>o</a:t>
            </a:r>
            <a:r>
              <a:rPr lang="en-US" sz="2500" b="1" dirty="0" smtClean="0">
                <a:solidFill>
                  <a:srgbClr val="FF0000"/>
                </a:solidFill>
                <a:latin typeface="Arial" charset="0"/>
              </a:rPr>
              <a:t>n Intel P4!</a:t>
            </a:r>
            <a:endParaRPr lang="en-US" sz="2500" b="1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79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512" y="609320"/>
            <a:ext cx="4390159" cy="45804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/>
              <a:t>1993: Intel Pentium</a:t>
            </a:r>
          </a:p>
        </p:txBody>
      </p:sp>
      <p:pic>
        <p:nvPicPr>
          <p:cNvPr id="13315" name="Picture 3" descr="pentium_die_ph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125" y="1719356"/>
            <a:ext cx="4605193" cy="4452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penti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8432" y="582706"/>
            <a:ext cx="3177886" cy="558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7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44921" y="609320"/>
            <a:ext cx="8484465" cy="45804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dirty="0" smtClean="0"/>
              <a:t>What do we have so far</a:t>
            </a:r>
          </a:p>
        </p:txBody>
      </p:sp>
      <p:sp>
        <p:nvSpPr>
          <p:cNvPr id="141" name="Content Placeholder 2"/>
          <p:cNvSpPr>
            <a:spLocks noGrp="1"/>
          </p:cNvSpPr>
          <p:nvPr>
            <p:ph idx="1"/>
          </p:nvPr>
        </p:nvSpPr>
        <p:spPr>
          <a:xfrm>
            <a:off x="386773" y="1801374"/>
            <a:ext cx="8370455" cy="3888225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CPI:</a:t>
            </a:r>
          </a:p>
          <a:p>
            <a:pPr lvl="1">
              <a:defRPr/>
            </a:pPr>
            <a:r>
              <a:rPr lang="en-US" sz="2400" dirty="0" smtClean="0"/>
              <a:t>Pipeline: reduce CPI from </a:t>
            </a:r>
            <a:r>
              <a:rPr lang="en-US" sz="2400" dirty="0" smtClean="0">
                <a:solidFill>
                  <a:srgbClr val="0000FF"/>
                </a:solidFill>
              </a:rPr>
              <a:t>n</a:t>
            </a:r>
            <a:r>
              <a:rPr lang="en-US" sz="2400" dirty="0" smtClean="0"/>
              <a:t> to </a:t>
            </a:r>
            <a:r>
              <a:rPr lang="en-US" sz="2400" b="1" u="sng" dirty="0" smtClean="0">
                <a:solidFill>
                  <a:srgbClr val="FF0000"/>
                </a:solidFill>
              </a:rPr>
              <a:t>1</a:t>
            </a:r>
            <a:r>
              <a:rPr lang="en-US" sz="2400" dirty="0" smtClean="0"/>
              <a:t> (ideal case)</a:t>
            </a:r>
          </a:p>
          <a:p>
            <a:pPr lvl="1"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Branch instruction will cause stalls: </a:t>
            </a:r>
            <a:r>
              <a:rPr lang="en-US" sz="2400" i="1" dirty="0" smtClean="0">
                <a:solidFill>
                  <a:srgbClr val="FF0000"/>
                </a:solidFill>
              </a:rPr>
              <a:t>effective CPI &gt; 1</a:t>
            </a:r>
          </a:p>
          <a:p>
            <a:pPr lvl="2"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Branch prediction</a:t>
            </a:r>
          </a:p>
          <a:p>
            <a:pPr>
              <a:defRPr/>
            </a:pPr>
            <a:r>
              <a:rPr lang="en-US" sz="2800" i="1" dirty="0" smtClean="0">
                <a:solidFill>
                  <a:srgbClr val="FF0000"/>
                </a:solidFill>
              </a:rPr>
              <a:t>But can we reduce CPI to &lt;1?</a:t>
            </a:r>
          </a:p>
          <a:p>
            <a:pPr lvl="1">
              <a:defRPr/>
            </a:pPr>
            <a:endParaRPr lang="en-US" sz="2600" dirty="0">
              <a:solidFill>
                <a:srgbClr val="000000"/>
              </a:solidFill>
            </a:endParaRPr>
          </a:p>
          <a:p>
            <a:pPr lvl="1">
              <a:defRPr/>
            </a:pPr>
            <a:endParaRPr lang="en-US" sz="2400" dirty="0" smtClean="0">
              <a:solidFill>
                <a:srgbClr val="000000"/>
              </a:solidFill>
            </a:endParaRPr>
          </a:p>
          <a:p>
            <a:pPr lvl="1">
              <a:defRPr/>
            </a:pPr>
            <a:endParaRPr lang="en-US" sz="1800" dirty="0">
              <a:solidFill>
                <a:srgbClr val="000000"/>
              </a:solidFill>
            </a:endParaRPr>
          </a:p>
          <a:p>
            <a:pPr marL="350838" lvl="1" indent="0">
              <a:buNone/>
              <a:defRPr/>
            </a:pPr>
            <a:endParaRPr lang="en-US" sz="1800" dirty="0" smtClean="0">
              <a:solidFill>
                <a:srgbClr val="000000"/>
              </a:solidFill>
            </a:endParaRPr>
          </a:p>
          <a:p>
            <a:pPr lvl="1">
              <a:defRPr/>
            </a:pPr>
            <a:endParaRPr lang="en-US" sz="1800" dirty="0">
              <a:solidFill>
                <a:srgbClr val="000000"/>
              </a:solidFill>
            </a:endParaRPr>
          </a:p>
          <a:p>
            <a:pPr lvl="1"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94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44921" y="609320"/>
            <a:ext cx="8484465" cy="45804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smtClean="0"/>
              <a:t>Instruction-Level Parallelism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752148" y="2245193"/>
            <a:ext cx="1311315" cy="35985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r>
              <a:rPr lang="en-CA"/>
              <a:t>instructions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543528" y="1931428"/>
            <a:ext cx="1977465" cy="4075852"/>
            <a:chOff x="1630" y="869"/>
            <a:chExt cx="1246" cy="2567"/>
          </a:xfrm>
        </p:grpSpPr>
        <p:grpSp>
          <p:nvGrpSpPr>
            <p:cNvPr id="12388" name="Group 5"/>
            <p:cNvGrpSpPr>
              <a:grpSpLocks/>
            </p:cNvGrpSpPr>
            <p:nvPr/>
          </p:nvGrpSpPr>
          <p:grpSpPr bwMode="auto">
            <a:xfrm>
              <a:off x="2461" y="869"/>
              <a:ext cx="273" cy="2222"/>
              <a:chOff x="1355" y="840"/>
              <a:chExt cx="273" cy="2222"/>
            </a:xfrm>
          </p:grpSpPr>
          <p:sp>
            <p:nvSpPr>
              <p:cNvPr id="12420" name="Rectangle 6"/>
              <p:cNvSpPr>
                <a:spLocks noChangeArrowheads="1"/>
              </p:cNvSpPr>
              <p:nvPr/>
            </p:nvSpPr>
            <p:spPr bwMode="auto">
              <a:xfrm>
                <a:off x="1355" y="840"/>
                <a:ext cx="273" cy="25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21" name="Rectangle 7"/>
              <p:cNvSpPr>
                <a:spLocks noChangeArrowheads="1"/>
              </p:cNvSpPr>
              <p:nvPr/>
            </p:nvSpPr>
            <p:spPr bwMode="auto">
              <a:xfrm>
                <a:off x="1355" y="1094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22" name="Rectangle 8"/>
              <p:cNvSpPr>
                <a:spLocks noChangeArrowheads="1"/>
              </p:cNvSpPr>
              <p:nvPr/>
            </p:nvSpPr>
            <p:spPr bwMode="auto">
              <a:xfrm>
                <a:off x="1355" y="1337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23" name="Rectangle 9"/>
              <p:cNvSpPr>
                <a:spLocks noChangeArrowheads="1"/>
              </p:cNvSpPr>
              <p:nvPr/>
            </p:nvSpPr>
            <p:spPr bwMode="auto">
              <a:xfrm>
                <a:off x="1355" y="1581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24" name="Rectangle 10"/>
              <p:cNvSpPr>
                <a:spLocks noChangeArrowheads="1"/>
              </p:cNvSpPr>
              <p:nvPr/>
            </p:nvSpPr>
            <p:spPr bwMode="auto">
              <a:xfrm>
                <a:off x="1355" y="1824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25" name="Rectangle 11"/>
              <p:cNvSpPr>
                <a:spLocks noChangeArrowheads="1"/>
              </p:cNvSpPr>
              <p:nvPr/>
            </p:nvSpPr>
            <p:spPr bwMode="auto">
              <a:xfrm>
                <a:off x="1355" y="2068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26" name="Rectangle 12"/>
              <p:cNvSpPr>
                <a:spLocks noChangeArrowheads="1"/>
              </p:cNvSpPr>
              <p:nvPr/>
            </p:nvSpPr>
            <p:spPr bwMode="auto">
              <a:xfrm>
                <a:off x="1355" y="2311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27" name="Rectangle 13"/>
              <p:cNvSpPr>
                <a:spLocks noChangeArrowheads="1"/>
              </p:cNvSpPr>
              <p:nvPr/>
            </p:nvSpPr>
            <p:spPr bwMode="auto">
              <a:xfrm>
                <a:off x="1355" y="2555"/>
                <a:ext cx="273" cy="26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28" name="Rectangle 14"/>
              <p:cNvSpPr>
                <a:spLocks noChangeArrowheads="1"/>
              </p:cNvSpPr>
              <p:nvPr/>
            </p:nvSpPr>
            <p:spPr bwMode="auto">
              <a:xfrm>
                <a:off x="1355" y="2818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389" name="Group 15"/>
            <p:cNvGrpSpPr>
              <a:grpSpLocks/>
            </p:cNvGrpSpPr>
            <p:nvPr/>
          </p:nvGrpSpPr>
          <p:grpSpPr bwMode="auto">
            <a:xfrm>
              <a:off x="2505" y="895"/>
              <a:ext cx="203" cy="2183"/>
              <a:chOff x="950" y="876"/>
              <a:chExt cx="203" cy="2183"/>
            </a:xfrm>
          </p:grpSpPr>
          <p:grpSp>
            <p:nvGrpSpPr>
              <p:cNvPr id="12393" name="Group 16"/>
              <p:cNvGrpSpPr>
                <a:grpSpLocks/>
              </p:cNvGrpSpPr>
              <p:nvPr/>
            </p:nvGrpSpPr>
            <p:grpSpPr bwMode="auto">
              <a:xfrm>
                <a:off x="950" y="876"/>
                <a:ext cx="203" cy="213"/>
                <a:chOff x="1055" y="832"/>
                <a:chExt cx="203" cy="213"/>
              </a:xfrm>
            </p:grpSpPr>
            <p:sp>
              <p:nvSpPr>
                <p:cNvPr id="12418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066" y="832"/>
                  <a:ext cx="182" cy="21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CA" sz="1600">
                      <a:solidFill>
                        <a:srgbClr val="0000FF"/>
                      </a:solidFill>
                    </a:rPr>
                    <a:t>1</a:t>
                  </a:r>
                </a:p>
              </p:txBody>
            </p:sp>
            <p:sp>
              <p:nvSpPr>
                <p:cNvPr id="12419" name="Oval 18"/>
                <p:cNvSpPr>
                  <a:spLocks noChangeArrowheads="1"/>
                </p:cNvSpPr>
                <p:nvPr/>
              </p:nvSpPr>
              <p:spPr bwMode="auto">
                <a:xfrm>
                  <a:off x="1055" y="849"/>
                  <a:ext cx="203" cy="196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394" name="Group 19"/>
              <p:cNvGrpSpPr>
                <a:grpSpLocks/>
              </p:cNvGrpSpPr>
              <p:nvPr/>
            </p:nvGrpSpPr>
            <p:grpSpPr bwMode="auto">
              <a:xfrm>
                <a:off x="950" y="1122"/>
                <a:ext cx="203" cy="213"/>
                <a:chOff x="1055" y="832"/>
                <a:chExt cx="203" cy="213"/>
              </a:xfrm>
            </p:grpSpPr>
            <p:sp>
              <p:nvSpPr>
                <p:cNvPr id="1241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066" y="832"/>
                  <a:ext cx="182" cy="21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CA" sz="1600">
                      <a:solidFill>
                        <a:srgbClr val="0000FF"/>
                      </a:solidFill>
                    </a:rPr>
                    <a:t>2</a:t>
                  </a:r>
                </a:p>
              </p:txBody>
            </p:sp>
            <p:sp>
              <p:nvSpPr>
                <p:cNvPr id="12417" name="Oval 21"/>
                <p:cNvSpPr>
                  <a:spLocks noChangeArrowheads="1"/>
                </p:cNvSpPr>
                <p:nvPr/>
              </p:nvSpPr>
              <p:spPr bwMode="auto">
                <a:xfrm>
                  <a:off x="1055" y="849"/>
                  <a:ext cx="203" cy="196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395" name="Group 22"/>
              <p:cNvGrpSpPr>
                <a:grpSpLocks/>
              </p:cNvGrpSpPr>
              <p:nvPr/>
            </p:nvGrpSpPr>
            <p:grpSpPr bwMode="auto">
              <a:xfrm>
                <a:off x="950" y="1368"/>
                <a:ext cx="203" cy="213"/>
                <a:chOff x="1055" y="832"/>
                <a:chExt cx="203" cy="213"/>
              </a:xfrm>
            </p:grpSpPr>
            <p:sp>
              <p:nvSpPr>
                <p:cNvPr id="12414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066" y="832"/>
                  <a:ext cx="182" cy="21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CA" sz="1600">
                      <a:solidFill>
                        <a:srgbClr val="0000FF"/>
                      </a:solidFill>
                    </a:rPr>
                    <a:t>3</a:t>
                  </a:r>
                </a:p>
              </p:txBody>
            </p:sp>
            <p:sp>
              <p:nvSpPr>
                <p:cNvPr id="12415" name="Oval 24"/>
                <p:cNvSpPr>
                  <a:spLocks noChangeArrowheads="1"/>
                </p:cNvSpPr>
                <p:nvPr/>
              </p:nvSpPr>
              <p:spPr bwMode="auto">
                <a:xfrm>
                  <a:off x="1055" y="849"/>
                  <a:ext cx="203" cy="196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396" name="Group 25"/>
              <p:cNvGrpSpPr>
                <a:grpSpLocks/>
              </p:cNvGrpSpPr>
              <p:nvPr/>
            </p:nvGrpSpPr>
            <p:grpSpPr bwMode="auto">
              <a:xfrm>
                <a:off x="950" y="1614"/>
                <a:ext cx="203" cy="213"/>
                <a:chOff x="1055" y="832"/>
                <a:chExt cx="203" cy="213"/>
              </a:xfrm>
            </p:grpSpPr>
            <p:sp>
              <p:nvSpPr>
                <p:cNvPr id="12412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1066" y="832"/>
                  <a:ext cx="182" cy="21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CA" sz="1600">
                      <a:solidFill>
                        <a:srgbClr val="0000FF"/>
                      </a:solidFill>
                    </a:rPr>
                    <a:t>4</a:t>
                  </a:r>
                </a:p>
              </p:txBody>
            </p:sp>
            <p:sp>
              <p:nvSpPr>
                <p:cNvPr id="12413" name="Oval 27"/>
                <p:cNvSpPr>
                  <a:spLocks noChangeArrowheads="1"/>
                </p:cNvSpPr>
                <p:nvPr/>
              </p:nvSpPr>
              <p:spPr bwMode="auto">
                <a:xfrm>
                  <a:off x="1055" y="849"/>
                  <a:ext cx="203" cy="196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397" name="Group 28"/>
              <p:cNvGrpSpPr>
                <a:grpSpLocks/>
              </p:cNvGrpSpPr>
              <p:nvPr/>
            </p:nvGrpSpPr>
            <p:grpSpPr bwMode="auto">
              <a:xfrm>
                <a:off x="950" y="1861"/>
                <a:ext cx="203" cy="213"/>
                <a:chOff x="1055" y="832"/>
                <a:chExt cx="203" cy="213"/>
              </a:xfrm>
            </p:grpSpPr>
            <p:sp>
              <p:nvSpPr>
                <p:cNvPr id="12410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1066" y="832"/>
                  <a:ext cx="182" cy="21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CA" sz="1600">
                      <a:solidFill>
                        <a:srgbClr val="0000FF"/>
                      </a:solidFill>
                    </a:rPr>
                    <a:t>5</a:t>
                  </a:r>
                </a:p>
              </p:txBody>
            </p:sp>
            <p:sp>
              <p:nvSpPr>
                <p:cNvPr id="12411" name="Oval 30"/>
                <p:cNvSpPr>
                  <a:spLocks noChangeArrowheads="1"/>
                </p:cNvSpPr>
                <p:nvPr/>
              </p:nvSpPr>
              <p:spPr bwMode="auto">
                <a:xfrm>
                  <a:off x="1055" y="849"/>
                  <a:ext cx="203" cy="196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398" name="Group 31"/>
              <p:cNvGrpSpPr>
                <a:grpSpLocks/>
              </p:cNvGrpSpPr>
              <p:nvPr/>
            </p:nvGrpSpPr>
            <p:grpSpPr bwMode="auto">
              <a:xfrm>
                <a:off x="950" y="2107"/>
                <a:ext cx="203" cy="213"/>
                <a:chOff x="1055" y="832"/>
                <a:chExt cx="203" cy="213"/>
              </a:xfrm>
            </p:grpSpPr>
            <p:sp>
              <p:nvSpPr>
                <p:cNvPr id="12408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1066" y="832"/>
                  <a:ext cx="182" cy="21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CA" sz="1600">
                      <a:solidFill>
                        <a:srgbClr val="0000FF"/>
                      </a:solidFill>
                    </a:rPr>
                    <a:t>6</a:t>
                  </a:r>
                </a:p>
              </p:txBody>
            </p:sp>
            <p:sp>
              <p:nvSpPr>
                <p:cNvPr id="12409" name="Oval 33"/>
                <p:cNvSpPr>
                  <a:spLocks noChangeArrowheads="1"/>
                </p:cNvSpPr>
                <p:nvPr/>
              </p:nvSpPr>
              <p:spPr bwMode="auto">
                <a:xfrm>
                  <a:off x="1055" y="849"/>
                  <a:ext cx="203" cy="196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399" name="Group 34"/>
              <p:cNvGrpSpPr>
                <a:grpSpLocks/>
              </p:cNvGrpSpPr>
              <p:nvPr/>
            </p:nvGrpSpPr>
            <p:grpSpPr bwMode="auto">
              <a:xfrm>
                <a:off x="950" y="2353"/>
                <a:ext cx="203" cy="213"/>
                <a:chOff x="1055" y="832"/>
                <a:chExt cx="203" cy="213"/>
              </a:xfrm>
            </p:grpSpPr>
            <p:sp>
              <p:nvSpPr>
                <p:cNvPr id="12406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1066" y="832"/>
                  <a:ext cx="182" cy="21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CA" sz="1600">
                      <a:solidFill>
                        <a:srgbClr val="0000FF"/>
                      </a:solidFill>
                    </a:rPr>
                    <a:t>7</a:t>
                  </a:r>
                </a:p>
              </p:txBody>
            </p:sp>
            <p:sp>
              <p:nvSpPr>
                <p:cNvPr id="12407" name="Oval 36"/>
                <p:cNvSpPr>
                  <a:spLocks noChangeArrowheads="1"/>
                </p:cNvSpPr>
                <p:nvPr/>
              </p:nvSpPr>
              <p:spPr bwMode="auto">
                <a:xfrm>
                  <a:off x="1055" y="849"/>
                  <a:ext cx="203" cy="196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400" name="Group 37"/>
              <p:cNvGrpSpPr>
                <a:grpSpLocks/>
              </p:cNvGrpSpPr>
              <p:nvPr/>
            </p:nvGrpSpPr>
            <p:grpSpPr bwMode="auto">
              <a:xfrm>
                <a:off x="950" y="2599"/>
                <a:ext cx="203" cy="213"/>
                <a:chOff x="1055" y="832"/>
                <a:chExt cx="203" cy="213"/>
              </a:xfrm>
            </p:grpSpPr>
            <p:sp>
              <p:nvSpPr>
                <p:cNvPr id="12404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1066" y="832"/>
                  <a:ext cx="182" cy="21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CA" sz="1600">
                      <a:solidFill>
                        <a:srgbClr val="0000FF"/>
                      </a:solidFill>
                    </a:rPr>
                    <a:t>8</a:t>
                  </a:r>
                </a:p>
              </p:txBody>
            </p:sp>
            <p:sp>
              <p:nvSpPr>
                <p:cNvPr id="12405" name="Oval 39"/>
                <p:cNvSpPr>
                  <a:spLocks noChangeArrowheads="1"/>
                </p:cNvSpPr>
                <p:nvPr/>
              </p:nvSpPr>
              <p:spPr bwMode="auto">
                <a:xfrm>
                  <a:off x="1055" y="849"/>
                  <a:ext cx="203" cy="196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401" name="Group 40"/>
              <p:cNvGrpSpPr>
                <a:grpSpLocks/>
              </p:cNvGrpSpPr>
              <p:nvPr/>
            </p:nvGrpSpPr>
            <p:grpSpPr bwMode="auto">
              <a:xfrm>
                <a:off x="950" y="2846"/>
                <a:ext cx="203" cy="213"/>
                <a:chOff x="1055" y="832"/>
                <a:chExt cx="203" cy="213"/>
              </a:xfrm>
            </p:grpSpPr>
            <p:sp>
              <p:nvSpPr>
                <p:cNvPr id="12402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1066" y="832"/>
                  <a:ext cx="182" cy="21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CA" sz="1600">
                      <a:solidFill>
                        <a:srgbClr val="0000FF"/>
                      </a:solidFill>
                    </a:rPr>
                    <a:t>9</a:t>
                  </a:r>
                </a:p>
              </p:txBody>
            </p:sp>
            <p:sp>
              <p:nvSpPr>
                <p:cNvPr id="12403" name="Oval 42"/>
                <p:cNvSpPr>
                  <a:spLocks noChangeArrowheads="1"/>
                </p:cNvSpPr>
                <p:nvPr/>
              </p:nvSpPr>
              <p:spPr bwMode="auto">
                <a:xfrm>
                  <a:off x="1055" y="849"/>
                  <a:ext cx="203" cy="196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2390" name="Line 43"/>
            <p:cNvSpPr>
              <a:spLocks noChangeShapeType="1"/>
            </p:cNvSpPr>
            <p:nvPr/>
          </p:nvSpPr>
          <p:spPr bwMode="auto">
            <a:xfrm>
              <a:off x="2356" y="880"/>
              <a:ext cx="0" cy="221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391" name="Text Box 44"/>
            <p:cNvSpPr txBox="1">
              <a:spLocks noChangeArrowheads="1"/>
            </p:cNvSpPr>
            <p:nvPr/>
          </p:nvSpPr>
          <p:spPr bwMode="auto">
            <a:xfrm>
              <a:off x="1630" y="1681"/>
              <a:ext cx="747" cy="40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CA">
                  <a:solidFill>
                    <a:schemeClr val="accent2"/>
                  </a:solidFill>
                </a:rPr>
                <a:t>Execution</a:t>
              </a:r>
            </a:p>
            <a:p>
              <a:pPr algn="r"/>
              <a:r>
                <a:rPr lang="en-CA">
                  <a:solidFill>
                    <a:schemeClr val="accent2"/>
                  </a:solidFill>
                </a:rPr>
                <a:t>Time</a:t>
              </a:r>
            </a:p>
          </p:txBody>
        </p:sp>
        <p:sp>
          <p:nvSpPr>
            <p:cNvPr id="12392" name="Text Box 45"/>
            <p:cNvSpPr txBox="1">
              <a:spLocks noChangeArrowheads="1"/>
            </p:cNvSpPr>
            <p:nvPr/>
          </p:nvSpPr>
          <p:spPr bwMode="auto">
            <a:xfrm>
              <a:off x="2063" y="3203"/>
              <a:ext cx="813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>
                  <a:solidFill>
                    <a:srgbClr val="0000FF"/>
                  </a:solidFill>
                </a:rPr>
                <a:t>single-issue</a:t>
              </a:r>
            </a:p>
          </p:txBody>
        </p:sp>
      </p:grpSp>
      <p:sp>
        <p:nvSpPr>
          <p:cNvPr id="12293" name="Line 46"/>
          <p:cNvSpPr>
            <a:spLocks noChangeShapeType="1"/>
          </p:cNvSpPr>
          <p:nvPr/>
        </p:nvSpPr>
        <p:spPr bwMode="auto">
          <a:xfrm flipH="1">
            <a:off x="2381250" y="2628994"/>
            <a:ext cx="386773" cy="32637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2058" tIns="41029" rIns="82058" bIns="41029"/>
          <a:lstStyle/>
          <a:p>
            <a:endParaRPr lang="en-CA"/>
          </a:p>
        </p:txBody>
      </p:sp>
      <p:sp>
        <p:nvSpPr>
          <p:cNvPr id="12294" name="Line 47"/>
          <p:cNvSpPr>
            <a:spLocks noChangeShapeType="1"/>
          </p:cNvSpPr>
          <p:nvPr/>
        </p:nvSpPr>
        <p:spPr bwMode="auto">
          <a:xfrm flipH="1" flipV="1">
            <a:off x="2381250" y="2257799"/>
            <a:ext cx="310285" cy="169489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2058" tIns="41029" rIns="82058" bIns="41029"/>
          <a:lstStyle/>
          <a:p>
            <a:endParaRPr lang="en-CA"/>
          </a:p>
        </p:txBody>
      </p:sp>
      <p:grpSp>
        <p:nvGrpSpPr>
          <p:cNvPr id="12295" name="Group 48"/>
          <p:cNvGrpSpPr>
            <a:grpSpLocks/>
          </p:cNvGrpSpPr>
          <p:nvPr/>
        </p:nvGrpSpPr>
        <p:grpSpPr bwMode="auto">
          <a:xfrm>
            <a:off x="1470014" y="2014071"/>
            <a:ext cx="915567" cy="3571875"/>
            <a:chOff x="324" y="921"/>
            <a:chExt cx="577" cy="2250"/>
          </a:xfrm>
        </p:grpSpPr>
        <p:grpSp>
          <p:nvGrpSpPr>
            <p:cNvPr id="12357" name="Group 49"/>
            <p:cNvGrpSpPr>
              <a:grpSpLocks/>
            </p:cNvGrpSpPr>
            <p:nvPr/>
          </p:nvGrpSpPr>
          <p:grpSpPr bwMode="auto">
            <a:xfrm>
              <a:off x="698" y="947"/>
              <a:ext cx="203" cy="213"/>
              <a:chOff x="1055" y="832"/>
              <a:chExt cx="203" cy="213"/>
            </a:xfrm>
          </p:grpSpPr>
          <p:sp>
            <p:nvSpPr>
              <p:cNvPr id="12386" name="Text Box 50"/>
              <p:cNvSpPr txBox="1">
                <a:spLocks noChangeArrowheads="1"/>
              </p:cNvSpPr>
              <p:nvPr/>
            </p:nvSpPr>
            <p:spPr bwMode="auto">
              <a:xfrm>
                <a:off x="1066" y="832"/>
                <a:ext cx="182" cy="2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600">
                    <a:solidFill>
                      <a:srgbClr val="0000FF"/>
                    </a:solidFill>
                  </a:rPr>
                  <a:t>1</a:t>
                </a:r>
              </a:p>
            </p:txBody>
          </p:sp>
          <p:sp>
            <p:nvSpPr>
              <p:cNvPr id="12387" name="Oval 51"/>
              <p:cNvSpPr>
                <a:spLocks noChangeArrowheads="1"/>
              </p:cNvSpPr>
              <p:nvPr/>
            </p:nvSpPr>
            <p:spPr bwMode="auto">
              <a:xfrm>
                <a:off x="1055" y="849"/>
                <a:ext cx="203" cy="196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358" name="Group 52"/>
            <p:cNvGrpSpPr>
              <a:grpSpLocks/>
            </p:cNvGrpSpPr>
            <p:nvPr/>
          </p:nvGrpSpPr>
          <p:grpSpPr bwMode="auto">
            <a:xfrm>
              <a:off x="698" y="1193"/>
              <a:ext cx="203" cy="213"/>
              <a:chOff x="1055" y="832"/>
              <a:chExt cx="203" cy="213"/>
            </a:xfrm>
          </p:grpSpPr>
          <p:sp>
            <p:nvSpPr>
              <p:cNvPr id="12384" name="Text Box 53"/>
              <p:cNvSpPr txBox="1">
                <a:spLocks noChangeArrowheads="1"/>
              </p:cNvSpPr>
              <p:nvPr/>
            </p:nvSpPr>
            <p:spPr bwMode="auto">
              <a:xfrm>
                <a:off x="1066" y="832"/>
                <a:ext cx="182" cy="2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600">
                    <a:solidFill>
                      <a:srgbClr val="0000FF"/>
                    </a:solidFill>
                  </a:rPr>
                  <a:t>2</a:t>
                </a:r>
              </a:p>
            </p:txBody>
          </p:sp>
          <p:sp>
            <p:nvSpPr>
              <p:cNvPr id="12385" name="Oval 54"/>
              <p:cNvSpPr>
                <a:spLocks noChangeArrowheads="1"/>
              </p:cNvSpPr>
              <p:nvPr/>
            </p:nvSpPr>
            <p:spPr bwMode="auto">
              <a:xfrm>
                <a:off x="1055" y="849"/>
                <a:ext cx="203" cy="196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359" name="Group 55"/>
            <p:cNvGrpSpPr>
              <a:grpSpLocks/>
            </p:cNvGrpSpPr>
            <p:nvPr/>
          </p:nvGrpSpPr>
          <p:grpSpPr bwMode="auto">
            <a:xfrm>
              <a:off x="698" y="1439"/>
              <a:ext cx="203" cy="213"/>
              <a:chOff x="1055" y="832"/>
              <a:chExt cx="203" cy="213"/>
            </a:xfrm>
          </p:grpSpPr>
          <p:sp>
            <p:nvSpPr>
              <p:cNvPr id="12382" name="Text Box 56"/>
              <p:cNvSpPr txBox="1">
                <a:spLocks noChangeArrowheads="1"/>
              </p:cNvSpPr>
              <p:nvPr/>
            </p:nvSpPr>
            <p:spPr bwMode="auto">
              <a:xfrm>
                <a:off x="1066" y="832"/>
                <a:ext cx="182" cy="2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600">
                    <a:solidFill>
                      <a:srgbClr val="0000FF"/>
                    </a:solidFill>
                  </a:rPr>
                  <a:t>3</a:t>
                </a:r>
              </a:p>
            </p:txBody>
          </p:sp>
          <p:sp>
            <p:nvSpPr>
              <p:cNvPr id="12383" name="Oval 57"/>
              <p:cNvSpPr>
                <a:spLocks noChangeArrowheads="1"/>
              </p:cNvSpPr>
              <p:nvPr/>
            </p:nvSpPr>
            <p:spPr bwMode="auto">
              <a:xfrm>
                <a:off x="1055" y="849"/>
                <a:ext cx="203" cy="196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360" name="Group 58"/>
            <p:cNvGrpSpPr>
              <a:grpSpLocks/>
            </p:cNvGrpSpPr>
            <p:nvPr/>
          </p:nvGrpSpPr>
          <p:grpSpPr bwMode="auto">
            <a:xfrm>
              <a:off x="698" y="1685"/>
              <a:ext cx="203" cy="213"/>
              <a:chOff x="1055" y="832"/>
              <a:chExt cx="203" cy="213"/>
            </a:xfrm>
          </p:grpSpPr>
          <p:sp>
            <p:nvSpPr>
              <p:cNvPr id="12380" name="Text Box 59"/>
              <p:cNvSpPr txBox="1">
                <a:spLocks noChangeArrowheads="1"/>
              </p:cNvSpPr>
              <p:nvPr/>
            </p:nvSpPr>
            <p:spPr bwMode="auto">
              <a:xfrm>
                <a:off x="1066" y="832"/>
                <a:ext cx="182" cy="2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600">
                    <a:solidFill>
                      <a:srgbClr val="0000FF"/>
                    </a:solidFill>
                  </a:rPr>
                  <a:t>4</a:t>
                </a:r>
              </a:p>
            </p:txBody>
          </p:sp>
          <p:sp>
            <p:nvSpPr>
              <p:cNvPr id="12381" name="Oval 60"/>
              <p:cNvSpPr>
                <a:spLocks noChangeArrowheads="1"/>
              </p:cNvSpPr>
              <p:nvPr/>
            </p:nvSpPr>
            <p:spPr bwMode="auto">
              <a:xfrm>
                <a:off x="1055" y="849"/>
                <a:ext cx="203" cy="196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361" name="Group 61"/>
            <p:cNvGrpSpPr>
              <a:grpSpLocks/>
            </p:cNvGrpSpPr>
            <p:nvPr/>
          </p:nvGrpSpPr>
          <p:grpSpPr bwMode="auto">
            <a:xfrm>
              <a:off x="698" y="1932"/>
              <a:ext cx="203" cy="213"/>
              <a:chOff x="1055" y="832"/>
              <a:chExt cx="203" cy="213"/>
            </a:xfrm>
          </p:grpSpPr>
          <p:sp>
            <p:nvSpPr>
              <p:cNvPr id="12378" name="Text Box 62"/>
              <p:cNvSpPr txBox="1">
                <a:spLocks noChangeArrowheads="1"/>
              </p:cNvSpPr>
              <p:nvPr/>
            </p:nvSpPr>
            <p:spPr bwMode="auto">
              <a:xfrm>
                <a:off x="1066" y="832"/>
                <a:ext cx="182" cy="2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600">
                    <a:solidFill>
                      <a:srgbClr val="0000FF"/>
                    </a:solidFill>
                  </a:rPr>
                  <a:t>5</a:t>
                </a:r>
              </a:p>
            </p:txBody>
          </p:sp>
          <p:sp>
            <p:nvSpPr>
              <p:cNvPr id="12379" name="Oval 63"/>
              <p:cNvSpPr>
                <a:spLocks noChangeArrowheads="1"/>
              </p:cNvSpPr>
              <p:nvPr/>
            </p:nvSpPr>
            <p:spPr bwMode="auto">
              <a:xfrm>
                <a:off x="1055" y="849"/>
                <a:ext cx="203" cy="196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362" name="Group 64"/>
            <p:cNvGrpSpPr>
              <a:grpSpLocks/>
            </p:cNvGrpSpPr>
            <p:nvPr/>
          </p:nvGrpSpPr>
          <p:grpSpPr bwMode="auto">
            <a:xfrm>
              <a:off x="698" y="2178"/>
              <a:ext cx="203" cy="213"/>
              <a:chOff x="1055" y="832"/>
              <a:chExt cx="203" cy="213"/>
            </a:xfrm>
          </p:grpSpPr>
          <p:sp>
            <p:nvSpPr>
              <p:cNvPr id="12376" name="Text Box 65"/>
              <p:cNvSpPr txBox="1">
                <a:spLocks noChangeArrowheads="1"/>
              </p:cNvSpPr>
              <p:nvPr/>
            </p:nvSpPr>
            <p:spPr bwMode="auto">
              <a:xfrm>
                <a:off x="1066" y="832"/>
                <a:ext cx="182" cy="2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600">
                    <a:solidFill>
                      <a:srgbClr val="0000FF"/>
                    </a:solidFill>
                  </a:rPr>
                  <a:t>6</a:t>
                </a:r>
              </a:p>
            </p:txBody>
          </p:sp>
          <p:sp>
            <p:nvSpPr>
              <p:cNvPr id="12377" name="Oval 66"/>
              <p:cNvSpPr>
                <a:spLocks noChangeArrowheads="1"/>
              </p:cNvSpPr>
              <p:nvPr/>
            </p:nvSpPr>
            <p:spPr bwMode="auto">
              <a:xfrm>
                <a:off x="1055" y="849"/>
                <a:ext cx="203" cy="196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363" name="Group 67"/>
            <p:cNvGrpSpPr>
              <a:grpSpLocks/>
            </p:cNvGrpSpPr>
            <p:nvPr/>
          </p:nvGrpSpPr>
          <p:grpSpPr bwMode="auto">
            <a:xfrm>
              <a:off x="698" y="2424"/>
              <a:ext cx="203" cy="213"/>
              <a:chOff x="1055" y="832"/>
              <a:chExt cx="203" cy="213"/>
            </a:xfrm>
          </p:grpSpPr>
          <p:sp>
            <p:nvSpPr>
              <p:cNvPr id="12374" name="Text Box 68"/>
              <p:cNvSpPr txBox="1">
                <a:spLocks noChangeArrowheads="1"/>
              </p:cNvSpPr>
              <p:nvPr/>
            </p:nvSpPr>
            <p:spPr bwMode="auto">
              <a:xfrm>
                <a:off x="1066" y="832"/>
                <a:ext cx="182" cy="2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600">
                    <a:solidFill>
                      <a:srgbClr val="0000FF"/>
                    </a:solidFill>
                  </a:rPr>
                  <a:t>7</a:t>
                </a:r>
              </a:p>
            </p:txBody>
          </p:sp>
          <p:sp>
            <p:nvSpPr>
              <p:cNvPr id="12375" name="Oval 69"/>
              <p:cNvSpPr>
                <a:spLocks noChangeArrowheads="1"/>
              </p:cNvSpPr>
              <p:nvPr/>
            </p:nvSpPr>
            <p:spPr bwMode="auto">
              <a:xfrm>
                <a:off x="1055" y="849"/>
                <a:ext cx="203" cy="196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364" name="Group 70"/>
            <p:cNvGrpSpPr>
              <a:grpSpLocks/>
            </p:cNvGrpSpPr>
            <p:nvPr/>
          </p:nvGrpSpPr>
          <p:grpSpPr bwMode="auto">
            <a:xfrm>
              <a:off x="698" y="2670"/>
              <a:ext cx="203" cy="213"/>
              <a:chOff x="1055" y="832"/>
              <a:chExt cx="203" cy="213"/>
            </a:xfrm>
          </p:grpSpPr>
          <p:sp>
            <p:nvSpPr>
              <p:cNvPr id="12372" name="Text Box 71"/>
              <p:cNvSpPr txBox="1">
                <a:spLocks noChangeArrowheads="1"/>
              </p:cNvSpPr>
              <p:nvPr/>
            </p:nvSpPr>
            <p:spPr bwMode="auto">
              <a:xfrm>
                <a:off x="1066" y="832"/>
                <a:ext cx="182" cy="2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600">
                    <a:solidFill>
                      <a:srgbClr val="0000FF"/>
                    </a:solidFill>
                  </a:rPr>
                  <a:t>8</a:t>
                </a:r>
              </a:p>
            </p:txBody>
          </p:sp>
          <p:sp>
            <p:nvSpPr>
              <p:cNvPr id="12373" name="Oval 72"/>
              <p:cNvSpPr>
                <a:spLocks noChangeArrowheads="1"/>
              </p:cNvSpPr>
              <p:nvPr/>
            </p:nvSpPr>
            <p:spPr bwMode="auto">
              <a:xfrm>
                <a:off x="1055" y="849"/>
                <a:ext cx="203" cy="196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365" name="Group 73"/>
            <p:cNvGrpSpPr>
              <a:grpSpLocks/>
            </p:cNvGrpSpPr>
            <p:nvPr/>
          </p:nvGrpSpPr>
          <p:grpSpPr bwMode="auto">
            <a:xfrm>
              <a:off x="698" y="2917"/>
              <a:ext cx="203" cy="213"/>
              <a:chOff x="1055" y="832"/>
              <a:chExt cx="203" cy="213"/>
            </a:xfrm>
          </p:grpSpPr>
          <p:sp>
            <p:nvSpPr>
              <p:cNvPr id="12370" name="Text Box 74"/>
              <p:cNvSpPr txBox="1">
                <a:spLocks noChangeArrowheads="1"/>
              </p:cNvSpPr>
              <p:nvPr/>
            </p:nvSpPr>
            <p:spPr bwMode="auto">
              <a:xfrm>
                <a:off x="1066" y="832"/>
                <a:ext cx="182" cy="2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600">
                    <a:solidFill>
                      <a:srgbClr val="0000FF"/>
                    </a:solidFill>
                  </a:rPr>
                  <a:t>9</a:t>
                </a:r>
              </a:p>
            </p:txBody>
          </p:sp>
          <p:sp>
            <p:nvSpPr>
              <p:cNvPr id="12371" name="Oval 75"/>
              <p:cNvSpPr>
                <a:spLocks noChangeArrowheads="1"/>
              </p:cNvSpPr>
              <p:nvPr/>
            </p:nvSpPr>
            <p:spPr bwMode="auto">
              <a:xfrm>
                <a:off x="1055" y="849"/>
                <a:ext cx="203" cy="196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66" name="Line 76"/>
            <p:cNvSpPr>
              <a:spLocks noChangeShapeType="1"/>
            </p:cNvSpPr>
            <p:nvPr/>
          </p:nvSpPr>
          <p:spPr bwMode="auto">
            <a:xfrm>
              <a:off x="587" y="921"/>
              <a:ext cx="0" cy="2250"/>
            </a:xfrm>
            <a:prstGeom prst="line">
              <a:avLst/>
            </a:prstGeom>
            <a:noFill/>
            <a:ln w="76200">
              <a:solidFill>
                <a:srgbClr val="CC0099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12367" name="Line 77"/>
            <p:cNvSpPr>
              <a:spLocks noChangeShapeType="1"/>
            </p:cNvSpPr>
            <p:nvPr/>
          </p:nvSpPr>
          <p:spPr bwMode="auto">
            <a:xfrm>
              <a:off x="487" y="921"/>
              <a:ext cx="20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12368" name="Line 78"/>
            <p:cNvSpPr>
              <a:spLocks noChangeShapeType="1"/>
            </p:cNvSpPr>
            <p:nvPr/>
          </p:nvSpPr>
          <p:spPr bwMode="auto">
            <a:xfrm>
              <a:off x="487" y="3171"/>
              <a:ext cx="20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12369" name="Text Box 79"/>
            <p:cNvSpPr txBox="1">
              <a:spLocks noChangeArrowheads="1"/>
            </p:cNvSpPr>
            <p:nvPr/>
          </p:nvSpPr>
          <p:spPr bwMode="auto">
            <a:xfrm rot="16200000">
              <a:off x="39" y="1836"/>
              <a:ext cx="803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>
                  <a:solidFill>
                    <a:srgbClr val="0000FF"/>
                  </a:solidFill>
                </a:rPr>
                <a:t>application</a:t>
              </a:r>
            </a:p>
          </p:txBody>
        </p:sp>
      </p:grpSp>
      <p:grpSp>
        <p:nvGrpSpPr>
          <p:cNvPr id="24" name="Group 80"/>
          <p:cNvGrpSpPr>
            <a:grpSpLocks/>
          </p:cNvGrpSpPr>
          <p:nvPr/>
        </p:nvGrpSpPr>
        <p:grpSpPr bwMode="auto">
          <a:xfrm>
            <a:off x="5749637" y="1924424"/>
            <a:ext cx="2046556" cy="4095473"/>
            <a:chOff x="2832" y="864"/>
            <a:chExt cx="1289" cy="2580"/>
          </a:xfrm>
        </p:grpSpPr>
        <p:grpSp>
          <p:nvGrpSpPr>
            <p:cNvPr id="12297" name="Group 81"/>
            <p:cNvGrpSpPr>
              <a:grpSpLocks/>
            </p:cNvGrpSpPr>
            <p:nvPr/>
          </p:nvGrpSpPr>
          <p:grpSpPr bwMode="auto">
            <a:xfrm>
              <a:off x="3339" y="879"/>
              <a:ext cx="203" cy="213"/>
              <a:chOff x="1055" y="832"/>
              <a:chExt cx="203" cy="213"/>
            </a:xfrm>
          </p:grpSpPr>
          <p:sp>
            <p:nvSpPr>
              <p:cNvPr id="12355" name="Text Box 82"/>
              <p:cNvSpPr txBox="1">
                <a:spLocks noChangeArrowheads="1"/>
              </p:cNvSpPr>
              <p:nvPr/>
            </p:nvSpPr>
            <p:spPr bwMode="auto">
              <a:xfrm>
                <a:off x="1066" y="832"/>
                <a:ext cx="182" cy="2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600">
                    <a:solidFill>
                      <a:srgbClr val="0000FF"/>
                    </a:solidFill>
                  </a:rPr>
                  <a:t>1</a:t>
                </a:r>
              </a:p>
            </p:txBody>
          </p:sp>
          <p:sp>
            <p:nvSpPr>
              <p:cNvPr id="12356" name="Oval 83"/>
              <p:cNvSpPr>
                <a:spLocks noChangeArrowheads="1"/>
              </p:cNvSpPr>
              <p:nvPr/>
            </p:nvSpPr>
            <p:spPr bwMode="auto">
              <a:xfrm>
                <a:off x="1055" y="849"/>
                <a:ext cx="203" cy="196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98" name="Group 84"/>
            <p:cNvGrpSpPr>
              <a:grpSpLocks/>
            </p:cNvGrpSpPr>
            <p:nvPr/>
          </p:nvGrpSpPr>
          <p:grpSpPr bwMode="auto">
            <a:xfrm>
              <a:off x="3613" y="891"/>
              <a:ext cx="203" cy="213"/>
              <a:chOff x="1055" y="832"/>
              <a:chExt cx="203" cy="213"/>
            </a:xfrm>
          </p:grpSpPr>
          <p:sp>
            <p:nvSpPr>
              <p:cNvPr id="12353" name="Text Box 85"/>
              <p:cNvSpPr txBox="1">
                <a:spLocks noChangeArrowheads="1"/>
              </p:cNvSpPr>
              <p:nvPr/>
            </p:nvSpPr>
            <p:spPr bwMode="auto">
              <a:xfrm>
                <a:off x="1066" y="832"/>
                <a:ext cx="182" cy="2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600">
                    <a:solidFill>
                      <a:srgbClr val="0000FF"/>
                    </a:solidFill>
                  </a:rPr>
                  <a:t>2</a:t>
                </a:r>
              </a:p>
            </p:txBody>
          </p:sp>
          <p:sp>
            <p:nvSpPr>
              <p:cNvPr id="12354" name="Oval 86"/>
              <p:cNvSpPr>
                <a:spLocks noChangeArrowheads="1"/>
              </p:cNvSpPr>
              <p:nvPr/>
            </p:nvSpPr>
            <p:spPr bwMode="auto">
              <a:xfrm>
                <a:off x="1055" y="849"/>
                <a:ext cx="203" cy="196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99" name="Group 87"/>
            <p:cNvGrpSpPr>
              <a:grpSpLocks/>
            </p:cNvGrpSpPr>
            <p:nvPr/>
          </p:nvGrpSpPr>
          <p:grpSpPr bwMode="auto">
            <a:xfrm>
              <a:off x="3339" y="1136"/>
              <a:ext cx="203" cy="213"/>
              <a:chOff x="1055" y="832"/>
              <a:chExt cx="203" cy="213"/>
            </a:xfrm>
          </p:grpSpPr>
          <p:sp>
            <p:nvSpPr>
              <p:cNvPr id="12351" name="Text Box 88"/>
              <p:cNvSpPr txBox="1">
                <a:spLocks noChangeArrowheads="1"/>
              </p:cNvSpPr>
              <p:nvPr/>
            </p:nvSpPr>
            <p:spPr bwMode="auto">
              <a:xfrm>
                <a:off x="1066" y="832"/>
                <a:ext cx="182" cy="2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600">
                    <a:solidFill>
                      <a:srgbClr val="0000FF"/>
                    </a:solidFill>
                  </a:rPr>
                  <a:t>3</a:t>
                </a:r>
              </a:p>
            </p:txBody>
          </p:sp>
          <p:sp>
            <p:nvSpPr>
              <p:cNvPr id="12352" name="Oval 89"/>
              <p:cNvSpPr>
                <a:spLocks noChangeArrowheads="1"/>
              </p:cNvSpPr>
              <p:nvPr/>
            </p:nvSpPr>
            <p:spPr bwMode="auto">
              <a:xfrm>
                <a:off x="1055" y="849"/>
                <a:ext cx="203" cy="196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300" name="Group 90"/>
            <p:cNvGrpSpPr>
              <a:grpSpLocks/>
            </p:cNvGrpSpPr>
            <p:nvPr/>
          </p:nvGrpSpPr>
          <p:grpSpPr bwMode="auto">
            <a:xfrm>
              <a:off x="3603" y="1139"/>
              <a:ext cx="203" cy="213"/>
              <a:chOff x="1055" y="832"/>
              <a:chExt cx="203" cy="213"/>
            </a:xfrm>
          </p:grpSpPr>
          <p:sp>
            <p:nvSpPr>
              <p:cNvPr id="12349" name="Text Box 91"/>
              <p:cNvSpPr txBox="1">
                <a:spLocks noChangeArrowheads="1"/>
              </p:cNvSpPr>
              <p:nvPr/>
            </p:nvSpPr>
            <p:spPr bwMode="auto">
              <a:xfrm>
                <a:off x="1066" y="832"/>
                <a:ext cx="182" cy="2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600">
                    <a:solidFill>
                      <a:srgbClr val="0000FF"/>
                    </a:solidFill>
                  </a:rPr>
                  <a:t>4</a:t>
                </a:r>
              </a:p>
            </p:txBody>
          </p:sp>
          <p:sp>
            <p:nvSpPr>
              <p:cNvPr id="12350" name="Oval 92"/>
              <p:cNvSpPr>
                <a:spLocks noChangeArrowheads="1"/>
              </p:cNvSpPr>
              <p:nvPr/>
            </p:nvSpPr>
            <p:spPr bwMode="auto">
              <a:xfrm>
                <a:off x="1055" y="849"/>
                <a:ext cx="203" cy="196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301" name="Group 93"/>
            <p:cNvGrpSpPr>
              <a:grpSpLocks/>
            </p:cNvGrpSpPr>
            <p:nvPr/>
          </p:nvGrpSpPr>
          <p:grpSpPr bwMode="auto">
            <a:xfrm>
              <a:off x="3887" y="1141"/>
              <a:ext cx="203" cy="213"/>
              <a:chOff x="1055" y="832"/>
              <a:chExt cx="203" cy="213"/>
            </a:xfrm>
          </p:grpSpPr>
          <p:sp>
            <p:nvSpPr>
              <p:cNvPr id="12347" name="Text Box 94"/>
              <p:cNvSpPr txBox="1">
                <a:spLocks noChangeArrowheads="1"/>
              </p:cNvSpPr>
              <p:nvPr/>
            </p:nvSpPr>
            <p:spPr bwMode="auto">
              <a:xfrm>
                <a:off x="1066" y="832"/>
                <a:ext cx="182" cy="2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600">
                    <a:solidFill>
                      <a:srgbClr val="0000FF"/>
                    </a:solidFill>
                  </a:rPr>
                  <a:t>5</a:t>
                </a:r>
              </a:p>
            </p:txBody>
          </p:sp>
          <p:sp>
            <p:nvSpPr>
              <p:cNvPr id="12348" name="Oval 95"/>
              <p:cNvSpPr>
                <a:spLocks noChangeArrowheads="1"/>
              </p:cNvSpPr>
              <p:nvPr/>
            </p:nvSpPr>
            <p:spPr bwMode="auto">
              <a:xfrm>
                <a:off x="1055" y="849"/>
                <a:ext cx="203" cy="196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302" name="Group 96"/>
            <p:cNvGrpSpPr>
              <a:grpSpLocks/>
            </p:cNvGrpSpPr>
            <p:nvPr/>
          </p:nvGrpSpPr>
          <p:grpSpPr bwMode="auto">
            <a:xfrm>
              <a:off x="3339" y="1378"/>
              <a:ext cx="203" cy="213"/>
              <a:chOff x="1055" y="832"/>
              <a:chExt cx="203" cy="213"/>
            </a:xfrm>
          </p:grpSpPr>
          <p:sp>
            <p:nvSpPr>
              <p:cNvPr id="12345" name="Text Box 97"/>
              <p:cNvSpPr txBox="1">
                <a:spLocks noChangeArrowheads="1"/>
              </p:cNvSpPr>
              <p:nvPr/>
            </p:nvSpPr>
            <p:spPr bwMode="auto">
              <a:xfrm>
                <a:off x="1066" y="832"/>
                <a:ext cx="182" cy="2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600">
                    <a:solidFill>
                      <a:srgbClr val="0000FF"/>
                    </a:solidFill>
                  </a:rPr>
                  <a:t>6</a:t>
                </a:r>
              </a:p>
            </p:txBody>
          </p:sp>
          <p:sp>
            <p:nvSpPr>
              <p:cNvPr id="12346" name="Oval 98"/>
              <p:cNvSpPr>
                <a:spLocks noChangeArrowheads="1"/>
              </p:cNvSpPr>
              <p:nvPr/>
            </p:nvSpPr>
            <p:spPr bwMode="auto">
              <a:xfrm>
                <a:off x="1055" y="849"/>
                <a:ext cx="203" cy="196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303" name="Group 99"/>
            <p:cNvGrpSpPr>
              <a:grpSpLocks/>
            </p:cNvGrpSpPr>
            <p:nvPr/>
          </p:nvGrpSpPr>
          <p:grpSpPr bwMode="auto">
            <a:xfrm>
              <a:off x="3339" y="1618"/>
              <a:ext cx="203" cy="213"/>
              <a:chOff x="1055" y="832"/>
              <a:chExt cx="203" cy="213"/>
            </a:xfrm>
          </p:grpSpPr>
          <p:sp>
            <p:nvSpPr>
              <p:cNvPr id="12343" name="Text Box 100"/>
              <p:cNvSpPr txBox="1">
                <a:spLocks noChangeArrowheads="1"/>
              </p:cNvSpPr>
              <p:nvPr/>
            </p:nvSpPr>
            <p:spPr bwMode="auto">
              <a:xfrm>
                <a:off x="1066" y="832"/>
                <a:ext cx="182" cy="2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600">
                    <a:solidFill>
                      <a:srgbClr val="0000FF"/>
                    </a:solidFill>
                  </a:rPr>
                  <a:t>7</a:t>
                </a:r>
              </a:p>
            </p:txBody>
          </p:sp>
          <p:sp>
            <p:nvSpPr>
              <p:cNvPr id="12344" name="Oval 101"/>
              <p:cNvSpPr>
                <a:spLocks noChangeArrowheads="1"/>
              </p:cNvSpPr>
              <p:nvPr/>
            </p:nvSpPr>
            <p:spPr bwMode="auto">
              <a:xfrm>
                <a:off x="1055" y="849"/>
                <a:ext cx="203" cy="196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304" name="Group 102"/>
            <p:cNvGrpSpPr>
              <a:grpSpLocks/>
            </p:cNvGrpSpPr>
            <p:nvPr/>
          </p:nvGrpSpPr>
          <p:grpSpPr bwMode="auto">
            <a:xfrm>
              <a:off x="3612" y="1619"/>
              <a:ext cx="203" cy="213"/>
              <a:chOff x="1055" y="832"/>
              <a:chExt cx="203" cy="213"/>
            </a:xfrm>
          </p:grpSpPr>
          <p:sp>
            <p:nvSpPr>
              <p:cNvPr id="12341" name="Text Box 103"/>
              <p:cNvSpPr txBox="1">
                <a:spLocks noChangeArrowheads="1"/>
              </p:cNvSpPr>
              <p:nvPr/>
            </p:nvSpPr>
            <p:spPr bwMode="auto">
              <a:xfrm>
                <a:off x="1066" y="832"/>
                <a:ext cx="182" cy="2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600">
                    <a:solidFill>
                      <a:srgbClr val="0000FF"/>
                    </a:solidFill>
                  </a:rPr>
                  <a:t>8</a:t>
                </a:r>
              </a:p>
            </p:txBody>
          </p:sp>
          <p:sp>
            <p:nvSpPr>
              <p:cNvPr id="12342" name="Oval 104"/>
              <p:cNvSpPr>
                <a:spLocks noChangeArrowheads="1"/>
              </p:cNvSpPr>
              <p:nvPr/>
            </p:nvSpPr>
            <p:spPr bwMode="auto">
              <a:xfrm>
                <a:off x="1055" y="849"/>
                <a:ext cx="203" cy="196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305" name="Group 105"/>
            <p:cNvGrpSpPr>
              <a:grpSpLocks/>
            </p:cNvGrpSpPr>
            <p:nvPr/>
          </p:nvGrpSpPr>
          <p:grpSpPr bwMode="auto">
            <a:xfrm>
              <a:off x="3339" y="1867"/>
              <a:ext cx="203" cy="213"/>
              <a:chOff x="1055" y="832"/>
              <a:chExt cx="203" cy="213"/>
            </a:xfrm>
          </p:grpSpPr>
          <p:sp>
            <p:nvSpPr>
              <p:cNvPr id="12339" name="Text Box 106"/>
              <p:cNvSpPr txBox="1">
                <a:spLocks noChangeArrowheads="1"/>
              </p:cNvSpPr>
              <p:nvPr/>
            </p:nvSpPr>
            <p:spPr bwMode="auto">
              <a:xfrm>
                <a:off x="1066" y="832"/>
                <a:ext cx="182" cy="2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600">
                    <a:solidFill>
                      <a:srgbClr val="0000FF"/>
                    </a:solidFill>
                  </a:rPr>
                  <a:t>9</a:t>
                </a:r>
              </a:p>
            </p:txBody>
          </p:sp>
          <p:sp>
            <p:nvSpPr>
              <p:cNvPr id="12340" name="Oval 107"/>
              <p:cNvSpPr>
                <a:spLocks noChangeArrowheads="1"/>
              </p:cNvSpPr>
              <p:nvPr/>
            </p:nvSpPr>
            <p:spPr bwMode="auto">
              <a:xfrm>
                <a:off x="1055" y="849"/>
                <a:ext cx="203" cy="196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306" name="Group 108"/>
            <p:cNvGrpSpPr>
              <a:grpSpLocks/>
            </p:cNvGrpSpPr>
            <p:nvPr/>
          </p:nvGrpSpPr>
          <p:grpSpPr bwMode="auto">
            <a:xfrm>
              <a:off x="3300" y="864"/>
              <a:ext cx="273" cy="2222"/>
              <a:chOff x="1355" y="840"/>
              <a:chExt cx="273" cy="2222"/>
            </a:xfrm>
          </p:grpSpPr>
          <p:sp>
            <p:nvSpPr>
              <p:cNvPr id="12330" name="Rectangle 109"/>
              <p:cNvSpPr>
                <a:spLocks noChangeArrowheads="1"/>
              </p:cNvSpPr>
              <p:nvPr/>
            </p:nvSpPr>
            <p:spPr bwMode="auto">
              <a:xfrm>
                <a:off x="1355" y="840"/>
                <a:ext cx="273" cy="25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1" name="Rectangle 110"/>
              <p:cNvSpPr>
                <a:spLocks noChangeArrowheads="1"/>
              </p:cNvSpPr>
              <p:nvPr/>
            </p:nvSpPr>
            <p:spPr bwMode="auto">
              <a:xfrm>
                <a:off x="1355" y="1094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2" name="Rectangle 111"/>
              <p:cNvSpPr>
                <a:spLocks noChangeArrowheads="1"/>
              </p:cNvSpPr>
              <p:nvPr/>
            </p:nvSpPr>
            <p:spPr bwMode="auto">
              <a:xfrm>
                <a:off x="1355" y="1337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3" name="Rectangle 112"/>
              <p:cNvSpPr>
                <a:spLocks noChangeArrowheads="1"/>
              </p:cNvSpPr>
              <p:nvPr/>
            </p:nvSpPr>
            <p:spPr bwMode="auto">
              <a:xfrm>
                <a:off x="1355" y="1581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4" name="Rectangle 113"/>
              <p:cNvSpPr>
                <a:spLocks noChangeArrowheads="1"/>
              </p:cNvSpPr>
              <p:nvPr/>
            </p:nvSpPr>
            <p:spPr bwMode="auto">
              <a:xfrm>
                <a:off x="1355" y="1824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5" name="Rectangle 114"/>
              <p:cNvSpPr>
                <a:spLocks noChangeArrowheads="1"/>
              </p:cNvSpPr>
              <p:nvPr/>
            </p:nvSpPr>
            <p:spPr bwMode="auto">
              <a:xfrm>
                <a:off x="1355" y="2068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6" name="Rectangle 115"/>
              <p:cNvSpPr>
                <a:spLocks noChangeArrowheads="1"/>
              </p:cNvSpPr>
              <p:nvPr/>
            </p:nvSpPr>
            <p:spPr bwMode="auto">
              <a:xfrm>
                <a:off x="1355" y="2311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7" name="Rectangle 116"/>
              <p:cNvSpPr>
                <a:spLocks noChangeArrowheads="1"/>
              </p:cNvSpPr>
              <p:nvPr/>
            </p:nvSpPr>
            <p:spPr bwMode="auto">
              <a:xfrm>
                <a:off x="1355" y="2555"/>
                <a:ext cx="273" cy="26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8" name="Rectangle 117"/>
              <p:cNvSpPr>
                <a:spLocks noChangeArrowheads="1"/>
              </p:cNvSpPr>
              <p:nvPr/>
            </p:nvSpPr>
            <p:spPr bwMode="auto">
              <a:xfrm>
                <a:off x="1355" y="2818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307" name="Group 118"/>
            <p:cNvGrpSpPr>
              <a:grpSpLocks/>
            </p:cNvGrpSpPr>
            <p:nvPr/>
          </p:nvGrpSpPr>
          <p:grpSpPr bwMode="auto">
            <a:xfrm>
              <a:off x="3574" y="864"/>
              <a:ext cx="273" cy="2222"/>
              <a:chOff x="1355" y="840"/>
              <a:chExt cx="273" cy="2222"/>
            </a:xfrm>
          </p:grpSpPr>
          <p:sp>
            <p:nvSpPr>
              <p:cNvPr id="12321" name="Rectangle 119"/>
              <p:cNvSpPr>
                <a:spLocks noChangeArrowheads="1"/>
              </p:cNvSpPr>
              <p:nvPr/>
            </p:nvSpPr>
            <p:spPr bwMode="auto">
              <a:xfrm>
                <a:off x="1355" y="840"/>
                <a:ext cx="273" cy="25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2" name="Rectangle 120"/>
              <p:cNvSpPr>
                <a:spLocks noChangeArrowheads="1"/>
              </p:cNvSpPr>
              <p:nvPr/>
            </p:nvSpPr>
            <p:spPr bwMode="auto">
              <a:xfrm>
                <a:off x="1355" y="1094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3" name="Rectangle 121"/>
              <p:cNvSpPr>
                <a:spLocks noChangeArrowheads="1"/>
              </p:cNvSpPr>
              <p:nvPr/>
            </p:nvSpPr>
            <p:spPr bwMode="auto">
              <a:xfrm>
                <a:off x="1355" y="1337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4" name="Rectangle 122"/>
              <p:cNvSpPr>
                <a:spLocks noChangeArrowheads="1"/>
              </p:cNvSpPr>
              <p:nvPr/>
            </p:nvSpPr>
            <p:spPr bwMode="auto">
              <a:xfrm>
                <a:off x="1355" y="1581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5" name="Rectangle 123"/>
              <p:cNvSpPr>
                <a:spLocks noChangeArrowheads="1"/>
              </p:cNvSpPr>
              <p:nvPr/>
            </p:nvSpPr>
            <p:spPr bwMode="auto">
              <a:xfrm>
                <a:off x="1355" y="1824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6" name="Rectangle 124"/>
              <p:cNvSpPr>
                <a:spLocks noChangeArrowheads="1"/>
              </p:cNvSpPr>
              <p:nvPr/>
            </p:nvSpPr>
            <p:spPr bwMode="auto">
              <a:xfrm>
                <a:off x="1355" y="2068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7" name="Rectangle 125"/>
              <p:cNvSpPr>
                <a:spLocks noChangeArrowheads="1"/>
              </p:cNvSpPr>
              <p:nvPr/>
            </p:nvSpPr>
            <p:spPr bwMode="auto">
              <a:xfrm>
                <a:off x="1355" y="2311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8" name="Rectangle 126"/>
              <p:cNvSpPr>
                <a:spLocks noChangeArrowheads="1"/>
              </p:cNvSpPr>
              <p:nvPr/>
            </p:nvSpPr>
            <p:spPr bwMode="auto">
              <a:xfrm>
                <a:off x="1355" y="2555"/>
                <a:ext cx="273" cy="26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9" name="Rectangle 127"/>
              <p:cNvSpPr>
                <a:spLocks noChangeArrowheads="1"/>
              </p:cNvSpPr>
              <p:nvPr/>
            </p:nvSpPr>
            <p:spPr bwMode="auto">
              <a:xfrm>
                <a:off x="1355" y="2818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308" name="Group 128"/>
            <p:cNvGrpSpPr>
              <a:grpSpLocks/>
            </p:cNvGrpSpPr>
            <p:nvPr/>
          </p:nvGrpSpPr>
          <p:grpSpPr bwMode="auto">
            <a:xfrm>
              <a:off x="3848" y="864"/>
              <a:ext cx="273" cy="2222"/>
              <a:chOff x="1355" y="840"/>
              <a:chExt cx="273" cy="2222"/>
            </a:xfrm>
          </p:grpSpPr>
          <p:sp>
            <p:nvSpPr>
              <p:cNvPr id="12312" name="Rectangle 129"/>
              <p:cNvSpPr>
                <a:spLocks noChangeArrowheads="1"/>
              </p:cNvSpPr>
              <p:nvPr/>
            </p:nvSpPr>
            <p:spPr bwMode="auto">
              <a:xfrm>
                <a:off x="1355" y="840"/>
                <a:ext cx="273" cy="25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3" name="Rectangle 130"/>
              <p:cNvSpPr>
                <a:spLocks noChangeArrowheads="1"/>
              </p:cNvSpPr>
              <p:nvPr/>
            </p:nvSpPr>
            <p:spPr bwMode="auto">
              <a:xfrm>
                <a:off x="1355" y="1094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4" name="Rectangle 131"/>
              <p:cNvSpPr>
                <a:spLocks noChangeArrowheads="1"/>
              </p:cNvSpPr>
              <p:nvPr/>
            </p:nvSpPr>
            <p:spPr bwMode="auto">
              <a:xfrm>
                <a:off x="1355" y="1337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5" name="Rectangle 132"/>
              <p:cNvSpPr>
                <a:spLocks noChangeArrowheads="1"/>
              </p:cNvSpPr>
              <p:nvPr/>
            </p:nvSpPr>
            <p:spPr bwMode="auto">
              <a:xfrm>
                <a:off x="1355" y="1581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6" name="Rectangle 133"/>
              <p:cNvSpPr>
                <a:spLocks noChangeArrowheads="1"/>
              </p:cNvSpPr>
              <p:nvPr/>
            </p:nvSpPr>
            <p:spPr bwMode="auto">
              <a:xfrm>
                <a:off x="1355" y="1824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7" name="Rectangle 134"/>
              <p:cNvSpPr>
                <a:spLocks noChangeArrowheads="1"/>
              </p:cNvSpPr>
              <p:nvPr/>
            </p:nvSpPr>
            <p:spPr bwMode="auto">
              <a:xfrm>
                <a:off x="1355" y="2068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8" name="Rectangle 135"/>
              <p:cNvSpPr>
                <a:spLocks noChangeArrowheads="1"/>
              </p:cNvSpPr>
              <p:nvPr/>
            </p:nvSpPr>
            <p:spPr bwMode="auto">
              <a:xfrm>
                <a:off x="1355" y="2311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9" name="Rectangle 136"/>
              <p:cNvSpPr>
                <a:spLocks noChangeArrowheads="1"/>
              </p:cNvSpPr>
              <p:nvPr/>
            </p:nvSpPr>
            <p:spPr bwMode="auto">
              <a:xfrm>
                <a:off x="1355" y="2555"/>
                <a:ext cx="273" cy="26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0" name="Rectangle 137"/>
              <p:cNvSpPr>
                <a:spLocks noChangeArrowheads="1"/>
              </p:cNvSpPr>
              <p:nvPr/>
            </p:nvSpPr>
            <p:spPr bwMode="auto">
              <a:xfrm>
                <a:off x="1355" y="2818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09" name="Text Box 138"/>
            <p:cNvSpPr txBox="1">
              <a:spLocks noChangeArrowheads="1"/>
            </p:cNvSpPr>
            <p:nvPr/>
          </p:nvSpPr>
          <p:spPr bwMode="auto">
            <a:xfrm>
              <a:off x="3202" y="3211"/>
              <a:ext cx="803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>
                  <a:solidFill>
                    <a:srgbClr val="0000FF"/>
                  </a:solidFill>
                </a:rPr>
                <a:t>superscalar</a:t>
              </a:r>
            </a:p>
          </p:txBody>
        </p:sp>
        <p:sp>
          <p:nvSpPr>
            <p:cNvPr id="12310" name="Line 139"/>
            <p:cNvSpPr>
              <a:spLocks noChangeShapeType="1"/>
            </p:cNvSpPr>
            <p:nvPr/>
          </p:nvSpPr>
          <p:spPr bwMode="auto">
            <a:xfrm>
              <a:off x="3204" y="878"/>
              <a:ext cx="0" cy="122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311" name="AutoShape 140"/>
            <p:cNvSpPr>
              <a:spLocks noChangeArrowheads="1"/>
            </p:cNvSpPr>
            <p:nvPr/>
          </p:nvSpPr>
          <p:spPr bwMode="auto">
            <a:xfrm>
              <a:off x="2832" y="1832"/>
              <a:ext cx="262" cy="292"/>
            </a:xfrm>
            <a:prstGeom prst="rightArrow">
              <a:avLst>
                <a:gd name="adj1" fmla="val 50000"/>
                <a:gd name="adj2" fmla="val 25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60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18103" y="627529"/>
            <a:ext cx="4212647" cy="49305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/>
              <a:t>1995: Intel PentiumPro</a:t>
            </a:r>
            <a:endParaRPr lang="en-CA" smtClean="0"/>
          </a:p>
        </p:txBody>
      </p:sp>
      <p:pic>
        <p:nvPicPr>
          <p:cNvPr id="15363" name="Picture 3" descr="pentium-p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762" y="393607"/>
            <a:ext cx="4150591" cy="578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intel_pentiumpr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03" y="2008749"/>
            <a:ext cx="4238625" cy="430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94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7712" y="1981201"/>
            <a:ext cx="7954328" cy="3931920"/>
          </a:xfrm>
        </p:spPr>
        <p:txBody>
          <a:bodyPr/>
          <a:lstStyle/>
          <a:p>
            <a:r>
              <a:rPr lang="en-US" dirty="0" smtClean="0"/>
              <a:t>Examine the tricks CPU plays to make life efficient</a:t>
            </a:r>
          </a:p>
          <a:p>
            <a:pPr lvl="1"/>
            <a:r>
              <a:rPr lang="en-US" dirty="0" smtClean="0"/>
              <a:t>History of CPU architecture</a:t>
            </a:r>
          </a:p>
          <a:p>
            <a:pPr lvl="1"/>
            <a:r>
              <a:rPr lang="en-US" dirty="0" smtClean="0"/>
              <a:t>Modern CPU Architecture basics</a:t>
            </a:r>
          </a:p>
          <a:p>
            <a:pPr lvl="1"/>
            <a:r>
              <a:rPr lang="en-US" dirty="0" smtClean="0"/>
              <a:t>UG machines</a:t>
            </a:r>
          </a:p>
          <a:p>
            <a:endParaRPr lang="en-US" dirty="0" smtClean="0"/>
          </a:p>
          <a:p>
            <a:r>
              <a:rPr lang="en-US" dirty="0" smtClean="0"/>
              <a:t>More details are covered in ECE 552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68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44158"/>
            <a:ext cx="8991600" cy="133985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Data hazard: obstacle to perfect pipeline </a:t>
            </a:r>
            <a:endParaRPr lang="en-US" sz="3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71700" y="1752600"/>
            <a:ext cx="46394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nsolas"/>
                <a:cs typeface="Consolas"/>
              </a:rPr>
              <a:t>DIV  </a:t>
            </a:r>
            <a:r>
              <a:rPr lang="en-US" dirty="0" smtClean="0">
                <a:latin typeface="Consolas"/>
                <a:cs typeface="Consolas"/>
              </a:rPr>
              <a:t>F0, F2, F4</a:t>
            </a:r>
            <a:r>
              <a:rPr lang="en-US" dirty="0" smtClean="0">
                <a:solidFill>
                  <a:srgbClr val="0000FF"/>
                </a:solidFill>
                <a:latin typeface="Consolas"/>
                <a:cs typeface="Consolas"/>
              </a:rPr>
              <a:t> </a:t>
            </a:r>
            <a:r>
              <a:rPr lang="en-US" dirty="0" smtClean="0">
                <a:solidFill>
                  <a:srgbClr val="008000"/>
                </a:solidFill>
                <a:latin typeface="Consolas"/>
                <a:cs typeface="Consolas"/>
              </a:rPr>
              <a:t>// F0 = F2/F4</a:t>
            </a:r>
          </a:p>
          <a:p>
            <a:r>
              <a:rPr lang="en-US" dirty="0" smtClean="0">
                <a:solidFill>
                  <a:srgbClr val="0000FF"/>
                </a:solidFill>
                <a:latin typeface="Consolas"/>
                <a:cs typeface="Consolas"/>
              </a:rPr>
              <a:t>ADD </a:t>
            </a: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F10, F0, F8 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</a:rPr>
              <a:t>// </a:t>
            </a:r>
            <a:r>
              <a:rPr lang="en-US" dirty="0" smtClean="0">
                <a:solidFill>
                  <a:srgbClr val="008000"/>
                </a:solidFill>
                <a:latin typeface="Consolas"/>
                <a:cs typeface="Consolas"/>
              </a:rPr>
              <a:t>F10 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</a:rPr>
              <a:t>= </a:t>
            </a:r>
            <a:r>
              <a:rPr lang="en-US" dirty="0" smtClean="0">
                <a:solidFill>
                  <a:srgbClr val="008000"/>
                </a:solidFill>
                <a:latin typeface="Consolas"/>
                <a:cs typeface="Consolas"/>
              </a:rPr>
              <a:t>F0 + F8</a:t>
            </a:r>
            <a:endParaRPr lang="en-US" dirty="0">
              <a:solidFill>
                <a:srgbClr val="008000"/>
              </a:solidFill>
              <a:latin typeface="Consolas"/>
              <a:cs typeface="Consolas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Consolas"/>
                <a:cs typeface="Consolas"/>
              </a:rPr>
              <a:t>SUB </a:t>
            </a:r>
            <a:r>
              <a:rPr lang="en-US" dirty="0" smtClean="0">
                <a:latin typeface="Consolas"/>
                <a:cs typeface="Consolas"/>
              </a:rPr>
              <a:t> F12, F8, F14 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</a:rPr>
              <a:t>// </a:t>
            </a:r>
            <a:r>
              <a:rPr lang="en-US" dirty="0" smtClean="0">
                <a:solidFill>
                  <a:srgbClr val="008000"/>
                </a:solidFill>
                <a:latin typeface="Consolas"/>
                <a:cs typeface="Consolas"/>
              </a:rPr>
              <a:t>F12 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</a:rPr>
              <a:t>= </a:t>
            </a:r>
            <a:r>
              <a:rPr lang="en-US" dirty="0" smtClean="0">
                <a:solidFill>
                  <a:srgbClr val="008000"/>
                </a:solidFill>
                <a:latin typeface="Consolas"/>
                <a:cs typeface="Consolas"/>
              </a:rPr>
              <a:t>F8 – F14</a:t>
            </a:r>
            <a:endParaRPr lang="en-US" dirty="0">
              <a:solidFill>
                <a:srgbClr val="008000"/>
              </a:solidFill>
              <a:latin typeface="Consolas"/>
              <a:cs typeface="Consola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75" y="2682796"/>
            <a:ext cx="7543800" cy="3733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6304" y="3768586"/>
            <a:ext cx="187683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rgbClr val="0000FF"/>
                </a:solidFill>
                <a:latin typeface="Consolas"/>
                <a:cs typeface="Consolas"/>
              </a:rPr>
              <a:t>DIV</a:t>
            </a:r>
            <a:r>
              <a:rPr lang="en-US" sz="2000" u="sng" dirty="0" smtClean="0">
                <a:latin typeface="Consolas"/>
                <a:cs typeface="Consolas"/>
              </a:rPr>
              <a:t> F0,F2,F4</a:t>
            </a:r>
            <a:endParaRPr lang="en-US" sz="2000" u="sng" dirty="0">
              <a:latin typeface="Consolas"/>
              <a:cs typeface="Consola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06575" y="4185524"/>
            <a:ext cx="42498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u="sng" dirty="0" smtClean="0">
                <a:solidFill>
                  <a:srgbClr val="FF0000"/>
                </a:solidFill>
                <a:latin typeface="Comic Sans MS"/>
                <a:cs typeface="Comic Sans MS"/>
              </a:rPr>
              <a:t>STALL: Waiting for F0 to be written</a:t>
            </a:r>
            <a:endParaRPr lang="en-US" i="1" u="sng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64071" y="4879580"/>
            <a:ext cx="201785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rgbClr val="0000FF"/>
                </a:solidFill>
                <a:latin typeface="Consolas"/>
                <a:cs typeface="Consolas"/>
              </a:rPr>
              <a:t>ADD</a:t>
            </a:r>
            <a:r>
              <a:rPr lang="en-US" sz="2000" u="sng" dirty="0" smtClean="0">
                <a:latin typeface="Consolas"/>
                <a:cs typeface="Consolas"/>
              </a:rPr>
              <a:t> F10,F0,F8</a:t>
            </a:r>
            <a:endParaRPr lang="en-US" sz="2000" u="sng" dirty="0">
              <a:latin typeface="Consolas"/>
              <a:cs typeface="Consola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27275" y="4528424"/>
            <a:ext cx="42498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u="sng" dirty="0" smtClean="0">
                <a:solidFill>
                  <a:srgbClr val="FF0000"/>
                </a:solidFill>
                <a:latin typeface="Comic Sans MS"/>
                <a:cs typeface="Comic Sans MS"/>
              </a:rPr>
              <a:t>STALL: Waiting for F0 to be written</a:t>
            </a:r>
            <a:endParaRPr lang="en-US" i="1" u="sng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97471" y="5232035"/>
            <a:ext cx="215886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rgbClr val="0000FF"/>
                </a:solidFill>
                <a:latin typeface="Consolas"/>
                <a:cs typeface="Consolas"/>
              </a:rPr>
              <a:t>SUB </a:t>
            </a:r>
            <a:r>
              <a:rPr lang="en-US" sz="2000" u="sng" dirty="0" smtClean="0">
                <a:latin typeface="Consolas"/>
                <a:cs typeface="Consolas"/>
              </a:rPr>
              <a:t>F12,F8,F14</a:t>
            </a:r>
            <a:endParaRPr lang="en-US" sz="2000" u="sng" dirty="0">
              <a:latin typeface="Consolas"/>
              <a:cs typeface="Consola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008197" y="5131701"/>
            <a:ext cx="1614094" cy="703034"/>
            <a:chOff x="1008197" y="5131701"/>
            <a:chExt cx="1614094" cy="703034"/>
          </a:xfrm>
        </p:grpSpPr>
        <p:sp>
          <p:nvSpPr>
            <p:cNvPr id="16" name="Curved Left Arrow 15"/>
            <p:cNvSpPr/>
            <p:nvPr/>
          </p:nvSpPr>
          <p:spPr>
            <a:xfrm flipH="1">
              <a:off x="1624698" y="5131701"/>
              <a:ext cx="346977" cy="321378"/>
            </a:xfrm>
            <a:prstGeom prst="curved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08197" y="5434625"/>
              <a:ext cx="16140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Necessary?</a:t>
              </a:r>
              <a:endParaRPr lang="en-US" sz="2000" b="1" dirty="0">
                <a:solidFill>
                  <a:srgbClr val="FF0000"/>
                </a:solidFill>
                <a:latin typeface="Comic Sans MS"/>
                <a:cs typeface="Comic Sans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381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Out-of-order execution: solving data-hazard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71700" y="1752600"/>
            <a:ext cx="46394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nsolas"/>
                <a:cs typeface="Consolas"/>
              </a:rPr>
              <a:t>DIV  </a:t>
            </a:r>
            <a:r>
              <a:rPr lang="en-US" dirty="0" smtClean="0">
                <a:latin typeface="Consolas"/>
                <a:cs typeface="Consolas"/>
              </a:rPr>
              <a:t>F0, F2, F4</a:t>
            </a:r>
            <a:r>
              <a:rPr lang="en-US" dirty="0" smtClean="0">
                <a:solidFill>
                  <a:srgbClr val="0000FF"/>
                </a:solidFill>
                <a:latin typeface="Consolas"/>
                <a:cs typeface="Consolas"/>
              </a:rPr>
              <a:t> </a:t>
            </a:r>
            <a:r>
              <a:rPr lang="en-US" dirty="0" smtClean="0">
                <a:solidFill>
                  <a:srgbClr val="008000"/>
                </a:solidFill>
                <a:latin typeface="Consolas"/>
                <a:cs typeface="Consolas"/>
              </a:rPr>
              <a:t>// F0 = F2/F4</a:t>
            </a:r>
          </a:p>
          <a:p>
            <a:r>
              <a:rPr lang="en-US" dirty="0" smtClean="0">
                <a:solidFill>
                  <a:srgbClr val="0000FF"/>
                </a:solidFill>
                <a:latin typeface="Consolas"/>
                <a:cs typeface="Consolas"/>
              </a:rPr>
              <a:t>ADD </a:t>
            </a: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F10, F0, F8 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</a:rPr>
              <a:t>// </a:t>
            </a:r>
            <a:r>
              <a:rPr lang="en-US" dirty="0" smtClean="0">
                <a:solidFill>
                  <a:srgbClr val="008000"/>
                </a:solidFill>
                <a:latin typeface="Consolas"/>
                <a:cs typeface="Consolas"/>
              </a:rPr>
              <a:t>F10 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</a:rPr>
              <a:t>= </a:t>
            </a:r>
            <a:r>
              <a:rPr lang="en-US" dirty="0" smtClean="0">
                <a:solidFill>
                  <a:srgbClr val="008000"/>
                </a:solidFill>
                <a:latin typeface="Consolas"/>
                <a:cs typeface="Consolas"/>
              </a:rPr>
              <a:t>F0 + F8</a:t>
            </a:r>
            <a:endParaRPr lang="en-US" dirty="0">
              <a:solidFill>
                <a:srgbClr val="008000"/>
              </a:solidFill>
              <a:latin typeface="Consolas"/>
              <a:cs typeface="Consolas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Consolas"/>
                <a:cs typeface="Consolas"/>
              </a:rPr>
              <a:t>SUB </a:t>
            </a:r>
            <a:r>
              <a:rPr lang="en-US" dirty="0" smtClean="0">
                <a:latin typeface="Consolas"/>
                <a:cs typeface="Consolas"/>
              </a:rPr>
              <a:t> F12, F8, F14 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</a:rPr>
              <a:t>// </a:t>
            </a:r>
            <a:r>
              <a:rPr lang="en-US" dirty="0" smtClean="0">
                <a:solidFill>
                  <a:srgbClr val="008000"/>
                </a:solidFill>
                <a:latin typeface="Consolas"/>
                <a:cs typeface="Consolas"/>
              </a:rPr>
              <a:t>F12 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</a:rPr>
              <a:t>= </a:t>
            </a:r>
            <a:r>
              <a:rPr lang="en-US" dirty="0" smtClean="0">
                <a:solidFill>
                  <a:srgbClr val="008000"/>
                </a:solidFill>
                <a:latin typeface="Consolas"/>
                <a:cs typeface="Consolas"/>
              </a:rPr>
              <a:t>F8 – F14</a:t>
            </a:r>
            <a:endParaRPr lang="en-US" dirty="0">
              <a:solidFill>
                <a:srgbClr val="008000"/>
              </a:solidFill>
              <a:latin typeface="Consolas"/>
              <a:cs typeface="Consola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75" y="2682796"/>
            <a:ext cx="7543800" cy="3733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6304" y="3768586"/>
            <a:ext cx="187683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rgbClr val="0000FF"/>
                </a:solidFill>
                <a:latin typeface="Consolas"/>
                <a:cs typeface="Consolas"/>
              </a:rPr>
              <a:t>DIV</a:t>
            </a:r>
            <a:r>
              <a:rPr lang="en-US" sz="2000" u="sng" dirty="0" smtClean="0">
                <a:latin typeface="Consolas"/>
                <a:cs typeface="Consolas"/>
              </a:rPr>
              <a:t> F0,F2,F4</a:t>
            </a:r>
            <a:endParaRPr lang="en-US" sz="2000" u="sng" dirty="0">
              <a:latin typeface="Consolas"/>
              <a:cs typeface="Consola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64071" y="4879580"/>
            <a:ext cx="201785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rgbClr val="0000FF"/>
                </a:solidFill>
                <a:latin typeface="Consolas"/>
                <a:cs typeface="Consolas"/>
              </a:rPr>
              <a:t>ADD</a:t>
            </a:r>
            <a:r>
              <a:rPr lang="en-US" sz="2000" u="sng" dirty="0" smtClean="0">
                <a:latin typeface="Consolas"/>
                <a:cs typeface="Consolas"/>
              </a:rPr>
              <a:t> F10,F0,F8</a:t>
            </a:r>
            <a:endParaRPr lang="en-US" sz="2000" u="sng" dirty="0">
              <a:latin typeface="Consolas"/>
              <a:cs typeface="Consola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66375" y="4528424"/>
            <a:ext cx="42498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u="sng" dirty="0" smtClean="0">
                <a:solidFill>
                  <a:srgbClr val="FF0000"/>
                </a:solidFill>
                <a:latin typeface="Comic Sans MS"/>
                <a:cs typeface="Comic Sans MS"/>
              </a:rPr>
              <a:t>STALL: Waiting for F0 to be written</a:t>
            </a:r>
            <a:endParaRPr lang="en-US" i="1" u="sng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9471" y="4175969"/>
            <a:ext cx="215886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rgbClr val="0000FF"/>
                </a:solidFill>
                <a:latin typeface="Consolas"/>
                <a:cs typeface="Consolas"/>
              </a:rPr>
              <a:t>SUB </a:t>
            </a:r>
            <a:r>
              <a:rPr lang="en-US" sz="2000" u="sng" dirty="0" smtClean="0">
                <a:latin typeface="Consolas"/>
                <a:cs typeface="Consolas"/>
              </a:rPr>
              <a:t>F12,F8,F14</a:t>
            </a:r>
            <a:endParaRPr lang="en-US" sz="2000" u="sng" dirty="0">
              <a:latin typeface="Consolas"/>
              <a:cs typeface="Consolas"/>
            </a:endParaRPr>
          </a:p>
        </p:txBody>
      </p:sp>
      <p:sp>
        <p:nvSpPr>
          <p:cNvPr id="19" name="Rectangle 67"/>
          <p:cNvSpPr>
            <a:spLocks noChangeArrowheads="1"/>
          </p:cNvSpPr>
          <p:nvPr/>
        </p:nvSpPr>
        <p:spPr bwMode="auto">
          <a:xfrm>
            <a:off x="386304" y="4234377"/>
            <a:ext cx="1605040" cy="131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 anchor="ctr">
            <a:spAutoFit/>
          </a:bodyPr>
          <a:lstStyle/>
          <a:p>
            <a:r>
              <a:rPr lang="en-US" sz="2000" b="1" dirty="0" smtClean="0">
                <a:latin typeface="Tahoma" pitchFamily="34" charset="0"/>
                <a:sym typeface="Wingdings" pitchFamily="2" charset="2"/>
              </a:rPr>
              <a:t>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Not wait (as 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long as it’s 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safe)</a:t>
            </a:r>
            <a:endParaRPr lang="en-US" sz="2000" b="1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51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Out-of-Order exe. to mask cache miss delay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8476" y="3873500"/>
            <a:ext cx="1554689" cy="282914"/>
          </a:xfrm>
          <a:prstGeom prst="rect">
            <a:avLst/>
          </a:prstGeom>
          <a:noFill/>
        </p:spPr>
        <p:txBody>
          <a:bodyPr wrap="none" lIns="82058" tIns="41029" rIns="82058" bIns="41029">
            <a:spAutoFit/>
          </a:bodyPr>
          <a:lstStyle/>
          <a:p>
            <a:pPr>
              <a:defRPr/>
            </a:pPr>
            <a:r>
              <a:rPr lang="en-US" sz="1300" b="1" dirty="0">
                <a:latin typeface="+mj-lt"/>
              </a:rPr>
              <a:t>load (misses cache)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1782" y="3650784"/>
            <a:ext cx="524791" cy="282914"/>
          </a:xfrm>
          <a:prstGeom prst="rect">
            <a:avLst/>
          </a:prstGeom>
          <a:noFill/>
        </p:spPr>
        <p:txBody>
          <a:bodyPr wrap="none" lIns="82058" tIns="41029" rIns="82058" bIns="41029">
            <a:spAutoFit/>
          </a:bodyPr>
          <a:lstStyle/>
          <a:p>
            <a:pPr>
              <a:defRPr/>
            </a:pPr>
            <a:r>
              <a:rPr lang="en-US" sz="1300" b="1" dirty="0">
                <a:latin typeface="+mj-lt"/>
              </a:rPr>
              <a:t>inst4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1782" y="3422464"/>
            <a:ext cx="521610" cy="282914"/>
          </a:xfrm>
          <a:prstGeom prst="rect">
            <a:avLst/>
          </a:prstGeom>
          <a:noFill/>
        </p:spPr>
        <p:txBody>
          <a:bodyPr wrap="none" lIns="82058" tIns="41029" rIns="82058" bIns="41029">
            <a:spAutoFit/>
          </a:bodyPr>
          <a:lstStyle/>
          <a:p>
            <a:pPr>
              <a:defRPr/>
            </a:pPr>
            <a:r>
              <a:rPr lang="en-US" sz="1300" b="1" dirty="0">
                <a:latin typeface="+mj-lt"/>
              </a:rPr>
              <a:t>inst3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1782" y="3194144"/>
            <a:ext cx="521610" cy="282914"/>
          </a:xfrm>
          <a:prstGeom prst="rect">
            <a:avLst/>
          </a:prstGeom>
          <a:noFill/>
        </p:spPr>
        <p:txBody>
          <a:bodyPr wrap="none" lIns="82058" tIns="41029" rIns="82058" bIns="41029">
            <a:spAutoFit/>
          </a:bodyPr>
          <a:lstStyle/>
          <a:p>
            <a:pPr>
              <a:defRPr/>
            </a:pPr>
            <a:r>
              <a:rPr lang="en-US" sz="1300" b="1" dirty="0">
                <a:latin typeface="+mj-lt"/>
              </a:rPr>
              <a:t>inst2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1782" y="2965824"/>
            <a:ext cx="521610" cy="282914"/>
          </a:xfrm>
          <a:prstGeom prst="rect">
            <a:avLst/>
          </a:prstGeom>
          <a:noFill/>
        </p:spPr>
        <p:txBody>
          <a:bodyPr wrap="none" lIns="82058" tIns="41029" rIns="82058" bIns="41029">
            <a:spAutoFit/>
          </a:bodyPr>
          <a:lstStyle/>
          <a:p>
            <a:pPr>
              <a:defRPr/>
            </a:pPr>
            <a:r>
              <a:rPr lang="en-US" sz="1300" b="1" dirty="0">
                <a:latin typeface="+mj-lt"/>
              </a:rPr>
              <a:t>inst1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71782" y="4933857"/>
            <a:ext cx="521610" cy="282914"/>
          </a:xfrm>
          <a:prstGeom prst="rect">
            <a:avLst/>
          </a:prstGeom>
          <a:noFill/>
        </p:spPr>
        <p:txBody>
          <a:bodyPr wrap="none" lIns="82058" tIns="41029" rIns="82058" bIns="41029">
            <a:spAutoFit/>
          </a:bodyPr>
          <a:lstStyle/>
          <a:p>
            <a:pPr>
              <a:defRPr/>
            </a:pPr>
            <a:r>
              <a:rPr lang="en-US" sz="1300" b="1" dirty="0">
                <a:latin typeface="+mj-lt"/>
              </a:rPr>
              <a:t>inst6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55486" y="4705537"/>
            <a:ext cx="2439860" cy="282914"/>
          </a:xfrm>
          <a:prstGeom prst="rect">
            <a:avLst/>
          </a:prstGeom>
          <a:noFill/>
        </p:spPr>
        <p:txBody>
          <a:bodyPr wrap="none" lIns="82058" tIns="41029" rIns="82058" bIns="41029">
            <a:spAutoFit/>
          </a:bodyPr>
          <a:lstStyle/>
          <a:p>
            <a:pPr>
              <a:defRPr/>
            </a:pPr>
            <a:r>
              <a:rPr lang="en-US" sz="1300" b="1" dirty="0">
                <a:latin typeface="+mj-lt"/>
              </a:rPr>
              <a:t>inst5 (must wait for load value)</a:t>
            </a:r>
          </a:p>
        </p:txBody>
      </p:sp>
      <p:cxnSp>
        <p:nvCxnSpPr>
          <p:cNvPr id="16395" name="Straight Arrow Connector 12"/>
          <p:cNvCxnSpPr>
            <a:cxnSpLocks noChangeShapeType="1"/>
          </p:cNvCxnSpPr>
          <p:nvPr/>
        </p:nvCxnSpPr>
        <p:spPr bwMode="auto">
          <a:xfrm rot="5400000">
            <a:off x="1652575" y="4465906"/>
            <a:ext cx="637335" cy="7215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4" name="TextBox 13"/>
          <p:cNvSpPr txBox="1"/>
          <p:nvPr/>
        </p:nvSpPr>
        <p:spPr>
          <a:xfrm>
            <a:off x="2124941" y="4295122"/>
            <a:ext cx="1558271" cy="282914"/>
          </a:xfrm>
          <a:prstGeom prst="rect">
            <a:avLst/>
          </a:prstGeom>
          <a:noFill/>
        </p:spPr>
        <p:txBody>
          <a:bodyPr wrap="none" lIns="82058" tIns="41029" rIns="82058" bIns="41029">
            <a:spAutoFit/>
          </a:bodyPr>
          <a:lstStyle/>
          <a:p>
            <a:pPr>
              <a:defRPr/>
            </a:pPr>
            <a:r>
              <a:rPr lang="en-US" sz="1300" b="1" dirty="0">
                <a:solidFill>
                  <a:srgbClr val="FF0000"/>
                </a:solidFill>
                <a:latin typeface="+mj-lt"/>
              </a:rPr>
              <a:t>Cache miss latency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32635" y="2660464"/>
            <a:ext cx="1106976" cy="282914"/>
          </a:xfrm>
          <a:prstGeom prst="rect">
            <a:avLst/>
          </a:prstGeom>
          <a:noFill/>
        </p:spPr>
        <p:txBody>
          <a:bodyPr wrap="none" lIns="82058" tIns="41029" rIns="82058" bIns="41029">
            <a:spAutoFit/>
          </a:bodyPr>
          <a:lstStyle/>
          <a:p>
            <a:pPr>
              <a:defRPr/>
            </a:pPr>
            <a:r>
              <a:rPr lang="en-US" sz="1300" b="1" dirty="0">
                <a:solidFill>
                  <a:srgbClr val="002060"/>
                </a:solidFill>
                <a:latin typeface="+mj-lt"/>
              </a:rPr>
              <a:t>IN-ORDER: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42396" y="3237566"/>
            <a:ext cx="1554689" cy="282914"/>
          </a:xfrm>
          <a:prstGeom prst="rect">
            <a:avLst/>
          </a:prstGeom>
          <a:noFill/>
        </p:spPr>
        <p:txBody>
          <a:bodyPr wrap="none" lIns="82058" tIns="41029" rIns="82058" bIns="41029">
            <a:spAutoFit/>
          </a:bodyPr>
          <a:lstStyle/>
          <a:p>
            <a:pPr>
              <a:defRPr/>
            </a:pPr>
            <a:r>
              <a:rPr lang="en-US" sz="1300" b="1" dirty="0">
                <a:latin typeface="+mj-lt"/>
              </a:rPr>
              <a:t>load (misses cache)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47146" y="3680199"/>
            <a:ext cx="521610" cy="282914"/>
          </a:xfrm>
          <a:prstGeom prst="rect">
            <a:avLst/>
          </a:prstGeom>
          <a:noFill/>
        </p:spPr>
        <p:txBody>
          <a:bodyPr wrap="none" lIns="82058" tIns="41029" rIns="82058" bIns="41029">
            <a:spAutoFit/>
          </a:bodyPr>
          <a:lstStyle/>
          <a:p>
            <a:pPr>
              <a:defRPr/>
            </a:pPr>
            <a:r>
              <a:rPr lang="en-US" sz="1300" b="1" dirty="0">
                <a:latin typeface="+mj-lt"/>
              </a:rPr>
              <a:t>inst3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47146" y="3451880"/>
            <a:ext cx="521610" cy="282914"/>
          </a:xfrm>
          <a:prstGeom prst="rect">
            <a:avLst/>
          </a:prstGeom>
          <a:noFill/>
        </p:spPr>
        <p:txBody>
          <a:bodyPr wrap="none" lIns="82058" tIns="41029" rIns="82058" bIns="41029">
            <a:spAutoFit/>
          </a:bodyPr>
          <a:lstStyle/>
          <a:p>
            <a:pPr>
              <a:defRPr/>
            </a:pPr>
            <a:r>
              <a:rPr lang="en-US" sz="1300" b="1" dirty="0">
                <a:latin typeface="+mj-lt"/>
              </a:rPr>
              <a:t>inst2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41373" y="3908519"/>
            <a:ext cx="524791" cy="282914"/>
          </a:xfrm>
          <a:prstGeom prst="rect">
            <a:avLst/>
          </a:prstGeom>
          <a:noFill/>
        </p:spPr>
        <p:txBody>
          <a:bodyPr wrap="none" lIns="82058" tIns="41029" rIns="82058" bIns="41029">
            <a:spAutoFit/>
          </a:bodyPr>
          <a:lstStyle/>
          <a:p>
            <a:pPr>
              <a:defRPr/>
            </a:pPr>
            <a:r>
              <a:rPr lang="en-US" sz="1300" b="1" dirty="0">
                <a:latin typeface="+mj-lt"/>
              </a:rPr>
              <a:t>inst4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47146" y="2993838"/>
            <a:ext cx="521610" cy="282914"/>
          </a:xfrm>
          <a:prstGeom prst="rect">
            <a:avLst/>
          </a:prstGeom>
          <a:noFill/>
        </p:spPr>
        <p:txBody>
          <a:bodyPr wrap="none" lIns="82058" tIns="41029" rIns="82058" bIns="41029">
            <a:spAutoFit/>
          </a:bodyPr>
          <a:lstStyle/>
          <a:p>
            <a:pPr>
              <a:defRPr/>
            </a:pPr>
            <a:r>
              <a:rPr lang="en-US" sz="1300" b="1" dirty="0">
                <a:latin typeface="+mj-lt"/>
              </a:rPr>
              <a:t>inst1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19726" y="4358155"/>
            <a:ext cx="521610" cy="282914"/>
          </a:xfrm>
          <a:prstGeom prst="rect">
            <a:avLst/>
          </a:prstGeom>
          <a:noFill/>
        </p:spPr>
        <p:txBody>
          <a:bodyPr wrap="none" lIns="82058" tIns="41029" rIns="82058" bIns="41029">
            <a:spAutoFit/>
          </a:bodyPr>
          <a:lstStyle/>
          <a:p>
            <a:pPr>
              <a:defRPr/>
            </a:pPr>
            <a:r>
              <a:rPr lang="en-US" sz="1300" b="1" dirty="0">
                <a:latin typeface="+mj-lt"/>
              </a:rPr>
              <a:t>inst6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10646" y="4128434"/>
            <a:ext cx="2439860" cy="282914"/>
          </a:xfrm>
          <a:prstGeom prst="rect">
            <a:avLst/>
          </a:prstGeom>
          <a:noFill/>
        </p:spPr>
        <p:txBody>
          <a:bodyPr wrap="none" lIns="82058" tIns="41029" rIns="82058" bIns="41029">
            <a:spAutoFit/>
          </a:bodyPr>
          <a:lstStyle/>
          <a:p>
            <a:pPr>
              <a:defRPr/>
            </a:pPr>
            <a:r>
              <a:rPr lang="en-US" sz="1300" b="1" dirty="0">
                <a:latin typeface="+mj-lt"/>
              </a:rPr>
              <a:t>inst5 (must wait for load value)</a:t>
            </a:r>
          </a:p>
        </p:txBody>
      </p:sp>
      <p:cxnSp>
        <p:nvCxnSpPr>
          <p:cNvPr id="16405" name="Straight Arrow Connector 22"/>
          <p:cNvCxnSpPr>
            <a:cxnSpLocks noChangeShapeType="1"/>
          </p:cNvCxnSpPr>
          <p:nvPr/>
        </p:nvCxnSpPr>
        <p:spPr bwMode="auto">
          <a:xfrm rot="5400000">
            <a:off x="5774303" y="3856586"/>
            <a:ext cx="637334" cy="7215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4" name="TextBox 23"/>
          <p:cNvSpPr txBox="1"/>
          <p:nvPr/>
        </p:nvSpPr>
        <p:spPr>
          <a:xfrm>
            <a:off x="6212032" y="3715218"/>
            <a:ext cx="1558271" cy="282914"/>
          </a:xfrm>
          <a:prstGeom prst="rect">
            <a:avLst/>
          </a:prstGeom>
          <a:noFill/>
        </p:spPr>
        <p:txBody>
          <a:bodyPr wrap="none" lIns="82058" tIns="41029" rIns="82058" bIns="41029">
            <a:spAutoFit/>
          </a:bodyPr>
          <a:lstStyle/>
          <a:p>
            <a:pPr>
              <a:defRPr/>
            </a:pPr>
            <a:r>
              <a:rPr lang="en-US" sz="1300" b="1" dirty="0">
                <a:solidFill>
                  <a:srgbClr val="FF0000"/>
                </a:solidFill>
                <a:latin typeface="+mj-lt"/>
              </a:rPr>
              <a:t>Cache miss latency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49430" y="2681475"/>
            <a:ext cx="1583506" cy="282914"/>
          </a:xfrm>
          <a:prstGeom prst="rect">
            <a:avLst/>
          </a:prstGeom>
          <a:noFill/>
        </p:spPr>
        <p:txBody>
          <a:bodyPr wrap="none" lIns="82058" tIns="41029" rIns="82058" bIns="41029">
            <a:spAutoFit/>
          </a:bodyPr>
          <a:lstStyle/>
          <a:p>
            <a:pPr>
              <a:defRPr/>
            </a:pPr>
            <a:r>
              <a:rPr lang="en-US" sz="1300" b="1" dirty="0">
                <a:solidFill>
                  <a:srgbClr val="002060"/>
                </a:solidFill>
                <a:latin typeface="+mj-lt"/>
              </a:rPr>
              <a:t>OUT-OF-ORDER: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35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44921" y="609320"/>
            <a:ext cx="8484465" cy="45804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dirty="0" smtClean="0"/>
              <a:t>Out-of-order execution</a:t>
            </a:r>
          </a:p>
        </p:txBody>
      </p:sp>
      <p:sp>
        <p:nvSpPr>
          <p:cNvPr id="141" name="Content Placeholder 2"/>
          <p:cNvSpPr>
            <a:spLocks noGrp="1"/>
          </p:cNvSpPr>
          <p:nvPr>
            <p:ph idx="1"/>
          </p:nvPr>
        </p:nvSpPr>
        <p:spPr>
          <a:xfrm>
            <a:off x="386773" y="1915674"/>
            <a:ext cx="8370455" cy="3888225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In practice, much more complicated</a:t>
            </a:r>
          </a:p>
          <a:p>
            <a:pPr lvl="1">
              <a:defRPr/>
            </a:pPr>
            <a:r>
              <a:rPr lang="en-US" dirty="0" smtClean="0">
                <a:solidFill>
                  <a:srgbClr val="000000"/>
                </a:solidFill>
              </a:rPr>
              <a:t>Detect dependency</a:t>
            </a:r>
          </a:p>
          <a:p>
            <a:pPr lvl="1"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Introduce additional hazard </a:t>
            </a:r>
          </a:p>
          <a:p>
            <a:pPr lvl="2"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e.g., what if I write to a register too early?</a:t>
            </a:r>
          </a:p>
          <a:p>
            <a:pPr lvl="2">
              <a:defRPr/>
            </a:pPr>
            <a:endParaRPr lang="en-US" sz="2000" dirty="0" smtClean="0">
              <a:solidFill>
                <a:srgbClr val="000000"/>
              </a:solidFill>
            </a:endParaRPr>
          </a:p>
          <a:p>
            <a:pPr lvl="1">
              <a:defRPr/>
            </a:pPr>
            <a:endParaRPr lang="en-US" sz="2600" dirty="0">
              <a:solidFill>
                <a:srgbClr val="000000"/>
              </a:solidFill>
            </a:endParaRPr>
          </a:p>
          <a:p>
            <a:pPr lvl="1">
              <a:defRPr/>
            </a:pPr>
            <a:endParaRPr lang="en-US" sz="2400" dirty="0" smtClean="0">
              <a:solidFill>
                <a:srgbClr val="000000"/>
              </a:solidFill>
            </a:endParaRPr>
          </a:p>
          <a:p>
            <a:pPr lvl="1">
              <a:defRPr/>
            </a:pPr>
            <a:endParaRPr lang="en-US" sz="1800" dirty="0">
              <a:solidFill>
                <a:srgbClr val="000000"/>
              </a:solidFill>
            </a:endParaRPr>
          </a:p>
          <a:p>
            <a:pPr marL="350838" lvl="1" indent="0">
              <a:buNone/>
              <a:defRPr/>
            </a:pPr>
            <a:endParaRPr lang="en-US" sz="1800" dirty="0" smtClean="0">
              <a:solidFill>
                <a:srgbClr val="000000"/>
              </a:solidFill>
            </a:endParaRPr>
          </a:p>
          <a:p>
            <a:pPr lvl="1">
              <a:defRPr/>
            </a:pPr>
            <a:endParaRPr lang="en-US" sz="1800" dirty="0">
              <a:solidFill>
                <a:srgbClr val="000000"/>
              </a:solidFill>
            </a:endParaRPr>
          </a:p>
          <a:p>
            <a:pPr lvl="1"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92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44921" y="609320"/>
            <a:ext cx="8484465" cy="45804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smtClean="0"/>
              <a:t>Instruction-Level Parallelism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796762" y="2073089"/>
            <a:ext cx="1311315" cy="35985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r>
              <a:rPr lang="en-CA"/>
              <a:t>instructions</a:t>
            </a:r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2588141" y="1760725"/>
            <a:ext cx="1977465" cy="4074465"/>
            <a:chOff x="1630" y="869"/>
            <a:chExt cx="1246" cy="2567"/>
          </a:xfrm>
        </p:grpSpPr>
        <p:grpSp>
          <p:nvGrpSpPr>
            <p:cNvPr id="14499" name="Group 5"/>
            <p:cNvGrpSpPr>
              <a:grpSpLocks/>
            </p:cNvGrpSpPr>
            <p:nvPr/>
          </p:nvGrpSpPr>
          <p:grpSpPr bwMode="auto">
            <a:xfrm>
              <a:off x="2461" y="869"/>
              <a:ext cx="273" cy="2222"/>
              <a:chOff x="1355" y="840"/>
              <a:chExt cx="273" cy="2222"/>
            </a:xfrm>
          </p:grpSpPr>
          <p:sp>
            <p:nvSpPr>
              <p:cNvPr id="14531" name="Rectangle 6"/>
              <p:cNvSpPr>
                <a:spLocks noChangeArrowheads="1"/>
              </p:cNvSpPr>
              <p:nvPr/>
            </p:nvSpPr>
            <p:spPr bwMode="auto">
              <a:xfrm>
                <a:off x="1355" y="840"/>
                <a:ext cx="273" cy="25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32" name="Rectangle 7"/>
              <p:cNvSpPr>
                <a:spLocks noChangeArrowheads="1"/>
              </p:cNvSpPr>
              <p:nvPr/>
            </p:nvSpPr>
            <p:spPr bwMode="auto">
              <a:xfrm>
                <a:off x="1355" y="1094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33" name="Rectangle 8"/>
              <p:cNvSpPr>
                <a:spLocks noChangeArrowheads="1"/>
              </p:cNvSpPr>
              <p:nvPr/>
            </p:nvSpPr>
            <p:spPr bwMode="auto">
              <a:xfrm>
                <a:off x="1355" y="1337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34" name="Rectangle 9"/>
              <p:cNvSpPr>
                <a:spLocks noChangeArrowheads="1"/>
              </p:cNvSpPr>
              <p:nvPr/>
            </p:nvSpPr>
            <p:spPr bwMode="auto">
              <a:xfrm>
                <a:off x="1355" y="1581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35" name="Rectangle 10"/>
              <p:cNvSpPr>
                <a:spLocks noChangeArrowheads="1"/>
              </p:cNvSpPr>
              <p:nvPr/>
            </p:nvSpPr>
            <p:spPr bwMode="auto">
              <a:xfrm>
                <a:off x="1355" y="1824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36" name="Rectangle 11"/>
              <p:cNvSpPr>
                <a:spLocks noChangeArrowheads="1"/>
              </p:cNvSpPr>
              <p:nvPr/>
            </p:nvSpPr>
            <p:spPr bwMode="auto">
              <a:xfrm>
                <a:off x="1355" y="2068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37" name="Rectangle 12"/>
              <p:cNvSpPr>
                <a:spLocks noChangeArrowheads="1"/>
              </p:cNvSpPr>
              <p:nvPr/>
            </p:nvSpPr>
            <p:spPr bwMode="auto">
              <a:xfrm>
                <a:off x="1355" y="2311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38" name="Rectangle 13"/>
              <p:cNvSpPr>
                <a:spLocks noChangeArrowheads="1"/>
              </p:cNvSpPr>
              <p:nvPr/>
            </p:nvSpPr>
            <p:spPr bwMode="auto">
              <a:xfrm>
                <a:off x="1355" y="2555"/>
                <a:ext cx="273" cy="26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39" name="Rectangle 14"/>
              <p:cNvSpPr>
                <a:spLocks noChangeArrowheads="1"/>
              </p:cNvSpPr>
              <p:nvPr/>
            </p:nvSpPr>
            <p:spPr bwMode="auto">
              <a:xfrm>
                <a:off x="1355" y="2818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500" name="Group 15"/>
            <p:cNvGrpSpPr>
              <a:grpSpLocks/>
            </p:cNvGrpSpPr>
            <p:nvPr/>
          </p:nvGrpSpPr>
          <p:grpSpPr bwMode="auto">
            <a:xfrm>
              <a:off x="2505" y="895"/>
              <a:ext cx="203" cy="2183"/>
              <a:chOff x="950" y="876"/>
              <a:chExt cx="203" cy="2183"/>
            </a:xfrm>
          </p:grpSpPr>
          <p:grpSp>
            <p:nvGrpSpPr>
              <p:cNvPr id="14504" name="Group 16"/>
              <p:cNvGrpSpPr>
                <a:grpSpLocks/>
              </p:cNvGrpSpPr>
              <p:nvPr/>
            </p:nvGrpSpPr>
            <p:grpSpPr bwMode="auto">
              <a:xfrm>
                <a:off x="950" y="876"/>
                <a:ext cx="203" cy="213"/>
                <a:chOff x="1055" y="832"/>
                <a:chExt cx="203" cy="213"/>
              </a:xfrm>
            </p:grpSpPr>
            <p:sp>
              <p:nvSpPr>
                <p:cNvPr id="14529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066" y="832"/>
                  <a:ext cx="182" cy="21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CA" sz="1600">
                      <a:solidFill>
                        <a:srgbClr val="0000FF"/>
                      </a:solidFill>
                    </a:rPr>
                    <a:t>1</a:t>
                  </a:r>
                </a:p>
              </p:txBody>
            </p:sp>
            <p:sp>
              <p:nvSpPr>
                <p:cNvPr id="14530" name="Oval 18"/>
                <p:cNvSpPr>
                  <a:spLocks noChangeArrowheads="1"/>
                </p:cNvSpPr>
                <p:nvPr/>
              </p:nvSpPr>
              <p:spPr bwMode="auto">
                <a:xfrm>
                  <a:off x="1055" y="849"/>
                  <a:ext cx="203" cy="196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505" name="Group 19"/>
              <p:cNvGrpSpPr>
                <a:grpSpLocks/>
              </p:cNvGrpSpPr>
              <p:nvPr/>
            </p:nvGrpSpPr>
            <p:grpSpPr bwMode="auto">
              <a:xfrm>
                <a:off x="950" y="1122"/>
                <a:ext cx="203" cy="213"/>
                <a:chOff x="1055" y="832"/>
                <a:chExt cx="203" cy="213"/>
              </a:xfrm>
            </p:grpSpPr>
            <p:sp>
              <p:nvSpPr>
                <p:cNvPr id="14527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066" y="832"/>
                  <a:ext cx="182" cy="21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CA" sz="1600">
                      <a:solidFill>
                        <a:srgbClr val="0000FF"/>
                      </a:solidFill>
                    </a:rPr>
                    <a:t>2</a:t>
                  </a:r>
                </a:p>
              </p:txBody>
            </p:sp>
            <p:sp>
              <p:nvSpPr>
                <p:cNvPr id="14528" name="Oval 21"/>
                <p:cNvSpPr>
                  <a:spLocks noChangeArrowheads="1"/>
                </p:cNvSpPr>
                <p:nvPr/>
              </p:nvSpPr>
              <p:spPr bwMode="auto">
                <a:xfrm>
                  <a:off x="1055" y="849"/>
                  <a:ext cx="203" cy="196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506" name="Group 22"/>
              <p:cNvGrpSpPr>
                <a:grpSpLocks/>
              </p:cNvGrpSpPr>
              <p:nvPr/>
            </p:nvGrpSpPr>
            <p:grpSpPr bwMode="auto">
              <a:xfrm>
                <a:off x="950" y="1368"/>
                <a:ext cx="203" cy="213"/>
                <a:chOff x="1055" y="832"/>
                <a:chExt cx="203" cy="213"/>
              </a:xfrm>
            </p:grpSpPr>
            <p:sp>
              <p:nvSpPr>
                <p:cNvPr id="14525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066" y="832"/>
                  <a:ext cx="182" cy="21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CA" sz="1600">
                      <a:solidFill>
                        <a:srgbClr val="0000FF"/>
                      </a:solidFill>
                    </a:rPr>
                    <a:t>3</a:t>
                  </a:r>
                </a:p>
              </p:txBody>
            </p:sp>
            <p:sp>
              <p:nvSpPr>
                <p:cNvPr id="14526" name="Oval 24"/>
                <p:cNvSpPr>
                  <a:spLocks noChangeArrowheads="1"/>
                </p:cNvSpPr>
                <p:nvPr/>
              </p:nvSpPr>
              <p:spPr bwMode="auto">
                <a:xfrm>
                  <a:off x="1055" y="849"/>
                  <a:ext cx="203" cy="196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507" name="Group 25"/>
              <p:cNvGrpSpPr>
                <a:grpSpLocks/>
              </p:cNvGrpSpPr>
              <p:nvPr/>
            </p:nvGrpSpPr>
            <p:grpSpPr bwMode="auto">
              <a:xfrm>
                <a:off x="950" y="1614"/>
                <a:ext cx="203" cy="213"/>
                <a:chOff x="1055" y="832"/>
                <a:chExt cx="203" cy="213"/>
              </a:xfrm>
            </p:grpSpPr>
            <p:sp>
              <p:nvSpPr>
                <p:cNvPr id="14523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1066" y="832"/>
                  <a:ext cx="182" cy="21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CA" sz="1600">
                      <a:solidFill>
                        <a:srgbClr val="0000FF"/>
                      </a:solidFill>
                    </a:rPr>
                    <a:t>4</a:t>
                  </a:r>
                </a:p>
              </p:txBody>
            </p:sp>
            <p:sp>
              <p:nvSpPr>
                <p:cNvPr id="14524" name="Oval 27"/>
                <p:cNvSpPr>
                  <a:spLocks noChangeArrowheads="1"/>
                </p:cNvSpPr>
                <p:nvPr/>
              </p:nvSpPr>
              <p:spPr bwMode="auto">
                <a:xfrm>
                  <a:off x="1055" y="849"/>
                  <a:ext cx="203" cy="196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508" name="Group 28"/>
              <p:cNvGrpSpPr>
                <a:grpSpLocks/>
              </p:cNvGrpSpPr>
              <p:nvPr/>
            </p:nvGrpSpPr>
            <p:grpSpPr bwMode="auto">
              <a:xfrm>
                <a:off x="950" y="1861"/>
                <a:ext cx="203" cy="213"/>
                <a:chOff x="1055" y="832"/>
                <a:chExt cx="203" cy="213"/>
              </a:xfrm>
            </p:grpSpPr>
            <p:sp>
              <p:nvSpPr>
                <p:cNvPr id="14521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1066" y="832"/>
                  <a:ext cx="182" cy="21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CA" sz="1600">
                      <a:solidFill>
                        <a:srgbClr val="0000FF"/>
                      </a:solidFill>
                    </a:rPr>
                    <a:t>5</a:t>
                  </a:r>
                </a:p>
              </p:txBody>
            </p:sp>
            <p:sp>
              <p:nvSpPr>
                <p:cNvPr id="14522" name="Oval 30"/>
                <p:cNvSpPr>
                  <a:spLocks noChangeArrowheads="1"/>
                </p:cNvSpPr>
                <p:nvPr/>
              </p:nvSpPr>
              <p:spPr bwMode="auto">
                <a:xfrm>
                  <a:off x="1055" y="849"/>
                  <a:ext cx="203" cy="196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509" name="Group 31"/>
              <p:cNvGrpSpPr>
                <a:grpSpLocks/>
              </p:cNvGrpSpPr>
              <p:nvPr/>
            </p:nvGrpSpPr>
            <p:grpSpPr bwMode="auto">
              <a:xfrm>
                <a:off x="950" y="2107"/>
                <a:ext cx="203" cy="213"/>
                <a:chOff x="1055" y="832"/>
                <a:chExt cx="203" cy="213"/>
              </a:xfrm>
            </p:grpSpPr>
            <p:sp>
              <p:nvSpPr>
                <p:cNvPr id="14519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1066" y="832"/>
                  <a:ext cx="182" cy="21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CA" sz="1600">
                      <a:solidFill>
                        <a:srgbClr val="0000FF"/>
                      </a:solidFill>
                    </a:rPr>
                    <a:t>6</a:t>
                  </a:r>
                </a:p>
              </p:txBody>
            </p:sp>
            <p:sp>
              <p:nvSpPr>
                <p:cNvPr id="14520" name="Oval 33"/>
                <p:cNvSpPr>
                  <a:spLocks noChangeArrowheads="1"/>
                </p:cNvSpPr>
                <p:nvPr/>
              </p:nvSpPr>
              <p:spPr bwMode="auto">
                <a:xfrm>
                  <a:off x="1055" y="849"/>
                  <a:ext cx="203" cy="196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510" name="Group 34"/>
              <p:cNvGrpSpPr>
                <a:grpSpLocks/>
              </p:cNvGrpSpPr>
              <p:nvPr/>
            </p:nvGrpSpPr>
            <p:grpSpPr bwMode="auto">
              <a:xfrm>
                <a:off x="950" y="2353"/>
                <a:ext cx="203" cy="213"/>
                <a:chOff x="1055" y="832"/>
                <a:chExt cx="203" cy="213"/>
              </a:xfrm>
            </p:grpSpPr>
            <p:sp>
              <p:nvSpPr>
                <p:cNvPr id="14517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1066" y="832"/>
                  <a:ext cx="182" cy="21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CA" sz="1600">
                      <a:solidFill>
                        <a:srgbClr val="0000FF"/>
                      </a:solidFill>
                    </a:rPr>
                    <a:t>7</a:t>
                  </a:r>
                </a:p>
              </p:txBody>
            </p:sp>
            <p:sp>
              <p:nvSpPr>
                <p:cNvPr id="14518" name="Oval 36"/>
                <p:cNvSpPr>
                  <a:spLocks noChangeArrowheads="1"/>
                </p:cNvSpPr>
                <p:nvPr/>
              </p:nvSpPr>
              <p:spPr bwMode="auto">
                <a:xfrm>
                  <a:off x="1055" y="849"/>
                  <a:ext cx="203" cy="196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511" name="Group 37"/>
              <p:cNvGrpSpPr>
                <a:grpSpLocks/>
              </p:cNvGrpSpPr>
              <p:nvPr/>
            </p:nvGrpSpPr>
            <p:grpSpPr bwMode="auto">
              <a:xfrm>
                <a:off x="950" y="2599"/>
                <a:ext cx="203" cy="213"/>
                <a:chOff x="1055" y="832"/>
                <a:chExt cx="203" cy="213"/>
              </a:xfrm>
            </p:grpSpPr>
            <p:sp>
              <p:nvSpPr>
                <p:cNvPr id="14515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1066" y="832"/>
                  <a:ext cx="182" cy="21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CA" sz="1600">
                      <a:solidFill>
                        <a:srgbClr val="0000FF"/>
                      </a:solidFill>
                    </a:rPr>
                    <a:t>8</a:t>
                  </a:r>
                </a:p>
              </p:txBody>
            </p:sp>
            <p:sp>
              <p:nvSpPr>
                <p:cNvPr id="14516" name="Oval 39"/>
                <p:cNvSpPr>
                  <a:spLocks noChangeArrowheads="1"/>
                </p:cNvSpPr>
                <p:nvPr/>
              </p:nvSpPr>
              <p:spPr bwMode="auto">
                <a:xfrm>
                  <a:off x="1055" y="849"/>
                  <a:ext cx="203" cy="196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512" name="Group 40"/>
              <p:cNvGrpSpPr>
                <a:grpSpLocks/>
              </p:cNvGrpSpPr>
              <p:nvPr/>
            </p:nvGrpSpPr>
            <p:grpSpPr bwMode="auto">
              <a:xfrm>
                <a:off x="950" y="2846"/>
                <a:ext cx="203" cy="213"/>
                <a:chOff x="1055" y="832"/>
                <a:chExt cx="203" cy="213"/>
              </a:xfrm>
            </p:grpSpPr>
            <p:sp>
              <p:nvSpPr>
                <p:cNvPr id="14513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1066" y="832"/>
                  <a:ext cx="182" cy="21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CA" sz="1600">
                      <a:solidFill>
                        <a:srgbClr val="0000FF"/>
                      </a:solidFill>
                    </a:rPr>
                    <a:t>9</a:t>
                  </a:r>
                </a:p>
              </p:txBody>
            </p:sp>
            <p:sp>
              <p:nvSpPr>
                <p:cNvPr id="14514" name="Oval 42"/>
                <p:cNvSpPr>
                  <a:spLocks noChangeArrowheads="1"/>
                </p:cNvSpPr>
                <p:nvPr/>
              </p:nvSpPr>
              <p:spPr bwMode="auto">
                <a:xfrm>
                  <a:off x="1055" y="849"/>
                  <a:ext cx="203" cy="196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4501" name="Line 43"/>
            <p:cNvSpPr>
              <a:spLocks noChangeShapeType="1"/>
            </p:cNvSpPr>
            <p:nvPr/>
          </p:nvSpPr>
          <p:spPr bwMode="auto">
            <a:xfrm>
              <a:off x="2356" y="880"/>
              <a:ext cx="0" cy="221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4502" name="Text Box 44"/>
            <p:cNvSpPr txBox="1">
              <a:spLocks noChangeArrowheads="1"/>
            </p:cNvSpPr>
            <p:nvPr/>
          </p:nvSpPr>
          <p:spPr bwMode="auto">
            <a:xfrm>
              <a:off x="1630" y="1681"/>
              <a:ext cx="747" cy="40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CA">
                  <a:solidFill>
                    <a:schemeClr val="accent2"/>
                  </a:solidFill>
                </a:rPr>
                <a:t>Execution</a:t>
              </a:r>
            </a:p>
            <a:p>
              <a:pPr algn="r"/>
              <a:r>
                <a:rPr lang="en-CA">
                  <a:solidFill>
                    <a:schemeClr val="accent2"/>
                  </a:solidFill>
                </a:rPr>
                <a:t>Time</a:t>
              </a:r>
            </a:p>
          </p:txBody>
        </p:sp>
        <p:sp>
          <p:nvSpPr>
            <p:cNvPr id="14503" name="Text Box 45"/>
            <p:cNvSpPr txBox="1">
              <a:spLocks noChangeArrowheads="1"/>
            </p:cNvSpPr>
            <p:nvPr/>
          </p:nvSpPr>
          <p:spPr bwMode="auto">
            <a:xfrm>
              <a:off x="2063" y="3203"/>
              <a:ext cx="813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>
                  <a:solidFill>
                    <a:srgbClr val="0000FF"/>
                  </a:solidFill>
                </a:rPr>
                <a:t>single-issue</a:t>
              </a:r>
            </a:p>
          </p:txBody>
        </p:sp>
      </p:grpSp>
      <p:sp>
        <p:nvSpPr>
          <p:cNvPr id="14341" name="Line 46"/>
          <p:cNvSpPr>
            <a:spLocks noChangeShapeType="1"/>
          </p:cNvSpPr>
          <p:nvPr/>
        </p:nvSpPr>
        <p:spPr bwMode="auto">
          <a:xfrm flipH="1">
            <a:off x="1425864" y="2456890"/>
            <a:ext cx="386773" cy="32777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2058" tIns="41029" rIns="82058" bIns="41029"/>
          <a:lstStyle/>
          <a:p>
            <a:endParaRPr lang="en-CA"/>
          </a:p>
        </p:txBody>
      </p:sp>
      <p:sp>
        <p:nvSpPr>
          <p:cNvPr id="14342" name="Line 47"/>
          <p:cNvSpPr>
            <a:spLocks noChangeShapeType="1"/>
          </p:cNvSpPr>
          <p:nvPr/>
        </p:nvSpPr>
        <p:spPr bwMode="auto">
          <a:xfrm flipH="1" flipV="1">
            <a:off x="1425864" y="2085696"/>
            <a:ext cx="308841" cy="169489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2058" tIns="41029" rIns="82058" bIns="41029"/>
          <a:lstStyle/>
          <a:p>
            <a:endParaRPr lang="en-CA"/>
          </a:p>
        </p:txBody>
      </p:sp>
      <p:grpSp>
        <p:nvGrpSpPr>
          <p:cNvPr id="14343" name="Group 48"/>
          <p:cNvGrpSpPr>
            <a:grpSpLocks/>
          </p:cNvGrpSpPr>
          <p:nvPr/>
        </p:nvGrpSpPr>
        <p:grpSpPr bwMode="auto">
          <a:xfrm>
            <a:off x="514628" y="1843368"/>
            <a:ext cx="915567" cy="3571875"/>
            <a:chOff x="324" y="921"/>
            <a:chExt cx="577" cy="2250"/>
          </a:xfrm>
        </p:grpSpPr>
        <p:grpSp>
          <p:nvGrpSpPr>
            <p:cNvPr id="14468" name="Group 49"/>
            <p:cNvGrpSpPr>
              <a:grpSpLocks/>
            </p:cNvGrpSpPr>
            <p:nvPr/>
          </p:nvGrpSpPr>
          <p:grpSpPr bwMode="auto">
            <a:xfrm>
              <a:off x="698" y="947"/>
              <a:ext cx="203" cy="213"/>
              <a:chOff x="1055" y="832"/>
              <a:chExt cx="203" cy="213"/>
            </a:xfrm>
          </p:grpSpPr>
          <p:sp>
            <p:nvSpPr>
              <p:cNvPr id="14497" name="Text Box 50"/>
              <p:cNvSpPr txBox="1">
                <a:spLocks noChangeArrowheads="1"/>
              </p:cNvSpPr>
              <p:nvPr/>
            </p:nvSpPr>
            <p:spPr bwMode="auto">
              <a:xfrm>
                <a:off x="1066" y="832"/>
                <a:ext cx="182" cy="2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600">
                    <a:solidFill>
                      <a:srgbClr val="0000FF"/>
                    </a:solidFill>
                  </a:rPr>
                  <a:t>1</a:t>
                </a:r>
              </a:p>
            </p:txBody>
          </p:sp>
          <p:sp>
            <p:nvSpPr>
              <p:cNvPr id="14498" name="Oval 51"/>
              <p:cNvSpPr>
                <a:spLocks noChangeArrowheads="1"/>
              </p:cNvSpPr>
              <p:nvPr/>
            </p:nvSpPr>
            <p:spPr bwMode="auto">
              <a:xfrm>
                <a:off x="1055" y="849"/>
                <a:ext cx="203" cy="196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469" name="Group 52"/>
            <p:cNvGrpSpPr>
              <a:grpSpLocks/>
            </p:cNvGrpSpPr>
            <p:nvPr/>
          </p:nvGrpSpPr>
          <p:grpSpPr bwMode="auto">
            <a:xfrm>
              <a:off x="698" y="1193"/>
              <a:ext cx="203" cy="213"/>
              <a:chOff x="1055" y="832"/>
              <a:chExt cx="203" cy="213"/>
            </a:xfrm>
          </p:grpSpPr>
          <p:sp>
            <p:nvSpPr>
              <p:cNvPr id="14495" name="Text Box 53"/>
              <p:cNvSpPr txBox="1">
                <a:spLocks noChangeArrowheads="1"/>
              </p:cNvSpPr>
              <p:nvPr/>
            </p:nvSpPr>
            <p:spPr bwMode="auto">
              <a:xfrm>
                <a:off x="1066" y="832"/>
                <a:ext cx="182" cy="2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600">
                    <a:solidFill>
                      <a:srgbClr val="0000FF"/>
                    </a:solidFill>
                  </a:rPr>
                  <a:t>2</a:t>
                </a:r>
              </a:p>
            </p:txBody>
          </p:sp>
          <p:sp>
            <p:nvSpPr>
              <p:cNvPr id="14496" name="Oval 54"/>
              <p:cNvSpPr>
                <a:spLocks noChangeArrowheads="1"/>
              </p:cNvSpPr>
              <p:nvPr/>
            </p:nvSpPr>
            <p:spPr bwMode="auto">
              <a:xfrm>
                <a:off x="1055" y="849"/>
                <a:ext cx="203" cy="196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470" name="Group 55"/>
            <p:cNvGrpSpPr>
              <a:grpSpLocks/>
            </p:cNvGrpSpPr>
            <p:nvPr/>
          </p:nvGrpSpPr>
          <p:grpSpPr bwMode="auto">
            <a:xfrm>
              <a:off x="698" y="1439"/>
              <a:ext cx="203" cy="213"/>
              <a:chOff x="1055" y="832"/>
              <a:chExt cx="203" cy="213"/>
            </a:xfrm>
          </p:grpSpPr>
          <p:sp>
            <p:nvSpPr>
              <p:cNvPr id="14493" name="Text Box 56"/>
              <p:cNvSpPr txBox="1">
                <a:spLocks noChangeArrowheads="1"/>
              </p:cNvSpPr>
              <p:nvPr/>
            </p:nvSpPr>
            <p:spPr bwMode="auto">
              <a:xfrm>
                <a:off x="1066" y="832"/>
                <a:ext cx="182" cy="2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600">
                    <a:solidFill>
                      <a:srgbClr val="0000FF"/>
                    </a:solidFill>
                  </a:rPr>
                  <a:t>3</a:t>
                </a:r>
              </a:p>
            </p:txBody>
          </p:sp>
          <p:sp>
            <p:nvSpPr>
              <p:cNvPr id="14494" name="Oval 57"/>
              <p:cNvSpPr>
                <a:spLocks noChangeArrowheads="1"/>
              </p:cNvSpPr>
              <p:nvPr/>
            </p:nvSpPr>
            <p:spPr bwMode="auto">
              <a:xfrm>
                <a:off x="1055" y="849"/>
                <a:ext cx="203" cy="196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471" name="Group 58"/>
            <p:cNvGrpSpPr>
              <a:grpSpLocks/>
            </p:cNvGrpSpPr>
            <p:nvPr/>
          </p:nvGrpSpPr>
          <p:grpSpPr bwMode="auto">
            <a:xfrm>
              <a:off x="698" y="1685"/>
              <a:ext cx="203" cy="213"/>
              <a:chOff x="1055" y="832"/>
              <a:chExt cx="203" cy="213"/>
            </a:xfrm>
          </p:grpSpPr>
          <p:sp>
            <p:nvSpPr>
              <p:cNvPr id="14491" name="Text Box 59"/>
              <p:cNvSpPr txBox="1">
                <a:spLocks noChangeArrowheads="1"/>
              </p:cNvSpPr>
              <p:nvPr/>
            </p:nvSpPr>
            <p:spPr bwMode="auto">
              <a:xfrm>
                <a:off x="1066" y="832"/>
                <a:ext cx="182" cy="2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600">
                    <a:solidFill>
                      <a:srgbClr val="0000FF"/>
                    </a:solidFill>
                  </a:rPr>
                  <a:t>4</a:t>
                </a:r>
              </a:p>
            </p:txBody>
          </p:sp>
          <p:sp>
            <p:nvSpPr>
              <p:cNvPr id="14492" name="Oval 60"/>
              <p:cNvSpPr>
                <a:spLocks noChangeArrowheads="1"/>
              </p:cNvSpPr>
              <p:nvPr/>
            </p:nvSpPr>
            <p:spPr bwMode="auto">
              <a:xfrm>
                <a:off x="1055" y="849"/>
                <a:ext cx="203" cy="196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472" name="Group 61"/>
            <p:cNvGrpSpPr>
              <a:grpSpLocks/>
            </p:cNvGrpSpPr>
            <p:nvPr/>
          </p:nvGrpSpPr>
          <p:grpSpPr bwMode="auto">
            <a:xfrm>
              <a:off x="698" y="1932"/>
              <a:ext cx="203" cy="213"/>
              <a:chOff x="1055" y="832"/>
              <a:chExt cx="203" cy="213"/>
            </a:xfrm>
          </p:grpSpPr>
          <p:sp>
            <p:nvSpPr>
              <p:cNvPr id="14489" name="Text Box 62"/>
              <p:cNvSpPr txBox="1">
                <a:spLocks noChangeArrowheads="1"/>
              </p:cNvSpPr>
              <p:nvPr/>
            </p:nvSpPr>
            <p:spPr bwMode="auto">
              <a:xfrm>
                <a:off x="1066" y="832"/>
                <a:ext cx="182" cy="2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600">
                    <a:solidFill>
                      <a:srgbClr val="0000FF"/>
                    </a:solidFill>
                  </a:rPr>
                  <a:t>5</a:t>
                </a:r>
              </a:p>
            </p:txBody>
          </p:sp>
          <p:sp>
            <p:nvSpPr>
              <p:cNvPr id="14490" name="Oval 63"/>
              <p:cNvSpPr>
                <a:spLocks noChangeArrowheads="1"/>
              </p:cNvSpPr>
              <p:nvPr/>
            </p:nvSpPr>
            <p:spPr bwMode="auto">
              <a:xfrm>
                <a:off x="1055" y="849"/>
                <a:ext cx="203" cy="196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473" name="Group 64"/>
            <p:cNvGrpSpPr>
              <a:grpSpLocks/>
            </p:cNvGrpSpPr>
            <p:nvPr/>
          </p:nvGrpSpPr>
          <p:grpSpPr bwMode="auto">
            <a:xfrm>
              <a:off x="698" y="2178"/>
              <a:ext cx="203" cy="213"/>
              <a:chOff x="1055" y="832"/>
              <a:chExt cx="203" cy="213"/>
            </a:xfrm>
          </p:grpSpPr>
          <p:sp>
            <p:nvSpPr>
              <p:cNvPr id="14487" name="Text Box 65"/>
              <p:cNvSpPr txBox="1">
                <a:spLocks noChangeArrowheads="1"/>
              </p:cNvSpPr>
              <p:nvPr/>
            </p:nvSpPr>
            <p:spPr bwMode="auto">
              <a:xfrm>
                <a:off x="1066" y="832"/>
                <a:ext cx="182" cy="2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600">
                    <a:solidFill>
                      <a:srgbClr val="0000FF"/>
                    </a:solidFill>
                  </a:rPr>
                  <a:t>6</a:t>
                </a:r>
              </a:p>
            </p:txBody>
          </p:sp>
          <p:sp>
            <p:nvSpPr>
              <p:cNvPr id="14488" name="Oval 66"/>
              <p:cNvSpPr>
                <a:spLocks noChangeArrowheads="1"/>
              </p:cNvSpPr>
              <p:nvPr/>
            </p:nvSpPr>
            <p:spPr bwMode="auto">
              <a:xfrm>
                <a:off x="1055" y="849"/>
                <a:ext cx="203" cy="196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474" name="Group 67"/>
            <p:cNvGrpSpPr>
              <a:grpSpLocks/>
            </p:cNvGrpSpPr>
            <p:nvPr/>
          </p:nvGrpSpPr>
          <p:grpSpPr bwMode="auto">
            <a:xfrm>
              <a:off x="698" y="2424"/>
              <a:ext cx="203" cy="213"/>
              <a:chOff x="1055" y="832"/>
              <a:chExt cx="203" cy="213"/>
            </a:xfrm>
          </p:grpSpPr>
          <p:sp>
            <p:nvSpPr>
              <p:cNvPr id="14485" name="Text Box 68"/>
              <p:cNvSpPr txBox="1">
                <a:spLocks noChangeArrowheads="1"/>
              </p:cNvSpPr>
              <p:nvPr/>
            </p:nvSpPr>
            <p:spPr bwMode="auto">
              <a:xfrm>
                <a:off x="1066" y="832"/>
                <a:ext cx="182" cy="2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600">
                    <a:solidFill>
                      <a:srgbClr val="0000FF"/>
                    </a:solidFill>
                  </a:rPr>
                  <a:t>7</a:t>
                </a:r>
              </a:p>
            </p:txBody>
          </p:sp>
          <p:sp>
            <p:nvSpPr>
              <p:cNvPr id="14486" name="Oval 69"/>
              <p:cNvSpPr>
                <a:spLocks noChangeArrowheads="1"/>
              </p:cNvSpPr>
              <p:nvPr/>
            </p:nvSpPr>
            <p:spPr bwMode="auto">
              <a:xfrm>
                <a:off x="1055" y="849"/>
                <a:ext cx="203" cy="196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475" name="Group 70"/>
            <p:cNvGrpSpPr>
              <a:grpSpLocks/>
            </p:cNvGrpSpPr>
            <p:nvPr/>
          </p:nvGrpSpPr>
          <p:grpSpPr bwMode="auto">
            <a:xfrm>
              <a:off x="698" y="2670"/>
              <a:ext cx="203" cy="213"/>
              <a:chOff x="1055" y="832"/>
              <a:chExt cx="203" cy="213"/>
            </a:xfrm>
          </p:grpSpPr>
          <p:sp>
            <p:nvSpPr>
              <p:cNvPr id="14483" name="Text Box 71"/>
              <p:cNvSpPr txBox="1">
                <a:spLocks noChangeArrowheads="1"/>
              </p:cNvSpPr>
              <p:nvPr/>
            </p:nvSpPr>
            <p:spPr bwMode="auto">
              <a:xfrm>
                <a:off x="1066" y="832"/>
                <a:ext cx="182" cy="2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600">
                    <a:solidFill>
                      <a:srgbClr val="0000FF"/>
                    </a:solidFill>
                  </a:rPr>
                  <a:t>8</a:t>
                </a:r>
              </a:p>
            </p:txBody>
          </p:sp>
          <p:sp>
            <p:nvSpPr>
              <p:cNvPr id="14484" name="Oval 72"/>
              <p:cNvSpPr>
                <a:spLocks noChangeArrowheads="1"/>
              </p:cNvSpPr>
              <p:nvPr/>
            </p:nvSpPr>
            <p:spPr bwMode="auto">
              <a:xfrm>
                <a:off x="1055" y="849"/>
                <a:ext cx="203" cy="196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476" name="Group 73"/>
            <p:cNvGrpSpPr>
              <a:grpSpLocks/>
            </p:cNvGrpSpPr>
            <p:nvPr/>
          </p:nvGrpSpPr>
          <p:grpSpPr bwMode="auto">
            <a:xfrm>
              <a:off x="698" y="2917"/>
              <a:ext cx="203" cy="213"/>
              <a:chOff x="1055" y="832"/>
              <a:chExt cx="203" cy="213"/>
            </a:xfrm>
          </p:grpSpPr>
          <p:sp>
            <p:nvSpPr>
              <p:cNvPr id="14481" name="Text Box 74"/>
              <p:cNvSpPr txBox="1">
                <a:spLocks noChangeArrowheads="1"/>
              </p:cNvSpPr>
              <p:nvPr/>
            </p:nvSpPr>
            <p:spPr bwMode="auto">
              <a:xfrm>
                <a:off x="1066" y="832"/>
                <a:ext cx="182" cy="2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600">
                    <a:solidFill>
                      <a:srgbClr val="0000FF"/>
                    </a:solidFill>
                  </a:rPr>
                  <a:t>9</a:t>
                </a:r>
              </a:p>
            </p:txBody>
          </p:sp>
          <p:sp>
            <p:nvSpPr>
              <p:cNvPr id="14482" name="Oval 75"/>
              <p:cNvSpPr>
                <a:spLocks noChangeArrowheads="1"/>
              </p:cNvSpPr>
              <p:nvPr/>
            </p:nvSpPr>
            <p:spPr bwMode="auto">
              <a:xfrm>
                <a:off x="1055" y="849"/>
                <a:ext cx="203" cy="196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477" name="Line 76"/>
            <p:cNvSpPr>
              <a:spLocks noChangeShapeType="1"/>
            </p:cNvSpPr>
            <p:nvPr/>
          </p:nvSpPr>
          <p:spPr bwMode="auto">
            <a:xfrm>
              <a:off x="587" y="921"/>
              <a:ext cx="0" cy="2250"/>
            </a:xfrm>
            <a:prstGeom prst="line">
              <a:avLst/>
            </a:prstGeom>
            <a:noFill/>
            <a:ln w="76200">
              <a:solidFill>
                <a:srgbClr val="CC0099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14478" name="Line 77"/>
            <p:cNvSpPr>
              <a:spLocks noChangeShapeType="1"/>
            </p:cNvSpPr>
            <p:nvPr/>
          </p:nvSpPr>
          <p:spPr bwMode="auto">
            <a:xfrm>
              <a:off x="487" y="921"/>
              <a:ext cx="20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14479" name="Line 78"/>
            <p:cNvSpPr>
              <a:spLocks noChangeShapeType="1"/>
            </p:cNvSpPr>
            <p:nvPr/>
          </p:nvSpPr>
          <p:spPr bwMode="auto">
            <a:xfrm>
              <a:off x="487" y="3171"/>
              <a:ext cx="20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14480" name="Text Box 79"/>
            <p:cNvSpPr txBox="1">
              <a:spLocks noChangeArrowheads="1"/>
            </p:cNvSpPr>
            <p:nvPr/>
          </p:nvSpPr>
          <p:spPr bwMode="auto">
            <a:xfrm rot="16200000">
              <a:off x="39" y="1836"/>
              <a:ext cx="803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>
                  <a:solidFill>
                    <a:srgbClr val="0000FF"/>
                  </a:solidFill>
                </a:rPr>
                <a:t>application</a:t>
              </a:r>
            </a:p>
          </p:txBody>
        </p:sp>
      </p:grpSp>
      <p:grpSp>
        <p:nvGrpSpPr>
          <p:cNvPr id="14344" name="Group 80"/>
          <p:cNvGrpSpPr>
            <a:grpSpLocks/>
          </p:cNvGrpSpPr>
          <p:nvPr/>
        </p:nvGrpSpPr>
        <p:grpSpPr bwMode="auto">
          <a:xfrm>
            <a:off x="4495512" y="1752320"/>
            <a:ext cx="2046555" cy="4095472"/>
            <a:chOff x="2832" y="864"/>
            <a:chExt cx="1289" cy="2580"/>
          </a:xfrm>
        </p:grpSpPr>
        <p:grpSp>
          <p:nvGrpSpPr>
            <p:cNvPr id="14408" name="Group 81"/>
            <p:cNvGrpSpPr>
              <a:grpSpLocks/>
            </p:cNvGrpSpPr>
            <p:nvPr/>
          </p:nvGrpSpPr>
          <p:grpSpPr bwMode="auto">
            <a:xfrm>
              <a:off x="3339" y="879"/>
              <a:ext cx="203" cy="213"/>
              <a:chOff x="1055" y="832"/>
              <a:chExt cx="203" cy="213"/>
            </a:xfrm>
          </p:grpSpPr>
          <p:sp>
            <p:nvSpPr>
              <p:cNvPr id="14466" name="Text Box 82"/>
              <p:cNvSpPr txBox="1">
                <a:spLocks noChangeArrowheads="1"/>
              </p:cNvSpPr>
              <p:nvPr/>
            </p:nvSpPr>
            <p:spPr bwMode="auto">
              <a:xfrm>
                <a:off x="1066" y="832"/>
                <a:ext cx="182" cy="2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600">
                    <a:solidFill>
                      <a:srgbClr val="0000FF"/>
                    </a:solidFill>
                  </a:rPr>
                  <a:t>1</a:t>
                </a:r>
              </a:p>
            </p:txBody>
          </p:sp>
          <p:sp>
            <p:nvSpPr>
              <p:cNvPr id="14467" name="Oval 83"/>
              <p:cNvSpPr>
                <a:spLocks noChangeArrowheads="1"/>
              </p:cNvSpPr>
              <p:nvPr/>
            </p:nvSpPr>
            <p:spPr bwMode="auto">
              <a:xfrm>
                <a:off x="1055" y="849"/>
                <a:ext cx="203" cy="196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409" name="Group 84"/>
            <p:cNvGrpSpPr>
              <a:grpSpLocks/>
            </p:cNvGrpSpPr>
            <p:nvPr/>
          </p:nvGrpSpPr>
          <p:grpSpPr bwMode="auto">
            <a:xfrm>
              <a:off x="3613" y="891"/>
              <a:ext cx="203" cy="213"/>
              <a:chOff x="1055" y="832"/>
              <a:chExt cx="203" cy="213"/>
            </a:xfrm>
          </p:grpSpPr>
          <p:sp>
            <p:nvSpPr>
              <p:cNvPr id="14464" name="Text Box 85"/>
              <p:cNvSpPr txBox="1">
                <a:spLocks noChangeArrowheads="1"/>
              </p:cNvSpPr>
              <p:nvPr/>
            </p:nvSpPr>
            <p:spPr bwMode="auto">
              <a:xfrm>
                <a:off x="1066" y="832"/>
                <a:ext cx="182" cy="2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600">
                    <a:solidFill>
                      <a:srgbClr val="0000FF"/>
                    </a:solidFill>
                  </a:rPr>
                  <a:t>2</a:t>
                </a:r>
              </a:p>
            </p:txBody>
          </p:sp>
          <p:sp>
            <p:nvSpPr>
              <p:cNvPr id="14465" name="Oval 86"/>
              <p:cNvSpPr>
                <a:spLocks noChangeArrowheads="1"/>
              </p:cNvSpPr>
              <p:nvPr/>
            </p:nvSpPr>
            <p:spPr bwMode="auto">
              <a:xfrm>
                <a:off x="1055" y="849"/>
                <a:ext cx="203" cy="196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410" name="Group 87"/>
            <p:cNvGrpSpPr>
              <a:grpSpLocks/>
            </p:cNvGrpSpPr>
            <p:nvPr/>
          </p:nvGrpSpPr>
          <p:grpSpPr bwMode="auto">
            <a:xfrm>
              <a:off x="3339" y="1136"/>
              <a:ext cx="203" cy="213"/>
              <a:chOff x="1055" y="832"/>
              <a:chExt cx="203" cy="213"/>
            </a:xfrm>
          </p:grpSpPr>
          <p:sp>
            <p:nvSpPr>
              <p:cNvPr id="14462" name="Text Box 88"/>
              <p:cNvSpPr txBox="1">
                <a:spLocks noChangeArrowheads="1"/>
              </p:cNvSpPr>
              <p:nvPr/>
            </p:nvSpPr>
            <p:spPr bwMode="auto">
              <a:xfrm>
                <a:off x="1066" y="832"/>
                <a:ext cx="182" cy="2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600">
                    <a:solidFill>
                      <a:srgbClr val="0000FF"/>
                    </a:solidFill>
                  </a:rPr>
                  <a:t>3</a:t>
                </a:r>
              </a:p>
            </p:txBody>
          </p:sp>
          <p:sp>
            <p:nvSpPr>
              <p:cNvPr id="14463" name="Oval 89"/>
              <p:cNvSpPr>
                <a:spLocks noChangeArrowheads="1"/>
              </p:cNvSpPr>
              <p:nvPr/>
            </p:nvSpPr>
            <p:spPr bwMode="auto">
              <a:xfrm>
                <a:off x="1055" y="849"/>
                <a:ext cx="203" cy="196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411" name="Group 90"/>
            <p:cNvGrpSpPr>
              <a:grpSpLocks/>
            </p:cNvGrpSpPr>
            <p:nvPr/>
          </p:nvGrpSpPr>
          <p:grpSpPr bwMode="auto">
            <a:xfrm>
              <a:off x="3603" y="1139"/>
              <a:ext cx="203" cy="213"/>
              <a:chOff x="1055" y="832"/>
              <a:chExt cx="203" cy="213"/>
            </a:xfrm>
          </p:grpSpPr>
          <p:sp>
            <p:nvSpPr>
              <p:cNvPr id="14460" name="Text Box 91"/>
              <p:cNvSpPr txBox="1">
                <a:spLocks noChangeArrowheads="1"/>
              </p:cNvSpPr>
              <p:nvPr/>
            </p:nvSpPr>
            <p:spPr bwMode="auto">
              <a:xfrm>
                <a:off x="1066" y="832"/>
                <a:ext cx="182" cy="2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600">
                    <a:solidFill>
                      <a:srgbClr val="0000FF"/>
                    </a:solidFill>
                  </a:rPr>
                  <a:t>4</a:t>
                </a:r>
              </a:p>
            </p:txBody>
          </p:sp>
          <p:sp>
            <p:nvSpPr>
              <p:cNvPr id="14461" name="Oval 92"/>
              <p:cNvSpPr>
                <a:spLocks noChangeArrowheads="1"/>
              </p:cNvSpPr>
              <p:nvPr/>
            </p:nvSpPr>
            <p:spPr bwMode="auto">
              <a:xfrm>
                <a:off x="1055" y="849"/>
                <a:ext cx="203" cy="196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412" name="Group 93"/>
            <p:cNvGrpSpPr>
              <a:grpSpLocks/>
            </p:cNvGrpSpPr>
            <p:nvPr/>
          </p:nvGrpSpPr>
          <p:grpSpPr bwMode="auto">
            <a:xfrm>
              <a:off x="3887" y="1141"/>
              <a:ext cx="203" cy="213"/>
              <a:chOff x="1055" y="832"/>
              <a:chExt cx="203" cy="213"/>
            </a:xfrm>
          </p:grpSpPr>
          <p:sp>
            <p:nvSpPr>
              <p:cNvPr id="14458" name="Text Box 94"/>
              <p:cNvSpPr txBox="1">
                <a:spLocks noChangeArrowheads="1"/>
              </p:cNvSpPr>
              <p:nvPr/>
            </p:nvSpPr>
            <p:spPr bwMode="auto">
              <a:xfrm>
                <a:off x="1066" y="832"/>
                <a:ext cx="182" cy="2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600">
                    <a:solidFill>
                      <a:srgbClr val="0000FF"/>
                    </a:solidFill>
                  </a:rPr>
                  <a:t>5</a:t>
                </a:r>
              </a:p>
            </p:txBody>
          </p:sp>
          <p:sp>
            <p:nvSpPr>
              <p:cNvPr id="14459" name="Oval 95"/>
              <p:cNvSpPr>
                <a:spLocks noChangeArrowheads="1"/>
              </p:cNvSpPr>
              <p:nvPr/>
            </p:nvSpPr>
            <p:spPr bwMode="auto">
              <a:xfrm>
                <a:off x="1055" y="849"/>
                <a:ext cx="203" cy="196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413" name="Group 96"/>
            <p:cNvGrpSpPr>
              <a:grpSpLocks/>
            </p:cNvGrpSpPr>
            <p:nvPr/>
          </p:nvGrpSpPr>
          <p:grpSpPr bwMode="auto">
            <a:xfrm>
              <a:off x="3339" y="1378"/>
              <a:ext cx="203" cy="213"/>
              <a:chOff x="1055" y="832"/>
              <a:chExt cx="203" cy="213"/>
            </a:xfrm>
          </p:grpSpPr>
          <p:sp>
            <p:nvSpPr>
              <p:cNvPr id="14456" name="Text Box 97"/>
              <p:cNvSpPr txBox="1">
                <a:spLocks noChangeArrowheads="1"/>
              </p:cNvSpPr>
              <p:nvPr/>
            </p:nvSpPr>
            <p:spPr bwMode="auto">
              <a:xfrm>
                <a:off x="1066" y="832"/>
                <a:ext cx="182" cy="2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600">
                    <a:solidFill>
                      <a:srgbClr val="0000FF"/>
                    </a:solidFill>
                  </a:rPr>
                  <a:t>6</a:t>
                </a:r>
              </a:p>
            </p:txBody>
          </p:sp>
          <p:sp>
            <p:nvSpPr>
              <p:cNvPr id="14457" name="Oval 98"/>
              <p:cNvSpPr>
                <a:spLocks noChangeArrowheads="1"/>
              </p:cNvSpPr>
              <p:nvPr/>
            </p:nvSpPr>
            <p:spPr bwMode="auto">
              <a:xfrm>
                <a:off x="1055" y="849"/>
                <a:ext cx="203" cy="196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414" name="Group 99"/>
            <p:cNvGrpSpPr>
              <a:grpSpLocks/>
            </p:cNvGrpSpPr>
            <p:nvPr/>
          </p:nvGrpSpPr>
          <p:grpSpPr bwMode="auto">
            <a:xfrm>
              <a:off x="3339" y="1618"/>
              <a:ext cx="203" cy="213"/>
              <a:chOff x="1055" y="832"/>
              <a:chExt cx="203" cy="213"/>
            </a:xfrm>
          </p:grpSpPr>
          <p:sp>
            <p:nvSpPr>
              <p:cNvPr id="14454" name="Text Box 100"/>
              <p:cNvSpPr txBox="1">
                <a:spLocks noChangeArrowheads="1"/>
              </p:cNvSpPr>
              <p:nvPr/>
            </p:nvSpPr>
            <p:spPr bwMode="auto">
              <a:xfrm>
                <a:off x="1066" y="832"/>
                <a:ext cx="182" cy="2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600">
                    <a:solidFill>
                      <a:srgbClr val="0000FF"/>
                    </a:solidFill>
                  </a:rPr>
                  <a:t>7</a:t>
                </a:r>
              </a:p>
            </p:txBody>
          </p:sp>
          <p:sp>
            <p:nvSpPr>
              <p:cNvPr id="14455" name="Oval 101"/>
              <p:cNvSpPr>
                <a:spLocks noChangeArrowheads="1"/>
              </p:cNvSpPr>
              <p:nvPr/>
            </p:nvSpPr>
            <p:spPr bwMode="auto">
              <a:xfrm>
                <a:off x="1055" y="849"/>
                <a:ext cx="203" cy="196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415" name="Group 102"/>
            <p:cNvGrpSpPr>
              <a:grpSpLocks/>
            </p:cNvGrpSpPr>
            <p:nvPr/>
          </p:nvGrpSpPr>
          <p:grpSpPr bwMode="auto">
            <a:xfrm>
              <a:off x="3612" y="1619"/>
              <a:ext cx="203" cy="213"/>
              <a:chOff x="1055" y="832"/>
              <a:chExt cx="203" cy="213"/>
            </a:xfrm>
          </p:grpSpPr>
          <p:sp>
            <p:nvSpPr>
              <p:cNvPr id="14452" name="Text Box 103"/>
              <p:cNvSpPr txBox="1">
                <a:spLocks noChangeArrowheads="1"/>
              </p:cNvSpPr>
              <p:nvPr/>
            </p:nvSpPr>
            <p:spPr bwMode="auto">
              <a:xfrm>
                <a:off x="1066" y="832"/>
                <a:ext cx="182" cy="2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600">
                    <a:solidFill>
                      <a:srgbClr val="0000FF"/>
                    </a:solidFill>
                  </a:rPr>
                  <a:t>8</a:t>
                </a:r>
              </a:p>
            </p:txBody>
          </p:sp>
          <p:sp>
            <p:nvSpPr>
              <p:cNvPr id="14453" name="Oval 104"/>
              <p:cNvSpPr>
                <a:spLocks noChangeArrowheads="1"/>
              </p:cNvSpPr>
              <p:nvPr/>
            </p:nvSpPr>
            <p:spPr bwMode="auto">
              <a:xfrm>
                <a:off x="1055" y="849"/>
                <a:ext cx="203" cy="196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416" name="Group 105"/>
            <p:cNvGrpSpPr>
              <a:grpSpLocks/>
            </p:cNvGrpSpPr>
            <p:nvPr/>
          </p:nvGrpSpPr>
          <p:grpSpPr bwMode="auto">
            <a:xfrm>
              <a:off x="3339" y="1867"/>
              <a:ext cx="203" cy="213"/>
              <a:chOff x="1055" y="832"/>
              <a:chExt cx="203" cy="213"/>
            </a:xfrm>
          </p:grpSpPr>
          <p:sp>
            <p:nvSpPr>
              <p:cNvPr id="14450" name="Text Box 106"/>
              <p:cNvSpPr txBox="1">
                <a:spLocks noChangeArrowheads="1"/>
              </p:cNvSpPr>
              <p:nvPr/>
            </p:nvSpPr>
            <p:spPr bwMode="auto">
              <a:xfrm>
                <a:off x="1066" y="832"/>
                <a:ext cx="182" cy="2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600">
                    <a:solidFill>
                      <a:srgbClr val="0000FF"/>
                    </a:solidFill>
                  </a:rPr>
                  <a:t>9</a:t>
                </a:r>
              </a:p>
            </p:txBody>
          </p:sp>
          <p:sp>
            <p:nvSpPr>
              <p:cNvPr id="14451" name="Oval 107"/>
              <p:cNvSpPr>
                <a:spLocks noChangeArrowheads="1"/>
              </p:cNvSpPr>
              <p:nvPr/>
            </p:nvSpPr>
            <p:spPr bwMode="auto">
              <a:xfrm>
                <a:off x="1055" y="849"/>
                <a:ext cx="203" cy="196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417" name="Group 108"/>
            <p:cNvGrpSpPr>
              <a:grpSpLocks/>
            </p:cNvGrpSpPr>
            <p:nvPr/>
          </p:nvGrpSpPr>
          <p:grpSpPr bwMode="auto">
            <a:xfrm>
              <a:off x="3300" y="864"/>
              <a:ext cx="273" cy="2222"/>
              <a:chOff x="1355" y="840"/>
              <a:chExt cx="273" cy="2222"/>
            </a:xfrm>
          </p:grpSpPr>
          <p:sp>
            <p:nvSpPr>
              <p:cNvPr id="14441" name="Rectangle 109"/>
              <p:cNvSpPr>
                <a:spLocks noChangeArrowheads="1"/>
              </p:cNvSpPr>
              <p:nvPr/>
            </p:nvSpPr>
            <p:spPr bwMode="auto">
              <a:xfrm>
                <a:off x="1355" y="840"/>
                <a:ext cx="273" cy="25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42" name="Rectangle 110"/>
              <p:cNvSpPr>
                <a:spLocks noChangeArrowheads="1"/>
              </p:cNvSpPr>
              <p:nvPr/>
            </p:nvSpPr>
            <p:spPr bwMode="auto">
              <a:xfrm>
                <a:off x="1355" y="1094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43" name="Rectangle 111"/>
              <p:cNvSpPr>
                <a:spLocks noChangeArrowheads="1"/>
              </p:cNvSpPr>
              <p:nvPr/>
            </p:nvSpPr>
            <p:spPr bwMode="auto">
              <a:xfrm>
                <a:off x="1355" y="1337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44" name="Rectangle 112"/>
              <p:cNvSpPr>
                <a:spLocks noChangeArrowheads="1"/>
              </p:cNvSpPr>
              <p:nvPr/>
            </p:nvSpPr>
            <p:spPr bwMode="auto">
              <a:xfrm>
                <a:off x="1355" y="1581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45" name="Rectangle 113"/>
              <p:cNvSpPr>
                <a:spLocks noChangeArrowheads="1"/>
              </p:cNvSpPr>
              <p:nvPr/>
            </p:nvSpPr>
            <p:spPr bwMode="auto">
              <a:xfrm>
                <a:off x="1355" y="1824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46" name="Rectangle 114"/>
              <p:cNvSpPr>
                <a:spLocks noChangeArrowheads="1"/>
              </p:cNvSpPr>
              <p:nvPr/>
            </p:nvSpPr>
            <p:spPr bwMode="auto">
              <a:xfrm>
                <a:off x="1355" y="2068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47" name="Rectangle 115"/>
              <p:cNvSpPr>
                <a:spLocks noChangeArrowheads="1"/>
              </p:cNvSpPr>
              <p:nvPr/>
            </p:nvSpPr>
            <p:spPr bwMode="auto">
              <a:xfrm>
                <a:off x="1355" y="2311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48" name="Rectangle 116"/>
              <p:cNvSpPr>
                <a:spLocks noChangeArrowheads="1"/>
              </p:cNvSpPr>
              <p:nvPr/>
            </p:nvSpPr>
            <p:spPr bwMode="auto">
              <a:xfrm>
                <a:off x="1355" y="2555"/>
                <a:ext cx="273" cy="26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49" name="Rectangle 117"/>
              <p:cNvSpPr>
                <a:spLocks noChangeArrowheads="1"/>
              </p:cNvSpPr>
              <p:nvPr/>
            </p:nvSpPr>
            <p:spPr bwMode="auto">
              <a:xfrm>
                <a:off x="1355" y="2818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418" name="Group 118"/>
            <p:cNvGrpSpPr>
              <a:grpSpLocks/>
            </p:cNvGrpSpPr>
            <p:nvPr/>
          </p:nvGrpSpPr>
          <p:grpSpPr bwMode="auto">
            <a:xfrm>
              <a:off x="3574" y="864"/>
              <a:ext cx="273" cy="2222"/>
              <a:chOff x="1355" y="840"/>
              <a:chExt cx="273" cy="2222"/>
            </a:xfrm>
          </p:grpSpPr>
          <p:sp>
            <p:nvSpPr>
              <p:cNvPr id="14432" name="Rectangle 119"/>
              <p:cNvSpPr>
                <a:spLocks noChangeArrowheads="1"/>
              </p:cNvSpPr>
              <p:nvPr/>
            </p:nvSpPr>
            <p:spPr bwMode="auto">
              <a:xfrm>
                <a:off x="1355" y="840"/>
                <a:ext cx="273" cy="25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33" name="Rectangle 120"/>
              <p:cNvSpPr>
                <a:spLocks noChangeArrowheads="1"/>
              </p:cNvSpPr>
              <p:nvPr/>
            </p:nvSpPr>
            <p:spPr bwMode="auto">
              <a:xfrm>
                <a:off x="1355" y="1094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34" name="Rectangle 121"/>
              <p:cNvSpPr>
                <a:spLocks noChangeArrowheads="1"/>
              </p:cNvSpPr>
              <p:nvPr/>
            </p:nvSpPr>
            <p:spPr bwMode="auto">
              <a:xfrm>
                <a:off x="1355" y="1337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35" name="Rectangle 122"/>
              <p:cNvSpPr>
                <a:spLocks noChangeArrowheads="1"/>
              </p:cNvSpPr>
              <p:nvPr/>
            </p:nvSpPr>
            <p:spPr bwMode="auto">
              <a:xfrm>
                <a:off x="1355" y="1581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36" name="Rectangle 123"/>
              <p:cNvSpPr>
                <a:spLocks noChangeArrowheads="1"/>
              </p:cNvSpPr>
              <p:nvPr/>
            </p:nvSpPr>
            <p:spPr bwMode="auto">
              <a:xfrm>
                <a:off x="1355" y="1824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37" name="Rectangle 124"/>
              <p:cNvSpPr>
                <a:spLocks noChangeArrowheads="1"/>
              </p:cNvSpPr>
              <p:nvPr/>
            </p:nvSpPr>
            <p:spPr bwMode="auto">
              <a:xfrm>
                <a:off x="1355" y="2068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38" name="Rectangle 125"/>
              <p:cNvSpPr>
                <a:spLocks noChangeArrowheads="1"/>
              </p:cNvSpPr>
              <p:nvPr/>
            </p:nvSpPr>
            <p:spPr bwMode="auto">
              <a:xfrm>
                <a:off x="1355" y="2311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39" name="Rectangle 126"/>
              <p:cNvSpPr>
                <a:spLocks noChangeArrowheads="1"/>
              </p:cNvSpPr>
              <p:nvPr/>
            </p:nvSpPr>
            <p:spPr bwMode="auto">
              <a:xfrm>
                <a:off x="1355" y="2555"/>
                <a:ext cx="273" cy="26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40" name="Rectangle 127"/>
              <p:cNvSpPr>
                <a:spLocks noChangeArrowheads="1"/>
              </p:cNvSpPr>
              <p:nvPr/>
            </p:nvSpPr>
            <p:spPr bwMode="auto">
              <a:xfrm>
                <a:off x="1355" y="2818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419" name="Group 128"/>
            <p:cNvGrpSpPr>
              <a:grpSpLocks/>
            </p:cNvGrpSpPr>
            <p:nvPr/>
          </p:nvGrpSpPr>
          <p:grpSpPr bwMode="auto">
            <a:xfrm>
              <a:off x="3848" y="864"/>
              <a:ext cx="273" cy="2222"/>
              <a:chOff x="1355" y="840"/>
              <a:chExt cx="273" cy="2222"/>
            </a:xfrm>
          </p:grpSpPr>
          <p:sp>
            <p:nvSpPr>
              <p:cNvPr id="14423" name="Rectangle 129"/>
              <p:cNvSpPr>
                <a:spLocks noChangeArrowheads="1"/>
              </p:cNvSpPr>
              <p:nvPr/>
            </p:nvSpPr>
            <p:spPr bwMode="auto">
              <a:xfrm>
                <a:off x="1355" y="840"/>
                <a:ext cx="273" cy="25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24" name="Rectangle 130"/>
              <p:cNvSpPr>
                <a:spLocks noChangeArrowheads="1"/>
              </p:cNvSpPr>
              <p:nvPr/>
            </p:nvSpPr>
            <p:spPr bwMode="auto">
              <a:xfrm>
                <a:off x="1355" y="1094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25" name="Rectangle 131"/>
              <p:cNvSpPr>
                <a:spLocks noChangeArrowheads="1"/>
              </p:cNvSpPr>
              <p:nvPr/>
            </p:nvSpPr>
            <p:spPr bwMode="auto">
              <a:xfrm>
                <a:off x="1355" y="1337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26" name="Rectangle 132"/>
              <p:cNvSpPr>
                <a:spLocks noChangeArrowheads="1"/>
              </p:cNvSpPr>
              <p:nvPr/>
            </p:nvSpPr>
            <p:spPr bwMode="auto">
              <a:xfrm>
                <a:off x="1355" y="1581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27" name="Rectangle 133"/>
              <p:cNvSpPr>
                <a:spLocks noChangeArrowheads="1"/>
              </p:cNvSpPr>
              <p:nvPr/>
            </p:nvSpPr>
            <p:spPr bwMode="auto">
              <a:xfrm>
                <a:off x="1355" y="1824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28" name="Rectangle 134"/>
              <p:cNvSpPr>
                <a:spLocks noChangeArrowheads="1"/>
              </p:cNvSpPr>
              <p:nvPr/>
            </p:nvSpPr>
            <p:spPr bwMode="auto">
              <a:xfrm>
                <a:off x="1355" y="2068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29" name="Rectangle 135"/>
              <p:cNvSpPr>
                <a:spLocks noChangeArrowheads="1"/>
              </p:cNvSpPr>
              <p:nvPr/>
            </p:nvSpPr>
            <p:spPr bwMode="auto">
              <a:xfrm>
                <a:off x="1355" y="2311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30" name="Rectangle 136"/>
              <p:cNvSpPr>
                <a:spLocks noChangeArrowheads="1"/>
              </p:cNvSpPr>
              <p:nvPr/>
            </p:nvSpPr>
            <p:spPr bwMode="auto">
              <a:xfrm>
                <a:off x="1355" y="2555"/>
                <a:ext cx="273" cy="26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31" name="Rectangle 137"/>
              <p:cNvSpPr>
                <a:spLocks noChangeArrowheads="1"/>
              </p:cNvSpPr>
              <p:nvPr/>
            </p:nvSpPr>
            <p:spPr bwMode="auto">
              <a:xfrm>
                <a:off x="1355" y="2818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420" name="Text Box 138"/>
            <p:cNvSpPr txBox="1">
              <a:spLocks noChangeArrowheads="1"/>
            </p:cNvSpPr>
            <p:nvPr/>
          </p:nvSpPr>
          <p:spPr bwMode="auto">
            <a:xfrm>
              <a:off x="3202" y="3211"/>
              <a:ext cx="803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>
                  <a:solidFill>
                    <a:srgbClr val="0000FF"/>
                  </a:solidFill>
                </a:rPr>
                <a:t>superscalar</a:t>
              </a:r>
            </a:p>
          </p:txBody>
        </p:sp>
        <p:sp>
          <p:nvSpPr>
            <p:cNvPr id="14421" name="Line 139"/>
            <p:cNvSpPr>
              <a:spLocks noChangeShapeType="1"/>
            </p:cNvSpPr>
            <p:nvPr/>
          </p:nvSpPr>
          <p:spPr bwMode="auto">
            <a:xfrm>
              <a:off x="3204" y="878"/>
              <a:ext cx="0" cy="122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4422" name="AutoShape 140"/>
            <p:cNvSpPr>
              <a:spLocks noChangeArrowheads="1"/>
            </p:cNvSpPr>
            <p:nvPr/>
          </p:nvSpPr>
          <p:spPr bwMode="auto">
            <a:xfrm>
              <a:off x="2832" y="1832"/>
              <a:ext cx="262" cy="292"/>
            </a:xfrm>
            <a:prstGeom prst="rightArrow">
              <a:avLst>
                <a:gd name="adj1" fmla="val 50000"/>
                <a:gd name="adj2" fmla="val 25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449" name="Group 141"/>
          <p:cNvGrpSpPr>
            <a:grpSpLocks/>
          </p:cNvGrpSpPr>
          <p:nvPr/>
        </p:nvGrpSpPr>
        <p:grpSpPr bwMode="auto">
          <a:xfrm>
            <a:off x="6710797" y="1741114"/>
            <a:ext cx="1911091" cy="4248150"/>
            <a:chOff x="4227" y="857"/>
            <a:chExt cx="1204" cy="2676"/>
          </a:xfrm>
        </p:grpSpPr>
        <p:grpSp>
          <p:nvGrpSpPr>
            <p:cNvPr id="14346" name="Group 142"/>
            <p:cNvGrpSpPr>
              <a:grpSpLocks/>
            </p:cNvGrpSpPr>
            <p:nvPr/>
          </p:nvGrpSpPr>
          <p:grpSpPr bwMode="auto">
            <a:xfrm>
              <a:off x="4649" y="876"/>
              <a:ext cx="203" cy="213"/>
              <a:chOff x="1055" y="832"/>
              <a:chExt cx="203" cy="213"/>
            </a:xfrm>
          </p:grpSpPr>
          <p:sp>
            <p:nvSpPr>
              <p:cNvPr id="14406" name="Text Box 143"/>
              <p:cNvSpPr txBox="1">
                <a:spLocks noChangeArrowheads="1"/>
              </p:cNvSpPr>
              <p:nvPr/>
            </p:nvSpPr>
            <p:spPr bwMode="auto">
              <a:xfrm>
                <a:off x="1066" y="832"/>
                <a:ext cx="182" cy="2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600">
                    <a:solidFill>
                      <a:srgbClr val="0000FF"/>
                    </a:solidFill>
                  </a:rPr>
                  <a:t>1</a:t>
                </a:r>
              </a:p>
            </p:txBody>
          </p:sp>
          <p:sp>
            <p:nvSpPr>
              <p:cNvPr id="14407" name="Oval 144"/>
              <p:cNvSpPr>
                <a:spLocks noChangeArrowheads="1"/>
              </p:cNvSpPr>
              <p:nvPr/>
            </p:nvSpPr>
            <p:spPr bwMode="auto">
              <a:xfrm>
                <a:off x="1055" y="849"/>
                <a:ext cx="203" cy="196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47" name="Group 145"/>
            <p:cNvGrpSpPr>
              <a:grpSpLocks/>
            </p:cNvGrpSpPr>
            <p:nvPr/>
          </p:nvGrpSpPr>
          <p:grpSpPr bwMode="auto">
            <a:xfrm>
              <a:off x="4923" y="888"/>
              <a:ext cx="203" cy="213"/>
              <a:chOff x="1055" y="832"/>
              <a:chExt cx="203" cy="213"/>
            </a:xfrm>
          </p:grpSpPr>
          <p:sp>
            <p:nvSpPr>
              <p:cNvPr id="14404" name="Text Box 146"/>
              <p:cNvSpPr txBox="1">
                <a:spLocks noChangeArrowheads="1"/>
              </p:cNvSpPr>
              <p:nvPr/>
            </p:nvSpPr>
            <p:spPr bwMode="auto">
              <a:xfrm>
                <a:off x="1066" y="832"/>
                <a:ext cx="182" cy="2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600">
                    <a:solidFill>
                      <a:srgbClr val="0000FF"/>
                    </a:solidFill>
                  </a:rPr>
                  <a:t>2</a:t>
                </a:r>
              </a:p>
            </p:txBody>
          </p:sp>
          <p:sp>
            <p:nvSpPr>
              <p:cNvPr id="14405" name="Oval 147"/>
              <p:cNvSpPr>
                <a:spLocks noChangeArrowheads="1"/>
              </p:cNvSpPr>
              <p:nvPr/>
            </p:nvSpPr>
            <p:spPr bwMode="auto">
              <a:xfrm>
                <a:off x="1055" y="849"/>
                <a:ext cx="203" cy="196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48" name="Group 148"/>
            <p:cNvGrpSpPr>
              <a:grpSpLocks/>
            </p:cNvGrpSpPr>
            <p:nvPr/>
          </p:nvGrpSpPr>
          <p:grpSpPr bwMode="auto">
            <a:xfrm>
              <a:off x="4649" y="1133"/>
              <a:ext cx="203" cy="213"/>
              <a:chOff x="1055" y="832"/>
              <a:chExt cx="203" cy="213"/>
            </a:xfrm>
          </p:grpSpPr>
          <p:sp>
            <p:nvSpPr>
              <p:cNvPr id="14402" name="Text Box 149"/>
              <p:cNvSpPr txBox="1">
                <a:spLocks noChangeArrowheads="1"/>
              </p:cNvSpPr>
              <p:nvPr/>
            </p:nvSpPr>
            <p:spPr bwMode="auto">
              <a:xfrm>
                <a:off x="1066" y="832"/>
                <a:ext cx="182" cy="2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600">
                    <a:solidFill>
                      <a:srgbClr val="0000FF"/>
                    </a:solidFill>
                  </a:rPr>
                  <a:t>3</a:t>
                </a:r>
              </a:p>
            </p:txBody>
          </p:sp>
          <p:sp>
            <p:nvSpPr>
              <p:cNvPr id="14403" name="Oval 150"/>
              <p:cNvSpPr>
                <a:spLocks noChangeArrowheads="1"/>
              </p:cNvSpPr>
              <p:nvPr/>
            </p:nvSpPr>
            <p:spPr bwMode="auto">
              <a:xfrm>
                <a:off x="1055" y="849"/>
                <a:ext cx="203" cy="196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49" name="Group 151"/>
            <p:cNvGrpSpPr>
              <a:grpSpLocks/>
            </p:cNvGrpSpPr>
            <p:nvPr/>
          </p:nvGrpSpPr>
          <p:grpSpPr bwMode="auto">
            <a:xfrm>
              <a:off x="4913" y="1136"/>
              <a:ext cx="203" cy="213"/>
              <a:chOff x="1055" y="832"/>
              <a:chExt cx="203" cy="213"/>
            </a:xfrm>
          </p:grpSpPr>
          <p:sp>
            <p:nvSpPr>
              <p:cNvPr id="14400" name="Text Box 152"/>
              <p:cNvSpPr txBox="1">
                <a:spLocks noChangeArrowheads="1"/>
              </p:cNvSpPr>
              <p:nvPr/>
            </p:nvSpPr>
            <p:spPr bwMode="auto">
              <a:xfrm>
                <a:off x="1066" y="832"/>
                <a:ext cx="182" cy="2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600">
                    <a:solidFill>
                      <a:srgbClr val="0000FF"/>
                    </a:solidFill>
                  </a:rPr>
                  <a:t>4</a:t>
                </a:r>
              </a:p>
            </p:txBody>
          </p:sp>
          <p:sp>
            <p:nvSpPr>
              <p:cNvPr id="14401" name="Oval 153"/>
              <p:cNvSpPr>
                <a:spLocks noChangeArrowheads="1"/>
              </p:cNvSpPr>
              <p:nvPr/>
            </p:nvSpPr>
            <p:spPr bwMode="auto">
              <a:xfrm>
                <a:off x="1055" y="849"/>
                <a:ext cx="203" cy="196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50" name="Group 154"/>
            <p:cNvGrpSpPr>
              <a:grpSpLocks/>
            </p:cNvGrpSpPr>
            <p:nvPr/>
          </p:nvGrpSpPr>
          <p:grpSpPr bwMode="auto">
            <a:xfrm>
              <a:off x="5197" y="1138"/>
              <a:ext cx="203" cy="213"/>
              <a:chOff x="1055" y="832"/>
              <a:chExt cx="203" cy="213"/>
            </a:xfrm>
          </p:grpSpPr>
          <p:sp>
            <p:nvSpPr>
              <p:cNvPr id="14398" name="Text Box 155"/>
              <p:cNvSpPr txBox="1">
                <a:spLocks noChangeArrowheads="1"/>
              </p:cNvSpPr>
              <p:nvPr/>
            </p:nvSpPr>
            <p:spPr bwMode="auto">
              <a:xfrm>
                <a:off x="1066" y="832"/>
                <a:ext cx="182" cy="2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600">
                    <a:solidFill>
                      <a:srgbClr val="0000FF"/>
                    </a:solidFill>
                  </a:rPr>
                  <a:t>5</a:t>
                </a:r>
              </a:p>
            </p:txBody>
          </p:sp>
          <p:sp>
            <p:nvSpPr>
              <p:cNvPr id="14399" name="Oval 156"/>
              <p:cNvSpPr>
                <a:spLocks noChangeArrowheads="1"/>
              </p:cNvSpPr>
              <p:nvPr/>
            </p:nvSpPr>
            <p:spPr bwMode="auto">
              <a:xfrm>
                <a:off x="1055" y="849"/>
                <a:ext cx="203" cy="196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51" name="Group 157"/>
            <p:cNvGrpSpPr>
              <a:grpSpLocks/>
            </p:cNvGrpSpPr>
            <p:nvPr/>
          </p:nvGrpSpPr>
          <p:grpSpPr bwMode="auto">
            <a:xfrm>
              <a:off x="5186" y="877"/>
              <a:ext cx="203" cy="213"/>
              <a:chOff x="1055" y="832"/>
              <a:chExt cx="203" cy="213"/>
            </a:xfrm>
          </p:grpSpPr>
          <p:sp>
            <p:nvSpPr>
              <p:cNvPr id="14396" name="Text Box 158"/>
              <p:cNvSpPr txBox="1">
                <a:spLocks noChangeArrowheads="1"/>
              </p:cNvSpPr>
              <p:nvPr/>
            </p:nvSpPr>
            <p:spPr bwMode="auto">
              <a:xfrm>
                <a:off x="1066" y="832"/>
                <a:ext cx="182" cy="2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600">
                    <a:solidFill>
                      <a:srgbClr val="0000FF"/>
                    </a:solidFill>
                  </a:rPr>
                  <a:t>6</a:t>
                </a:r>
              </a:p>
            </p:txBody>
          </p:sp>
          <p:sp>
            <p:nvSpPr>
              <p:cNvPr id="14397" name="Oval 159"/>
              <p:cNvSpPr>
                <a:spLocks noChangeArrowheads="1"/>
              </p:cNvSpPr>
              <p:nvPr/>
            </p:nvSpPr>
            <p:spPr bwMode="auto">
              <a:xfrm>
                <a:off x="1055" y="849"/>
                <a:ext cx="203" cy="196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52" name="Group 160"/>
            <p:cNvGrpSpPr>
              <a:grpSpLocks/>
            </p:cNvGrpSpPr>
            <p:nvPr/>
          </p:nvGrpSpPr>
          <p:grpSpPr bwMode="auto">
            <a:xfrm>
              <a:off x="4639" y="1367"/>
              <a:ext cx="203" cy="213"/>
              <a:chOff x="1055" y="832"/>
              <a:chExt cx="203" cy="213"/>
            </a:xfrm>
          </p:grpSpPr>
          <p:sp>
            <p:nvSpPr>
              <p:cNvPr id="14394" name="Text Box 161"/>
              <p:cNvSpPr txBox="1">
                <a:spLocks noChangeArrowheads="1"/>
              </p:cNvSpPr>
              <p:nvPr/>
            </p:nvSpPr>
            <p:spPr bwMode="auto">
              <a:xfrm>
                <a:off x="1066" y="832"/>
                <a:ext cx="182" cy="2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600">
                    <a:solidFill>
                      <a:srgbClr val="0000FF"/>
                    </a:solidFill>
                  </a:rPr>
                  <a:t>7</a:t>
                </a:r>
              </a:p>
            </p:txBody>
          </p:sp>
          <p:sp>
            <p:nvSpPr>
              <p:cNvPr id="14395" name="Oval 162"/>
              <p:cNvSpPr>
                <a:spLocks noChangeArrowheads="1"/>
              </p:cNvSpPr>
              <p:nvPr/>
            </p:nvSpPr>
            <p:spPr bwMode="auto">
              <a:xfrm>
                <a:off x="1055" y="849"/>
                <a:ext cx="203" cy="196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53" name="Group 163"/>
            <p:cNvGrpSpPr>
              <a:grpSpLocks/>
            </p:cNvGrpSpPr>
            <p:nvPr/>
          </p:nvGrpSpPr>
          <p:grpSpPr bwMode="auto">
            <a:xfrm>
              <a:off x="4912" y="1368"/>
              <a:ext cx="203" cy="213"/>
              <a:chOff x="1055" y="832"/>
              <a:chExt cx="203" cy="213"/>
            </a:xfrm>
          </p:grpSpPr>
          <p:sp>
            <p:nvSpPr>
              <p:cNvPr id="14392" name="Text Box 164"/>
              <p:cNvSpPr txBox="1">
                <a:spLocks noChangeArrowheads="1"/>
              </p:cNvSpPr>
              <p:nvPr/>
            </p:nvSpPr>
            <p:spPr bwMode="auto">
              <a:xfrm>
                <a:off x="1066" y="832"/>
                <a:ext cx="182" cy="2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600">
                    <a:solidFill>
                      <a:srgbClr val="0000FF"/>
                    </a:solidFill>
                  </a:rPr>
                  <a:t>8</a:t>
                </a:r>
              </a:p>
            </p:txBody>
          </p:sp>
          <p:sp>
            <p:nvSpPr>
              <p:cNvPr id="14393" name="Oval 165"/>
              <p:cNvSpPr>
                <a:spLocks noChangeArrowheads="1"/>
              </p:cNvSpPr>
              <p:nvPr/>
            </p:nvSpPr>
            <p:spPr bwMode="auto">
              <a:xfrm>
                <a:off x="1055" y="849"/>
                <a:ext cx="203" cy="196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54" name="Group 166"/>
            <p:cNvGrpSpPr>
              <a:grpSpLocks/>
            </p:cNvGrpSpPr>
            <p:nvPr/>
          </p:nvGrpSpPr>
          <p:grpSpPr bwMode="auto">
            <a:xfrm>
              <a:off x="4639" y="1616"/>
              <a:ext cx="203" cy="213"/>
              <a:chOff x="1055" y="832"/>
              <a:chExt cx="203" cy="213"/>
            </a:xfrm>
          </p:grpSpPr>
          <p:sp>
            <p:nvSpPr>
              <p:cNvPr id="14390" name="Text Box 167"/>
              <p:cNvSpPr txBox="1">
                <a:spLocks noChangeArrowheads="1"/>
              </p:cNvSpPr>
              <p:nvPr/>
            </p:nvSpPr>
            <p:spPr bwMode="auto">
              <a:xfrm>
                <a:off x="1066" y="832"/>
                <a:ext cx="182" cy="2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600">
                    <a:solidFill>
                      <a:srgbClr val="0000FF"/>
                    </a:solidFill>
                  </a:rPr>
                  <a:t>9</a:t>
                </a:r>
              </a:p>
            </p:txBody>
          </p:sp>
          <p:sp>
            <p:nvSpPr>
              <p:cNvPr id="14391" name="Oval 168"/>
              <p:cNvSpPr>
                <a:spLocks noChangeArrowheads="1"/>
              </p:cNvSpPr>
              <p:nvPr/>
            </p:nvSpPr>
            <p:spPr bwMode="auto">
              <a:xfrm>
                <a:off x="1055" y="849"/>
                <a:ext cx="203" cy="196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55" name="Group 169"/>
            <p:cNvGrpSpPr>
              <a:grpSpLocks/>
            </p:cNvGrpSpPr>
            <p:nvPr/>
          </p:nvGrpSpPr>
          <p:grpSpPr bwMode="auto">
            <a:xfrm>
              <a:off x="4610" y="861"/>
              <a:ext cx="273" cy="2222"/>
              <a:chOff x="1355" y="840"/>
              <a:chExt cx="273" cy="2222"/>
            </a:xfrm>
          </p:grpSpPr>
          <p:sp>
            <p:nvSpPr>
              <p:cNvPr id="14381" name="Rectangle 170"/>
              <p:cNvSpPr>
                <a:spLocks noChangeArrowheads="1"/>
              </p:cNvSpPr>
              <p:nvPr/>
            </p:nvSpPr>
            <p:spPr bwMode="auto">
              <a:xfrm>
                <a:off x="1355" y="840"/>
                <a:ext cx="273" cy="25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2" name="Rectangle 171"/>
              <p:cNvSpPr>
                <a:spLocks noChangeArrowheads="1"/>
              </p:cNvSpPr>
              <p:nvPr/>
            </p:nvSpPr>
            <p:spPr bwMode="auto">
              <a:xfrm>
                <a:off x="1355" y="1094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3" name="Rectangle 172"/>
              <p:cNvSpPr>
                <a:spLocks noChangeArrowheads="1"/>
              </p:cNvSpPr>
              <p:nvPr/>
            </p:nvSpPr>
            <p:spPr bwMode="auto">
              <a:xfrm>
                <a:off x="1355" y="1337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4" name="Rectangle 173"/>
              <p:cNvSpPr>
                <a:spLocks noChangeArrowheads="1"/>
              </p:cNvSpPr>
              <p:nvPr/>
            </p:nvSpPr>
            <p:spPr bwMode="auto">
              <a:xfrm>
                <a:off x="1355" y="1581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5" name="Rectangle 174"/>
              <p:cNvSpPr>
                <a:spLocks noChangeArrowheads="1"/>
              </p:cNvSpPr>
              <p:nvPr/>
            </p:nvSpPr>
            <p:spPr bwMode="auto">
              <a:xfrm>
                <a:off x="1355" y="1824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6" name="Rectangle 175"/>
              <p:cNvSpPr>
                <a:spLocks noChangeArrowheads="1"/>
              </p:cNvSpPr>
              <p:nvPr/>
            </p:nvSpPr>
            <p:spPr bwMode="auto">
              <a:xfrm>
                <a:off x="1355" y="2068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7" name="Rectangle 176"/>
              <p:cNvSpPr>
                <a:spLocks noChangeArrowheads="1"/>
              </p:cNvSpPr>
              <p:nvPr/>
            </p:nvSpPr>
            <p:spPr bwMode="auto">
              <a:xfrm>
                <a:off x="1355" y="2311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8" name="Rectangle 177"/>
              <p:cNvSpPr>
                <a:spLocks noChangeArrowheads="1"/>
              </p:cNvSpPr>
              <p:nvPr/>
            </p:nvSpPr>
            <p:spPr bwMode="auto">
              <a:xfrm>
                <a:off x="1355" y="2555"/>
                <a:ext cx="273" cy="26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9" name="Rectangle 178"/>
              <p:cNvSpPr>
                <a:spLocks noChangeArrowheads="1"/>
              </p:cNvSpPr>
              <p:nvPr/>
            </p:nvSpPr>
            <p:spPr bwMode="auto">
              <a:xfrm>
                <a:off x="1355" y="2818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56" name="Group 179"/>
            <p:cNvGrpSpPr>
              <a:grpSpLocks/>
            </p:cNvGrpSpPr>
            <p:nvPr/>
          </p:nvGrpSpPr>
          <p:grpSpPr bwMode="auto">
            <a:xfrm>
              <a:off x="4884" y="861"/>
              <a:ext cx="273" cy="2222"/>
              <a:chOff x="1355" y="840"/>
              <a:chExt cx="273" cy="2222"/>
            </a:xfrm>
          </p:grpSpPr>
          <p:sp>
            <p:nvSpPr>
              <p:cNvPr id="14372" name="Rectangle 180"/>
              <p:cNvSpPr>
                <a:spLocks noChangeArrowheads="1"/>
              </p:cNvSpPr>
              <p:nvPr/>
            </p:nvSpPr>
            <p:spPr bwMode="auto">
              <a:xfrm>
                <a:off x="1355" y="840"/>
                <a:ext cx="273" cy="25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3" name="Rectangle 181"/>
              <p:cNvSpPr>
                <a:spLocks noChangeArrowheads="1"/>
              </p:cNvSpPr>
              <p:nvPr/>
            </p:nvSpPr>
            <p:spPr bwMode="auto">
              <a:xfrm>
                <a:off x="1355" y="1094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4" name="Rectangle 182"/>
              <p:cNvSpPr>
                <a:spLocks noChangeArrowheads="1"/>
              </p:cNvSpPr>
              <p:nvPr/>
            </p:nvSpPr>
            <p:spPr bwMode="auto">
              <a:xfrm>
                <a:off x="1355" y="1337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5" name="Rectangle 183"/>
              <p:cNvSpPr>
                <a:spLocks noChangeArrowheads="1"/>
              </p:cNvSpPr>
              <p:nvPr/>
            </p:nvSpPr>
            <p:spPr bwMode="auto">
              <a:xfrm>
                <a:off x="1355" y="1581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6" name="Rectangle 184"/>
              <p:cNvSpPr>
                <a:spLocks noChangeArrowheads="1"/>
              </p:cNvSpPr>
              <p:nvPr/>
            </p:nvSpPr>
            <p:spPr bwMode="auto">
              <a:xfrm>
                <a:off x="1355" y="1824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7" name="Rectangle 185"/>
              <p:cNvSpPr>
                <a:spLocks noChangeArrowheads="1"/>
              </p:cNvSpPr>
              <p:nvPr/>
            </p:nvSpPr>
            <p:spPr bwMode="auto">
              <a:xfrm>
                <a:off x="1355" y="2068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8" name="Rectangle 186"/>
              <p:cNvSpPr>
                <a:spLocks noChangeArrowheads="1"/>
              </p:cNvSpPr>
              <p:nvPr/>
            </p:nvSpPr>
            <p:spPr bwMode="auto">
              <a:xfrm>
                <a:off x="1355" y="2311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9" name="Rectangle 187"/>
              <p:cNvSpPr>
                <a:spLocks noChangeArrowheads="1"/>
              </p:cNvSpPr>
              <p:nvPr/>
            </p:nvSpPr>
            <p:spPr bwMode="auto">
              <a:xfrm>
                <a:off x="1355" y="2555"/>
                <a:ext cx="273" cy="26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0" name="Rectangle 188"/>
              <p:cNvSpPr>
                <a:spLocks noChangeArrowheads="1"/>
              </p:cNvSpPr>
              <p:nvPr/>
            </p:nvSpPr>
            <p:spPr bwMode="auto">
              <a:xfrm>
                <a:off x="1355" y="2818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57" name="Group 189"/>
            <p:cNvGrpSpPr>
              <a:grpSpLocks/>
            </p:cNvGrpSpPr>
            <p:nvPr/>
          </p:nvGrpSpPr>
          <p:grpSpPr bwMode="auto">
            <a:xfrm>
              <a:off x="5158" y="861"/>
              <a:ext cx="273" cy="2222"/>
              <a:chOff x="1355" y="840"/>
              <a:chExt cx="273" cy="2222"/>
            </a:xfrm>
          </p:grpSpPr>
          <p:sp>
            <p:nvSpPr>
              <p:cNvPr id="14363" name="Rectangle 190"/>
              <p:cNvSpPr>
                <a:spLocks noChangeArrowheads="1"/>
              </p:cNvSpPr>
              <p:nvPr/>
            </p:nvSpPr>
            <p:spPr bwMode="auto">
              <a:xfrm>
                <a:off x="1355" y="840"/>
                <a:ext cx="273" cy="25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4" name="Rectangle 191"/>
              <p:cNvSpPr>
                <a:spLocks noChangeArrowheads="1"/>
              </p:cNvSpPr>
              <p:nvPr/>
            </p:nvSpPr>
            <p:spPr bwMode="auto">
              <a:xfrm>
                <a:off x="1355" y="1094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5" name="Rectangle 192"/>
              <p:cNvSpPr>
                <a:spLocks noChangeArrowheads="1"/>
              </p:cNvSpPr>
              <p:nvPr/>
            </p:nvSpPr>
            <p:spPr bwMode="auto">
              <a:xfrm>
                <a:off x="1355" y="1337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6" name="Rectangle 193"/>
              <p:cNvSpPr>
                <a:spLocks noChangeArrowheads="1"/>
              </p:cNvSpPr>
              <p:nvPr/>
            </p:nvSpPr>
            <p:spPr bwMode="auto">
              <a:xfrm>
                <a:off x="1355" y="1581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7" name="Rectangle 194"/>
              <p:cNvSpPr>
                <a:spLocks noChangeArrowheads="1"/>
              </p:cNvSpPr>
              <p:nvPr/>
            </p:nvSpPr>
            <p:spPr bwMode="auto">
              <a:xfrm>
                <a:off x="1355" y="1824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8" name="Rectangle 195"/>
              <p:cNvSpPr>
                <a:spLocks noChangeArrowheads="1"/>
              </p:cNvSpPr>
              <p:nvPr/>
            </p:nvSpPr>
            <p:spPr bwMode="auto">
              <a:xfrm>
                <a:off x="1355" y="2068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9" name="Rectangle 196"/>
              <p:cNvSpPr>
                <a:spLocks noChangeArrowheads="1"/>
              </p:cNvSpPr>
              <p:nvPr/>
            </p:nvSpPr>
            <p:spPr bwMode="auto">
              <a:xfrm>
                <a:off x="1355" y="2311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0" name="Rectangle 197"/>
              <p:cNvSpPr>
                <a:spLocks noChangeArrowheads="1"/>
              </p:cNvSpPr>
              <p:nvPr/>
            </p:nvSpPr>
            <p:spPr bwMode="auto">
              <a:xfrm>
                <a:off x="1355" y="2555"/>
                <a:ext cx="273" cy="26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1" name="Rectangle 198"/>
              <p:cNvSpPr>
                <a:spLocks noChangeArrowheads="1"/>
              </p:cNvSpPr>
              <p:nvPr/>
            </p:nvSpPr>
            <p:spPr bwMode="auto">
              <a:xfrm>
                <a:off x="1355" y="2818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58" name="Group 199"/>
            <p:cNvGrpSpPr>
              <a:grpSpLocks/>
            </p:cNvGrpSpPr>
            <p:nvPr/>
          </p:nvGrpSpPr>
          <p:grpSpPr bwMode="auto">
            <a:xfrm>
              <a:off x="4492" y="3112"/>
              <a:ext cx="882" cy="421"/>
              <a:chOff x="4492" y="3162"/>
              <a:chExt cx="882" cy="421"/>
            </a:xfrm>
          </p:grpSpPr>
          <p:sp>
            <p:nvSpPr>
              <p:cNvPr id="14361" name="Text Box 200"/>
              <p:cNvSpPr txBox="1">
                <a:spLocks noChangeArrowheads="1"/>
              </p:cNvSpPr>
              <p:nvPr/>
            </p:nvSpPr>
            <p:spPr bwMode="auto">
              <a:xfrm>
                <a:off x="4520" y="3162"/>
                <a:ext cx="854" cy="23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>
                    <a:solidFill>
                      <a:srgbClr val="0000FF"/>
                    </a:solidFill>
                  </a:rPr>
                  <a:t>out-of-order</a:t>
                </a:r>
              </a:p>
            </p:txBody>
          </p:sp>
          <p:sp>
            <p:nvSpPr>
              <p:cNvPr id="14362" name="Text Box 201"/>
              <p:cNvSpPr txBox="1">
                <a:spLocks noChangeArrowheads="1"/>
              </p:cNvSpPr>
              <p:nvPr/>
            </p:nvSpPr>
            <p:spPr bwMode="auto">
              <a:xfrm>
                <a:off x="4492" y="3350"/>
                <a:ext cx="845" cy="23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>
                    <a:solidFill>
                      <a:srgbClr val="0000FF"/>
                    </a:solidFill>
                  </a:rPr>
                  <a:t>super-scalar</a:t>
                </a:r>
              </a:p>
            </p:txBody>
          </p:sp>
        </p:grpSp>
        <p:sp>
          <p:nvSpPr>
            <p:cNvPr id="14359" name="Line 202"/>
            <p:cNvSpPr>
              <a:spLocks noChangeShapeType="1"/>
            </p:cNvSpPr>
            <p:nvPr/>
          </p:nvSpPr>
          <p:spPr bwMode="auto">
            <a:xfrm>
              <a:off x="4491" y="857"/>
              <a:ext cx="0" cy="97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4360" name="AutoShape 203"/>
            <p:cNvSpPr>
              <a:spLocks noChangeArrowheads="1"/>
            </p:cNvSpPr>
            <p:nvPr/>
          </p:nvSpPr>
          <p:spPr bwMode="auto">
            <a:xfrm>
              <a:off x="4227" y="1821"/>
              <a:ext cx="262" cy="292"/>
            </a:xfrm>
            <a:prstGeom prst="rightArrow">
              <a:avLst>
                <a:gd name="adj1" fmla="val 50000"/>
                <a:gd name="adj2" fmla="val 25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51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7379" y="1168400"/>
            <a:ext cx="5616521" cy="459674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17411" name="Picture 3" descr="intel_pentium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512" y="2266390"/>
            <a:ext cx="1834284" cy="2203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512" y="596713"/>
            <a:ext cx="7849465" cy="270342"/>
          </a:xfrm>
          <a:noFill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dirty="0" smtClean="0"/>
              <a:t>1999: Pentium III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96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Deep Pipelines</a:t>
            </a:r>
          </a:p>
        </p:txBody>
      </p:sp>
      <p:grpSp>
        <p:nvGrpSpPr>
          <p:cNvPr id="18437" name="Group 5"/>
          <p:cNvGrpSpPr>
            <a:grpSpLocks/>
          </p:cNvGrpSpPr>
          <p:nvPr/>
        </p:nvGrpSpPr>
        <p:grpSpPr bwMode="auto">
          <a:xfrm>
            <a:off x="336952" y="3703198"/>
            <a:ext cx="8486012" cy="334775"/>
            <a:chOff x="31" y="3582"/>
            <a:chExt cx="5641" cy="211"/>
          </a:xfrm>
        </p:grpSpPr>
        <p:grpSp>
          <p:nvGrpSpPr>
            <p:cNvPr id="18440" name="Group 6"/>
            <p:cNvGrpSpPr>
              <a:grpSpLocks/>
            </p:cNvGrpSpPr>
            <p:nvPr/>
          </p:nvGrpSpPr>
          <p:grpSpPr bwMode="auto">
            <a:xfrm>
              <a:off x="31" y="3596"/>
              <a:ext cx="5641" cy="166"/>
              <a:chOff x="81" y="1240"/>
              <a:chExt cx="5641" cy="166"/>
            </a:xfrm>
          </p:grpSpPr>
          <p:sp>
            <p:nvSpPr>
              <p:cNvPr id="18444" name="Text Box 7"/>
              <p:cNvSpPr txBox="1">
                <a:spLocks noChangeArrowheads="1"/>
              </p:cNvSpPr>
              <p:nvPr/>
            </p:nvSpPr>
            <p:spPr bwMode="auto">
              <a:xfrm>
                <a:off x="81" y="1240"/>
                <a:ext cx="491" cy="165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100"/>
                  <a:t>TC nxt IP</a:t>
                </a:r>
              </a:p>
            </p:txBody>
          </p:sp>
          <p:sp>
            <p:nvSpPr>
              <p:cNvPr id="18445" name="Text Box 8"/>
              <p:cNvSpPr txBox="1">
                <a:spLocks noChangeArrowheads="1"/>
              </p:cNvSpPr>
              <p:nvPr/>
            </p:nvSpPr>
            <p:spPr bwMode="auto">
              <a:xfrm>
                <a:off x="602" y="1240"/>
                <a:ext cx="442" cy="165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100"/>
                  <a:t>TC fetch</a:t>
                </a:r>
              </a:p>
            </p:txBody>
          </p:sp>
          <p:sp>
            <p:nvSpPr>
              <p:cNvPr id="18446" name="Text Box 9"/>
              <p:cNvSpPr txBox="1">
                <a:spLocks noChangeArrowheads="1"/>
              </p:cNvSpPr>
              <p:nvPr/>
            </p:nvSpPr>
            <p:spPr bwMode="auto">
              <a:xfrm>
                <a:off x="1085" y="1240"/>
                <a:ext cx="270" cy="165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100"/>
                  <a:t>Drv</a:t>
                </a:r>
              </a:p>
            </p:txBody>
          </p:sp>
          <p:sp>
            <p:nvSpPr>
              <p:cNvPr id="18447" name="Text Box 10"/>
              <p:cNvSpPr txBox="1">
                <a:spLocks noChangeArrowheads="1"/>
              </p:cNvSpPr>
              <p:nvPr/>
            </p:nvSpPr>
            <p:spPr bwMode="auto">
              <a:xfrm>
                <a:off x="1372" y="1240"/>
                <a:ext cx="321" cy="165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100"/>
                  <a:t>Alloc</a:t>
                </a:r>
              </a:p>
            </p:txBody>
          </p:sp>
          <p:sp>
            <p:nvSpPr>
              <p:cNvPr id="18448" name="Text Box 11"/>
              <p:cNvSpPr txBox="1">
                <a:spLocks noChangeArrowheads="1"/>
              </p:cNvSpPr>
              <p:nvPr/>
            </p:nvSpPr>
            <p:spPr bwMode="auto">
              <a:xfrm>
                <a:off x="1724" y="1240"/>
                <a:ext cx="427" cy="165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100"/>
                  <a:t>Rename</a:t>
                </a:r>
              </a:p>
            </p:txBody>
          </p:sp>
          <p:sp>
            <p:nvSpPr>
              <p:cNvPr id="18449" name="Text Box 12"/>
              <p:cNvSpPr txBox="1">
                <a:spLocks noChangeArrowheads="1"/>
              </p:cNvSpPr>
              <p:nvPr/>
            </p:nvSpPr>
            <p:spPr bwMode="auto">
              <a:xfrm>
                <a:off x="2205" y="1240"/>
                <a:ext cx="276" cy="165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100"/>
                  <a:t>Que</a:t>
                </a:r>
              </a:p>
            </p:txBody>
          </p:sp>
          <p:sp>
            <p:nvSpPr>
              <p:cNvPr id="18450" name="Text Box 13"/>
              <p:cNvSpPr txBox="1">
                <a:spLocks noChangeArrowheads="1"/>
              </p:cNvSpPr>
              <p:nvPr/>
            </p:nvSpPr>
            <p:spPr bwMode="auto">
              <a:xfrm>
                <a:off x="2517" y="1240"/>
                <a:ext cx="254" cy="165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100"/>
                  <a:t>Sch</a:t>
                </a:r>
              </a:p>
            </p:txBody>
          </p:sp>
          <p:sp>
            <p:nvSpPr>
              <p:cNvPr id="18451" name="Text Box 14"/>
              <p:cNvSpPr txBox="1">
                <a:spLocks noChangeArrowheads="1"/>
              </p:cNvSpPr>
              <p:nvPr/>
            </p:nvSpPr>
            <p:spPr bwMode="auto">
              <a:xfrm>
                <a:off x="3106" y="1240"/>
                <a:ext cx="254" cy="165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100"/>
                  <a:t>Sch</a:t>
                </a:r>
              </a:p>
            </p:txBody>
          </p:sp>
          <p:sp>
            <p:nvSpPr>
              <p:cNvPr id="18452" name="Text Box 15"/>
              <p:cNvSpPr txBox="1">
                <a:spLocks noChangeArrowheads="1"/>
              </p:cNvSpPr>
              <p:nvPr/>
            </p:nvSpPr>
            <p:spPr bwMode="auto">
              <a:xfrm>
                <a:off x="2812" y="1240"/>
                <a:ext cx="254" cy="165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100"/>
                  <a:t>Sch</a:t>
                </a:r>
              </a:p>
            </p:txBody>
          </p:sp>
          <p:sp>
            <p:nvSpPr>
              <p:cNvPr id="18453" name="Text Box 16"/>
              <p:cNvSpPr txBox="1">
                <a:spLocks noChangeArrowheads="1"/>
              </p:cNvSpPr>
              <p:nvPr/>
            </p:nvSpPr>
            <p:spPr bwMode="auto">
              <a:xfrm>
                <a:off x="3406" y="1240"/>
                <a:ext cx="295" cy="165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100"/>
                  <a:t>Disp</a:t>
                </a:r>
              </a:p>
            </p:txBody>
          </p:sp>
          <p:sp>
            <p:nvSpPr>
              <p:cNvPr id="18454" name="Text Box 17"/>
              <p:cNvSpPr txBox="1">
                <a:spLocks noChangeArrowheads="1"/>
              </p:cNvSpPr>
              <p:nvPr/>
            </p:nvSpPr>
            <p:spPr bwMode="auto">
              <a:xfrm>
                <a:off x="3715" y="1240"/>
                <a:ext cx="295" cy="165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100"/>
                  <a:t>Disp</a:t>
                </a:r>
              </a:p>
            </p:txBody>
          </p:sp>
          <p:sp>
            <p:nvSpPr>
              <p:cNvPr id="18455" name="Text Box 18"/>
              <p:cNvSpPr txBox="1">
                <a:spLocks noChangeArrowheads="1"/>
              </p:cNvSpPr>
              <p:nvPr/>
            </p:nvSpPr>
            <p:spPr bwMode="auto">
              <a:xfrm>
                <a:off x="4031" y="1240"/>
                <a:ext cx="236" cy="165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100"/>
                  <a:t>RF</a:t>
                </a:r>
              </a:p>
            </p:txBody>
          </p:sp>
          <p:sp>
            <p:nvSpPr>
              <p:cNvPr id="18456" name="Text Box 19"/>
              <p:cNvSpPr txBox="1">
                <a:spLocks noChangeArrowheads="1"/>
              </p:cNvSpPr>
              <p:nvPr/>
            </p:nvSpPr>
            <p:spPr bwMode="auto">
              <a:xfrm>
                <a:off x="4285" y="1240"/>
                <a:ext cx="236" cy="165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100"/>
                  <a:t>RF</a:t>
                </a:r>
              </a:p>
            </p:txBody>
          </p:sp>
          <p:sp>
            <p:nvSpPr>
              <p:cNvPr id="18457" name="Text Box 20"/>
              <p:cNvSpPr txBox="1">
                <a:spLocks noChangeArrowheads="1"/>
              </p:cNvSpPr>
              <p:nvPr/>
            </p:nvSpPr>
            <p:spPr bwMode="auto">
              <a:xfrm>
                <a:off x="4548" y="1241"/>
                <a:ext cx="222" cy="165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100"/>
                  <a:t>Ex</a:t>
                </a:r>
              </a:p>
            </p:txBody>
          </p:sp>
          <p:sp>
            <p:nvSpPr>
              <p:cNvPr id="18458" name="Text Box 21"/>
              <p:cNvSpPr txBox="1">
                <a:spLocks noChangeArrowheads="1"/>
              </p:cNvSpPr>
              <p:nvPr/>
            </p:nvSpPr>
            <p:spPr bwMode="auto">
              <a:xfrm>
                <a:off x="4796" y="1241"/>
                <a:ext cx="274" cy="165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100"/>
                  <a:t>Flgs</a:t>
                </a:r>
              </a:p>
            </p:txBody>
          </p:sp>
          <p:sp>
            <p:nvSpPr>
              <p:cNvPr id="18459" name="Text Box 22"/>
              <p:cNvSpPr txBox="1">
                <a:spLocks noChangeArrowheads="1"/>
              </p:cNvSpPr>
              <p:nvPr/>
            </p:nvSpPr>
            <p:spPr bwMode="auto">
              <a:xfrm>
                <a:off x="5108" y="1241"/>
                <a:ext cx="318" cy="165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100"/>
                  <a:t>BrCk</a:t>
                </a:r>
              </a:p>
            </p:txBody>
          </p:sp>
          <p:sp>
            <p:nvSpPr>
              <p:cNvPr id="18460" name="Text Box 23"/>
              <p:cNvSpPr txBox="1">
                <a:spLocks noChangeArrowheads="1"/>
              </p:cNvSpPr>
              <p:nvPr/>
            </p:nvSpPr>
            <p:spPr bwMode="auto">
              <a:xfrm>
                <a:off x="5452" y="1241"/>
                <a:ext cx="270" cy="165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100"/>
                  <a:t>Drv</a:t>
                </a:r>
              </a:p>
            </p:txBody>
          </p:sp>
        </p:grpSp>
        <p:sp>
          <p:nvSpPr>
            <p:cNvPr id="18441" name="Line 24"/>
            <p:cNvSpPr>
              <a:spLocks noChangeShapeType="1"/>
            </p:cNvSpPr>
            <p:nvPr/>
          </p:nvSpPr>
          <p:spPr bwMode="auto">
            <a:xfrm>
              <a:off x="272" y="3582"/>
              <a:ext cx="0" cy="209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18442" name="Line 25"/>
            <p:cNvSpPr>
              <a:spLocks noChangeShapeType="1"/>
            </p:cNvSpPr>
            <p:nvPr/>
          </p:nvSpPr>
          <p:spPr bwMode="auto">
            <a:xfrm>
              <a:off x="777" y="3583"/>
              <a:ext cx="0" cy="209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18443" name="Line 26"/>
            <p:cNvSpPr>
              <a:spLocks noChangeShapeType="1"/>
            </p:cNvSpPr>
            <p:nvPr/>
          </p:nvSpPr>
          <p:spPr bwMode="auto">
            <a:xfrm>
              <a:off x="1892" y="3584"/>
              <a:ext cx="0" cy="209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/>
            <a:lstStyle/>
            <a:p>
              <a:endParaRPr lang="en-CA"/>
            </a:p>
          </p:txBody>
        </p:sp>
      </p:grpSp>
      <p:sp>
        <p:nvSpPr>
          <p:cNvPr id="18438" name="Text Box 27"/>
          <p:cNvSpPr txBox="1">
            <a:spLocks noChangeArrowheads="1"/>
          </p:cNvSpPr>
          <p:nvPr/>
        </p:nvSpPr>
        <p:spPr bwMode="auto">
          <a:xfrm>
            <a:off x="699499" y="3062222"/>
            <a:ext cx="5914325" cy="49835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r>
              <a:rPr lang="en-CA" sz="2700" dirty="0">
                <a:solidFill>
                  <a:srgbClr val="0000FF"/>
                </a:solidFill>
                <a:latin typeface="Arial" charset="0"/>
              </a:rPr>
              <a:t>Pentium IV’s </a:t>
            </a:r>
            <a:r>
              <a:rPr lang="en-CA" sz="2700" dirty="0" smtClean="0">
                <a:solidFill>
                  <a:srgbClr val="0000FF"/>
                </a:solidFill>
                <a:latin typeface="Arial" charset="0"/>
              </a:rPr>
              <a:t>Pipeline (deep pipeline):</a:t>
            </a:r>
            <a:endParaRPr lang="en-CA" sz="27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681738" y="1896528"/>
            <a:ext cx="5086575" cy="49835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r>
              <a:rPr lang="en-CA" sz="2700" dirty="0">
                <a:solidFill>
                  <a:srgbClr val="0000FF"/>
                </a:solidFill>
                <a:latin typeface="Arial" charset="0"/>
              </a:rPr>
              <a:t>Pentium </a:t>
            </a:r>
            <a:r>
              <a:rPr lang="en-CA" sz="2700" dirty="0" smtClean="0">
                <a:solidFill>
                  <a:srgbClr val="0000FF"/>
                </a:solidFill>
                <a:latin typeface="Arial" charset="0"/>
              </a:rPr>
              <a:t>III’s Pipeline: 10 stages</a:t>
            </a:r>
            <a:endParaRPr lang="en-CA" sz="27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84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5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44921" y="609320"/>
            <a:ext cx="8592705" cy="45804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dirty="0" smtClean="0"/>
              <a:t>The Limits of Instruction-Level Parallelism</a:t>
            </a:r>
          </a:p>
        </p:txBody>
      </p:sp>
      <p:grpSp>
        <p:nvGrpSpPr>
          <p:cNvPr id="19459" name="Group 3"/>
          <p:cNvGrpSpPr>
            <a:grpSpLocks/>
          </p:cNvGrpSpPr>
          <p:nvPr/>
        </p:nvGrpSpPr>
        <p:grpSpPr bwMode="auto">
          <a:xfrm>
            <a:off x="2561648" y="1753161"/>
            <a:ext cx="1304636" cy="3527051"/>
            <a:chOff x="3644" y="832"/>
            <a:chExt cx="821" cy="2222"/>
          </a:xfrm>
        </p:grpSpPr>
        <p:grpSp>
          <p:nvGrpSpPr>
            <p:cNvPr id="19562" name="Group 4"/>
            <p:cNvGrpSpPr>
              <a:grpSpLocks/>
            </p:cNvGrpSpPr>
            <p:nvPr/>
          </p:nvGrpSpPr>
          <p:grpSpPr bwMode="auto">
            <a:xfrm>
              <a:off x="3683" y="847"/>
              <a:ext cx="203" cy="213"/>
              <a:chOff x="1055" y="832"/>
              <a:chExt cx="203" cy="213"/>
            </a:xfrm>
          </p:grpSpPr>
          <p:sp>
            <p:nvSpPr>
              <p:cNvPr id="19617" name="Text Box 5"/>
              <p:cNvSpPr txBox="1">
                <a:spLocks noChangeArrowheads="1"/>
              </p:cNvSpPr>
              <p:nvPr/>
            </p:nvSpPr>
            <p:spPr bwMode="auto">
              <a:xfrm>
                <a:off x="1066" y="832"/>
                <a:ext cx="182" cy="2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600">
                    <a:solidFill>
                      <a:srgbClr val="0000FF"/>
                    </a:solidFill>
                  </a:rPr>
                  <a:t>1</a:t>
                </a:r>
              </a:p>
            </p:txBody>
          </p:sp>
          <p:sp>
            <p:nvSpPr>
              <p:cNvPr id="19618" name="Oval 6"/>
              <p:cNvSpPr>
                <a:spLocks noChangeArrowheads="1"/>
              </p:cNvSpPr>
              <p:nvPr/>
            </p:nvSpPr>
            <p:spPr bwMode="auto">
              <a:xfrm>
                <a:off x="1055" y="849"/>
                <a:ext cx="203" cy="196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563" name="Group 7"/>
            <p:cNvGrpSpPr>
              <a:grpSpLocks/>
            </p:cNvGrpSpPr>
            <p:nvPr/>
          </p:nvGrpSpPr>
          <p:grpSpPr bwMode="auto">
            <a:xfrm>
              <a:off x="3957" y="859"/>
              <a:ext cx="203" cy="213"/>
              <a:chOff x="1055" y="832"/>
              <a:chExt cx="203" cy="213"/>
            </a:xfrm>
          </p:grpSpPr>
          <p:sp>
            <p:nvSpPr>
              <p:cNvPr id="19615" name="Text Box 8"/>
              <p:cNvSpPr txBox="1">
                <a:spLocks noChangeArrowheads="1"/>
              </p:cNvSpPr>
              <p:nvPr/>
            </p:nvSpPr>
            <p:spPr bwMode="auto">
              <a:xfrm>
                <a:off x="1066" y="832"/>
                <a:ext cx="182" cy="2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600">
                    <a:solidFill>
                      <a:srgbClr val="0000FF"/>
                    </a:solidFill>
                  </a:rPr>
                  <a:t>2</a:t>
                </a:r>
              </a:p>
            </p:txBody>
          </p:sp>
          <p:sp>
            <p:nvSpPr>
              <p:cNvPr id="19616" name="Oval 9"/>
              <p:cNvSpPr>
                <a:spLocks noChangeArrowheads="1"/>
              </p:cNvSpPr>
              <p:nvPr/>
            </p:nvSpPr>
            <p:spPr bwMode="auto">
              <a:xfrm>
                <a:off x="1055" y="849"/>
                <a:ext cx="203" cy="196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564" name="Group 10"/>
            <p:cNvGrpSpPr>
              <a:grpSpLocks/>
            </p:cNvGrpSpPr>
            <p:nvPr/>
          </p:nvGrpSpPr>
          <p:grpSpPr bwMode="auto">
            <a:xfrm>
              <a:off x="3683" y="1104"/>
              <a:ext cx="203" cy="213"/>
              <a:chOff x="1055" y="832"/>
              <a:chExt cx="203" cy="213"/>
            </a:xfrm>
          </p:grpSpPr>
          <p:sp>
            <p:nvSpPr>
              <p:cNvPr id="19613" name="Text Box 11"/>
              <p:cNvSpPr txBox="1">
                <a:spLocks noChangeArrowheads="1"/>
              </p:cNvSpPr>
              <p:nvPr/>
            </p:nvSpPr>
            <p:spPr bwMode="auto">
              <a:xfrm>
                <a:off x="1066" y="832"/>
                <a:ext cx="182" cy="2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600">
                    <a:solidFill>
                      <a:srgbClr val="0000FF"/>
                    </a:solidFill>
                  </a:rPr>
                  <a:t>3</a:t>
                </a:r>
              </a:p>
            </p:txBody>
          </p:sp>
          <p:sp>
            <p:nvSpPr>
              <p:cNvPr id="19614" name="Oval 12"/>
              <p:cNvSpPr>
                <a:spLocks noChangeArrowheads="1"/>
              </p:cNvSpPr>
              <p:nvPr/>
            </p:nvSpPr>
            <p:spPr bwMode="auto">
              <a:xfrm>
                <a:off x="1055" y="849"/>
                <a:ext cx="203" cy="196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565" name="Group 13"/>
            <p:cNvGrpSpPr>
              <a:grpSpLocks/>
            </p:cNvGrpSpPr>
            <p:nvPr/>
          </p:nvGrpSpPr>
          <p:grpSpPr bwMode="auto">
            <a:xfrm>
              <a:off x="3947" y="1107"/>
              <a:ext cx="203" cy="213"/>
              <a:chOff x="1055" y="832"/>
              <a:chExt cx="203" cy="213"/>
            </a:xfrm>
          </p:grpSpPr>
          <p:sp>
            <p:nvSpPr>
              <p:cNvPr id="19611" name="Text Box 14"/>
              <p:cNvSpPr txBox="1">
                <a:spLocks noChangeArrowheads="1"/>
              </p:cNvSpPr>
              <p:nvPr/>
            </p:nvSpPr>
            <p:spPr bwMode="auto">
              <a:xfrm>
                <a:off x="1066" y="832"/>
                <a:ext cx="182" cy="2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600">
                    <a:solidFill>
                      <a:srgbClr val="0000FF"/>
                    </a:solidFill>
                  </a:rPr>
                  <a:t>4</a:t>
                </a:r>
              </a:p>
            </p:txBody>
          </p:sp>
          <p:sp>
            <p:nvSpPr>
              <p:cNvPr id="19612" name="Oval 15"/>
              <p:cNvSpPr>
                <a:spLocks noChangeArrowheads="1"/>
              </p:cNvSpPr>
              <p:nvPr/>
            </p:nvSpPr>
            <p:spPr bwMode="auto">
              <a:xfrm>
                <a:off x="1055" y="849"/>
                <a:ext cx="203" cy="196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566" name="Group 16"/>
            <p:cNvGrpSpPr>
              <a:grpSpLocks/>
            </p:cNvGrpSpPr>
            <p:nvPr/>
          </p:nvGrpSpPr>
          <p:grpSpPr bwMode="auto">
            <a:xfrm>
              <a:off x="4231" y="1109"/>
              <a:ext cx="203" cy="213"/>
              <a:chOff x="1055" y="832"/>
              <a:chExt cx="203" cy="213"/>
            </a:xfrm>
          </p:grpSpPr>
          <p:sp>
            <p:nvSpPr>
              <p:cNvPr id="19609" name="Text Box 17"/>
              <p:cNvSpPr txBox="1">
                <a:spLocks noChangeArrowheads="1"/>
              </p:cNvSpPr>
              <p:nvPr/>
            </p:nvSpPr>
            <p:spPr bwMode="auto">
              <a:xfrm>
                <a:off x="1066" y="832"/>
                <a:ext cx="182" cy="2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600">
                    <a:solidFill>
                      <a:srgbClr val="0000FF"/>
                    </a:solidFill>
                  </a:rPr>
                  <a:t>5</a:t>
                </a:r>
              </a:p>
            </p:txBody>
          </p:sp>
          <p:sp>
            <p:nvSpPr>
              <p:cNvPr id="19610" name="Oval 18"/>
              <p:cNvSpPr>
                <a:spLocks noChangeArrowheads="1"/>
              </p:cNvSpPr>
              <p:nvPr/>
            </p:nvSpPr>
            <p:spPr bwMode="auto">
              <a:xfrm>
                <a:off x="1055" y="849"/>
                <a:ext cx="203" cy="196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567" name="Group 19"/>
            <p:cNvGrpSpPr>
              <a:grpSpLocks/>
            </p:cNvGrpSpPr>
            <p:nvPr/>
          </p:nvGrpSpPr>
          <p:grpSpPr bwMode="auto">
            <a:xfrm>
              <a:off x="4220" y="848"/>
              <a:ext cx="203" cy="213"/>
              <a:chOff x="1055" y="832"/>
              <a:chExt cx="203" cy="213"/>
            </a:xfrm>
          </p:grpSpPr>
          <p:sp>
            <p:nvSpPr>
              <p:cNvPr id="19607" name="Text Box 20"/>
              <p:cNvSpPr txBox="1">
                <a:spLocks noChangeArrowheads="1"/>
              </p:cNvSpPr>
              <p:nvPr/>
            </p:nvSpPr>
            <p:spPr bwMode="auto">
              <a:xfrm>
                <a:off x="1066" y="832"/>
                <a:ext cx="182" cy="2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600">
                    <a:solidFill>
                      <a:srgbClr val="0000FF"/>
                    </a:solidFill>
                  </a:rPr>
                  <a:t>6</a:t>
                </a:r>
              </a:p>
            </p:txBody>
          </p:sp>
          <p:sp>
            <p:nvSpPr>
              <p:cNvPr id="19608" name="Oval 21"/>
              <p:cNvSpPr>
                <a:spLocks noChangeArrowheads="1"/>
              </p:cNvSpPr>
              <p:nvPr/>
            </p:nvSpPr>
            <p:spPr bwMode="auto">
              <a:xfrm>
                <a:off x="1055" y="849"/>
                <a:ext cx="203" cy="196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568" name="Group 22"/>
            <p:cNvGrpSpPr>
              <a:grpSpLocks/>
            </p:cNvGrpSpPr>
            <p:nvPr/>
          </p:nvGrpSpPr>
          <p:grpSpPr bwMode="auto">
            <a:xfrm>
              <a:off x="3673" y="1338"/>
              <a:ext cx="203" cy="213"/>
              <a:chOff x="1055" y="832"/>
              <a:chExt cx="203" cy="213"/>
            </a:xfrm>
          </p:grpSpPr>
          <p:sp>
            <p:nvSpPr>
              <p:cNvPr id="19605" name="Text Box 23"/>
              <p:cNvSpPr txBox="1">
                <a:spLocks noChangeArrowheads="1"/>
              </p:cNvSpPr>
              <p:nvPr/>
            </p:nvSpPr>
            <p:spPr bwMode="auto">
              <a:xfrm>
                <a:off x="1066" y="832"/>
                <a:ext cx="182" cy="2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600">
                    <a:solidFill>
                      <a:srgbClr val="0000FF"/>
                    </a:solidFill>
                  </a:rPr>
                  <a:t>7</a:t>
                </a:r>
              </a:p>
            </p:txBody>
          </p:sp>
          <p:sp>
            <p:nvSpPr>
              <p:cNvPr id="19606" name="Oval 24"/>
              <p:cNvSpPr>
                <a:spLocks noChangeArrowheads="1"/>
              </p:cNvSpPr>
              <p:nvPr/>
            </p:nvSpPr>
            <p:spPr bwMode="auto">
              <a:xfrm>
                <a:off x="1055" y="849"/>
                <a:ext cx="203" cy="196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569" name="Group 25"/>
            <p:cNvGrpSpPr>
              <a:grpSpLocks/>
            </p:cNvGrpSpPr>
            <p:nvPr/>
          </p:nvGrpSpPr>
          <p:grpSpPr bwMode="auto">
            <a:xfrm>
              <a:off x="3946" y="1339"/>
              <a:ext cx="203" cy="213"/>
              <a:chOff x="1055" y="832"/>
              <a:chExt cx="203" cy="213"/>
            </a:xfrm>
          </p:grpSpPr>
          <p:sp>
            <p:nvSpPr>
              <p:cNvPr id="19603" name="Text Box 26"/>
              <p:cNvSpPr txBox="1">
                <a:spLocks noChangeArrowheads="1"/>
              </p:cNvSpPr>
              <p:nvPr/>
            </p:nvSpPr>
            <p:spPr bwMode="auto">
              <a:xfrm>
                <a:off x="1066" y="832"/>
                <a:ext cx="182" cy="2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600">
                    <a:solidFill>
                      <a:srgbClr val="0000FF"/>
                    </a:solidFill>
                  </a:rPr>
                  <a:t>8</a:t>
                </a:r>
              </a:p>
            </p:txBody>
          </p:sp>
          <p:sp>
            <p:nvSpPr>
              <p:cNvPr id="19604" name="Oval 27"/>
              <p:cNvSpPr>
                <a:spLocks noChangeArrowheads="1"/>
              </p:cNvSpPr>
              <p:nvPr/>
            </p:nvSpPr>
            <p:spPr bwMode="auto">
              <a:xfrm>
                <a:off x="1055" y="849"/>
                <a:ext cx="203" cy="196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570" name="Group 28"/>
            <p:cNvGrpSpPr>
              <a:grpSpLocks/>
            </p:cNvGrpSpPr>
            <p:nvPr/>
          </p:nvGrpSpPr>
          <p:grpSpPr bwMode="auto">
            <a:xfrm>
              <a:off x="3673" y="1587"/>
              <a:ext cx="203" cy="213"/>
              <a:chOff x="1055" y="832"/>
              <a:chExt cx="203" cy="213"/>
            </a:xfrm>
          </p:grpSpPr>
          <p:sp>
            <p:nvSpPr>
              <p:cNvPr id="19601" name="Text Box 29"/>
              <p:cNvSpPr txBox="1">
                <a:spLocks noChangeArrowheads="1"/>
              </p:cNvSpPr>
              <p:nvPr/>
            </p:nvSpPr>
            <p:spPr bwMode="auto">
              <a:xfrm>
                <a:off x="1066" y="832"/>
                <a:ext cx="182" cy="2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600">
                    <a:solidFill>
                      <a:srgbClr val="0000FF"/>
                    </a:solidFill>
                  </a:rPr>
                  <a:t>9</a:t>
                </a:r>
              </a:p>
            </p:txBody>
          </p:sp>
          <p:sp>
            <p:nvSpPr>
              <p:cNvPr id="19602" name="Oval 30"/>
              <p:cNvSpPr>
                <a:spLocks noChangeArrowheads="1"/>
              </p:cNvSpPr>
              <p:nvPr/>
            </p:nvSpPr>
            <p:spPr bwMode="auto">
              <a:xfrm>
                <a:off x="1055" y="849"/>
                <a:ext cx="203" cy="196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571" name="Group 31"/>
            <p:cNvGrpSpPr>
              <a:grpSpLocks/>
            </p:cNvGrpSpPr>
            <p:nvPr/>
          </p:nvGrpSpPr>
          <p:grpSpPr bwMode="auto">
            <a:xfrm>
              <a:off x="3644" y="832"/>
              <a:ext cx="273" cy="2222"/>
              <a:chOff x="1355" y="840"/>
              <a:chExt cx="273" cy="2222"/>
            </a:xfrm>
          </p:grpSpPr>
          <p:sp>
            <p:nvSpPr>
              <p:cNvPr id="19592" name="Rectangle 32"/>
              <p:cNvSpPr>
                <a:spLocks noChangeArrowheads="1"/>
              </p:cNvSpPr>
              <p:nvPr/>
            </p:nvSpPr>
            <p:spPr bwMode="auto">
              <a:xfrm>
                <a:off x="1355" y="840"/>
                <a:ext cx="273" cy="25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93" name="Rectangle 33"/>
              <p:cNvSpPr>
                <a:spLocks noChangeArrowheads="1"/>
              </p:cNvSpPr>
              <p:nvPr/>
            </p:nvSpPr>
            <p:spPr bwMode="auto">
              <a:xfrm>
                <a:off x="1355" y="1094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94" name="Rectangle 34"/>
              <p:cNvSpPr>
                <a:spLocks noChangeArrowheads="1"/>
              </p:cNvSpPr>
              <p:nvPr/>
            </p:nvSpPr>
            <p:spPr bwMode="auto">
              <a:xfrm>
                <a:off x="1355" y="1337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95" name="Rectangle 35"/>
              <p:cNvSpPr>
                <a:spLocks noChangeArrowheads="1"/>
              </p:cNvSpPr>
              <p:nvPr/>
            </p:nvSpPr>
            <p:spPr bwMode="auto">
              <a:xfrm>
                <a:off x="1355" y="1581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96" name="Rectangle 36"/>
              <p:cNvSpPr>
                <a:spLocks noChangeArrowheads="1"/>
              </p:cNvSpPr>
              <p:nvPr/>
            </p:nvSpPr>
            <p:spPr bwMode="auto">
              <a:xfrm>
                <a:off x="1355" y="1824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97" name="Rectangle 37"/>
              <p:cNvSpPr>
                <a:spLocks noChangeArrowheads="1"/>
              </p:cNvSpPr>
              <p:nvPr/>
            </p:nvSpPr>
            <p:spPr bwMode="auto">
              <a:xfrm>
                <a:off x="1355" y="2068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98" name="Rectangle 38"/>
              <p:cNvSpPr>
                <a:spLocks noChangeArrowheads="1"/>
              </p:cNvSpPr>
              <p:nvPr/>
            </p:nvSpPr>
            <p:spPr bwMode="auto">
              <a:xfrm>
                <a:off x="1355" y="2311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99" name="Rectangle 39"/>
              <p:cNvSpPr>
                <a:spLocks noChangeArrowheads="1"/>
              </p:cNvSpPr>
              <p:nvPr/>
            </p:nvSpPr>
            <p:spPr bwMode="auto">
              <a:xfrm>
                <a:off x="1355" y="2555"/>
                <a:ext cx="273" cy="26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00" name="Rectangle 40"/>
              <p:cNvSpPr>
                <a:spLocks noChangeArrowheads="1"/>
              </p:cNvSpPr>
              <p:nvPr/>
            </p:nvSpPr>
            <p:spPr bwMode="auto">
              <a:xfrm>
                <a:off x="1355" y="2818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572" name="Group 41"/>
            <p:cNvGrpSpPr>
              <a:grpSpLocks/>
            </p:cNvGrpSpPr>
            <p:nvPr/>
          </p:nvGrpSpPr>
          <p:grpSpPr bwMode="auto">
            <a:xfrm>
              <a:off x="3918" y="832"/>
              <a:ext cx="273" cy="2222"/>
              <a:chOff x="1355" y="840"/>
              <a:chExt cx="273" cy="2222"/>
            </a:xfrm>
          </p:grpSpPr>
          <p:sp>
            <p:nvSpPr>
              <p:cNvPr id="19583" name="Rectangle 42"/>
              <p:cNvSpPr>
                <a:spLocks noChangeArrowheads="1"/>
              </p:cNvSpPr>
              <p:nvPr/>
            </p:nvSpPr>
            <p:spPr bwMode="auto">
              <a:xfrm>
                <a:off x="1355" y="840"/>
                <a:ext cx="273" cy="25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84" name="Rectangle 43"/>
              <p:cNvSpPr>
                <a:spLocks noChangeArrowheads="1"/>
              </p:cNvSpPr>
              <p:nvPr/>
            </p:nvSpPr>
            <p:spPr bwMode="auto">
              <a:xfrm>
                <a:off x="1355" y="1094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85" name="Rectangle 44"/>
              <p:cNvSpPr>
                <a:spLocks noChangeArrowheads="1"/>
              </p:cNvSpPr>
              <p:nvPr/>
            </p:nvSpPr>
            <p:spPr bwMode="auto">
              <a:xfrm>
                <a:off x="1355" y="1337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86" name="Rectangle 45"/>
              <p:cNvSpPr>
                <a:spLocks noChangeArrowheads="1"/>
              </p:cNvSpPr>
              <p:nvPr/>
            </p:nvSpPr>
            <p:spPr bwMode="auto">
              <a:xfrm>
                <a:off x="1355" y="1581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87" name="Rectangle 46"/>
              <p:cNvSpPr>
                <a:spLocks noChangeArrowheads="1"/>
              </p:cNvSpPr>
              <p:nvPr/>
            </p:nvSpPr>
            <p:spPr bwMode="auto">
              <a:xfrm>
                <a:off x="1355" y="1824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88" name="Rectangle 47"/>
              <p:cNvSpPr>
                <a:spLocks noChangeArrowheads="1"/>
              </p:cNvSpPr>
              <p:nvPr/>
            </p:nvSpPr>
            <p:spPr bwMode="auto">
              <a:xfrm>
                <a:off x="1355" y="2068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89" name="Rectangle 48"/>
              <p:cNvSpPr>
                <a:spLocks noChangeArrowheads="1"/>
              </p:cNvSpPr>
              <p:nvPr/>
            </p:nvSpPr>
            <p:spPr bwMode="auto">
              <a:xfrm>
                <a:off x="1355" y="2311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90" name="Rectangle 49"/>
              <p:cNvSpPr>
                <a:spLocks noChangeArrowheads="1"/>
              </p:cNvSpPr>
              <p:nvPr/>
            </p:nvSpPr>
            <p:spPr bwMode="auto">
              <a:xfrm>
                <a:off x="1355" y="2555"/>
                <a:ext cx="273" cy="26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91" name="Rectangle 50"/>
              <p:cNvSpPr>
                <a:spLocks noChangeArrowheads="1"/>
              </p:cNvSpPr>
              <p:nvPr/>
            </p:nvSpPr>
            <p:spPr bwMode="auto">
              <a:xfrm>
                <a:off x="1355" y="2818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573" name="Group 51"/>
            <p:cNvGrpSpPr>
              <a:grpSpLocks/>
            </p:cNvGrpSpPr>
            <p:nvPr/>
          </p:nvGrpSpPr>
          <p:grpSpPr bwMode="auto">
            <a:xfrm>
              <a:off x="4192" y="832"/>
              <a:ext cx="273" cy="2222"/>
              <a:chOff x="1355" y="840"/>
              <a:chExt cx="273" cy="2222"/>
            </a:xfrm>
          </p:grpSpPr>
          <p:sp>
            <p:nvSpPr>
              <p:cNvPr id="19574" name="Rectangle 52"/>
              <p:cNvSpPr>
                <a:spLocks noChangeArrowheads="1"/>
              </p:cNvSpPr>
              <p:nvPr/>
            </p:nvSpPr>
            <p:spPr bwMode="auto">
              <a:xfrm>
                <a:off x="1355" y="840"/>
                <a:ext cx="273" cy="25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75" name="Rectangle 53"/>
              <p:cNvSpPr>
                <a:spLocks noChangeArrowheads="1"/>
              </p:cNvSpPr>
              <p:nvPr/>
            </p:nvSpPr>
            <p:spPr bwMode="auto">
              <a:xfrm>
                <a:off x="1355" y="1094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76" name="Rectangle 54"/>
              <p:cNvSpPr>
                <a:spLocks noChangeArrowheads="1"/>
              </p:cNvSpPr>
              <p:nvPr/>
            </p:nvSpPr>
            <p:spPr bwMode="auto">
              <a:xfrm>
                <a:off x="1355" y="1337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77" name="Rectangle 55"/>
              <p:cNvSpPr>
                <a:spLocks noChangeArrowheads="1"/>
              </p:cNvSpPr>
              <p:nvPr/>
            </p:nvSpPr>
            <p:spPr bwMode="auto">
              <a:xfrm>
                <a:off x="1355" y="1581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78" name="Rectangle 56"/>
              <p:cNvSpPr>
                <a:spLocks noChangeArrowheads="1"/>
              </p:cNvSpPr>
              <p:nvPr/>
            </p:nvSpPr>
            <p:spPr bwMode="auto">
              <a:xfrm>
                <a:off x="1355" y="1824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79" name="Rectangle 57"/>
              <p:cNvSpPr>
                <a:spLocks noChangeArrowheads="1"/>
              </p:cNvSpPr>
              <p:nvPr/>
            </p:nvSpPr>
            <p:spPr bwMode="auto">
              <a:xfrm>
                <a:off x="1355" y="2068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80" name="Rectangle 58"/>
              <p:cNvSpPr>
                <a:spLocks noChangeArrowheads="1"/>
              </p:cNvSpPr>
              <p:nvPr/>
            </p:nvSpPr>
            <p:spPr bwMode="auto">
              <a:xfrm>
                <a:off x="1355" y="2311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81" name="Rectangle 59"/>
              <p:cNvSpPr>
                <a:spLocks noChangeArrowheads="1"/>
              </p:cNvSpPr>
              <p:nvPr/>
            </p:nvSpPr>
            <p:spPr bwMode="auto">
              <a:xfrm>
                <a:off x="1355" y="2555"/>
                <a:ext cx="273" cy="26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82" name="Rectangle 60"/>
              <p:cNvSpPr>
                <a:spLocks noChangeArrowheads="1"/>
              </p:cNvSpPr>
              <p:nvPr/>
            </p:nvSpPr>
            <p:spPr bwMode="auto">
              <a:xfrm>
                <a:off x="1355" y="2818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460" name="Group 61"/>
          <p:cNvGrpSpPr>
            <a:grpSpLocks/>
          </p:cNvGrpSpPr>
          <p:nvPr/>
        </p:nvGrpSpPr>
        <p:grpSpPr bwMode="auto">
          <a:xfrm>
            <a:off x="2375477" y="5278810"/>
            <a:ext cx="1400934" cy="667896"/>
            <a:chOff x="4492" y="3162"/>
            <a:chExt cx="883" cy="421"/>
          </a:xfrm>
        </p:grpSpPr>
        <p:sp>
          <p:nvSpPr>
            <p:cNvPr id="19560" name="Text Box 62"/>
            <p:cNvSpPr txBox="1">
              <a:spLocks noChangeArrowheads="1"/>
            </p:cNvSpPr>
            <p:nvPr/>
          </p:nvSpPr>
          <p:spPr bwMode="auto">
            <a:xfrm>
              <a:off x="4520" y="3162"/>
              <a:ext cx="855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>
                  <a:solidFill>
                    <a:srgbClr val="0000FF"/>
                  </a:solidFill>
                </a:rPr>
                <a:t>out-of-order</a:t>
              </a:r>
            </a:p>
          </p:txBody>
        </p:sp>
        <p:sp>
          <p:nvSpPr>
            <p:cNvPr id="19561" name="Text Box 63"/>
            <p:cNvSpPr txBox="1">
              <a:spLocks noChangeArrowheads="1"/>
            </p:cNvSpPr>
            <p:nvPr/>
          </p:nvSpPr>
          <p:spPr bwMode="auto">
            <a:xfrm>
              <a:off x="4492" y="3350"/>
              <a:ext cx="845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>
                  <a:solidFill>
                    <a:srgbClr val="0000FF"/>
                  </a:solidFill>
                </a:rPr>
                <a:t>super-scalar</a:t>
              </a:r>
            </a:p>
          </p:txBody>
        </p:sp>
      </p:grpSp>
      <p:grpSp>
        <p:nvGrpSpPr>
          <p:cNvPr id="19461" name="Group 64"/>
          <p:cNvGrpSpPr>
            <a:grpSpLocks/>
          </p:cNvGrpSpPr>
          <p:nvPr/>
        </p:nvGrpSpPr>
        <p:grpSpPr bwMode="auto">
          <a:xfrm>
            <a:off x="1228849" y="1748959"/>
            <a:ext cx="1184153" cy="1566022"/>
            <a:chOff x="774" y="790"/>
            <a:chExt cx="746" cy="986"/>
          </a:xfrm>
        </p:grpSpPr>
        <p:sp>
          <p:nvSpPr>
            <p:cNvPr id="19558" name="Line 65"/>
            <p:cNvSpPr>
              <a:spLocks noChangeShapeType="1"/>
            </p:cNvSpPr>
            <p:nvPr/>
          </p:nvSpPr>
          <p:spPr bwMode="auto">
            <a:xfrm flipH="1">
              <a:off x="1493" y="790"/>
              <a:ext cx="1" cy="98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9559" name="Text Box 66"/>
            <p:cNvSpPr txBox="1">
              <a:spLocks noChangeArrowheads="1"/>
            </p:cNvSpPr>
            <p:nvPr/>
          </p:nvSpPr>
          <p:spPr bwMode="auto">
            <a:xfrm>
              <a:off x="774" y="1026"/>
              <a:ext cx="746" cy="40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CA">
                  <a:solidFill>
                    <a:schemeClr val="accent2"/>
                  </a:solidFill>
                </a:rPr>
                <a:t>Execution</a:t>
              </a:r>
            </a:p>
            <a:p>
              <a:pPr algn="r"/>
              <a:r>
                <a:rPr lang="en-CA">
                  <a:solidFill>
                    <a:schemeClr val="accent2"/>
                  </a:solidFill>
                </a:rPr>
                <a:t>Time</a:t>
              </a:r>
            </a:p>
          </p:txBody>
        </p:sp>
      </p:grpSp>
      <p:sp>
        <p:nvSpPr>
          <p:cNvPr id="19462" name="Rectangle 67"/>
          <p:cNvSpPr>
            <a:spLocks noChangeArrowheads="1"/>
          </p:cNvSpPr>
          <p:nvPr/>
        </p:nvSpPr>
        <p:spPr bwMode="auto">
          <a:xfrm>
            <a:off x="1075172" y="5775798"/>
            <a:ext cx="6936803" cy="63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 anchor="ctr">
            <a:spAutoFit/>
          </a:bodyPr>
          <a:lstStyle/>
          <a:p>
            <a:r>
              <a:rPr lang="en-US" sz="3600" b="1" dirty="0">
                <a:latin typeface="Tahoma" pitchFamily="34" charset="0"/>
                <a:sym typeface="Wingdings" pitchFamily="2" charset="2"/>
              </a:rPr>
              <a:t></a:t>
            </a:r>
            <a:r>
              <a:rPr lang="en-US" sz="2500" b="1" dirty="0">
                <a:solidFill>
                  <a:srgbClr val="FF0000"/>
                </a:solidFill>
                <a:latin typeface="Arial" charset="0"/>
              </a:rPr>
              <a:t>diminishing returns for wider superscalar</a:t>
            </a:r>
          </a:p>
        </p:txBody>
      </p:sp>
      <p:grpSp>
        <p:nvGrpSpPr>
          <p:cNvPr id="17" name="Group 68"/>
          <p:cNvGrpSpPr>
            <a:grpSpLocks/>
          </p:cNvGrpSpPr>
          <p:nvPr/>
        </p:nvGrpSpPr>
        <p:grpSpPr bwMode="auto">
          <a:xfrm>
            <a:off x="4368512" y="1748959"/>
            <a:ext cx="3672897" cy="4224337"/>
            <a:chOff x="2752" y="790"/>
            <a:chExt cx="2313" cy="2661"/>
          </a:xfrm>
        </p:grpSpPr>
        <p:grpSp>
          <p:nvGrpSpPr>
            <p:cNvPr id="19465" name="Group 69"/>
            <p:cNvGrpSpPr>
              <a:grpSpLocks/>
            </p:cNvGrpSpPr>
            <p:nvPr/>
          </p:nvGrpSpPr>
          <p:grpSpPr bwMode="auto">
            <a:xfrm>
              <a:off x="3429" y="790"/>
              <a:ext cx="821" cy="2222"/>
              <a:chOff x="2979" y="849"/>
              <a:chExt cx="821" cy="2222"/>
            </a:xfrm>
          </p:grpSpPr>
          <p:grpSp>
            <p:nvGrpSpPr>
              <p:cNvPr id="19501" name="Group 70"/>
              <p:cNvGrpSpPr>
                <a:grpSpLocks/>
              </p:cNvGrpSpPr>
              <p:nvPr/>
            </p:nvGrpSpPr>
            <p:grpSpPr bwMode="auto">
              <a:xfrm>
                <a:off x="3018" y="864"/>
                <a:ext cx="203" cy="213"/>
                <a:chOff x="1055" y="832"/>
                <a:chExt cx="203" cy="213"/>
              </a:xfrm>
            </p:grpSpPr>
            <p:sp>
              <p:nvSpPr>
                <p:cNvPr id="19556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1066" y="832"/>
                  <a:ext cx="182" cy="21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CA" sz="1600">
                      <a:solidFill>
                        <a:srgbClr val="0000FF"/>
                      </a:solidFill>
                    </a:rPr>
                    <a:t>1</a:t>
                  </a:r>
                </a:p>
              </p:txBody>
            </p:sp>
            <p:sp>
              <p:nvSpPr>
                <p:cNvPr id="19557" name="Oval 72"/>
                <p:cNvSpPr>
                  <a:spLocks noChangeArrowheads="1"/>
                </p:cNvSpPr>
                <p:nvPr/>
              </p:nvSpPr>
              <p:spPr bwMode="auto">
                <a:xfrm>
                  <a:off x="1055" y="849"/>
                  <a:ext cx="203" cy="196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502" name="Group 73"/>
              <p:cNvGrpSpPr>
                <a:grpSpLocks/>
              </p:cNvGrpSpPr>
              <p:nvPr/>
            </p:nvGrpSpPr>
            <p:grpSpPr bwMode="auto">
              <a:xfrm>
                <a:off x="3292" y="876"/>
                <a:ext cx="203" cy="213"/>
                <a:chOff x="1055" y="832"/>
                <a:chExt cx="203" cy="213"/>
              </a:xfrm>
            </p:grpSpPr>
            <p:sp>
              <p:nvSpPr>
                <p:cNvPr id="19554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1066" y="832"/>
                  <a:ext cx="182" cy="21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CA" sz="1600">
                      <a:solidFill>
                        <a:srgbClr val="0000FF"/>
                      </a:solidFill>
                    </a:rPr>
                    <a:t>2</a:t>
                  </a:r>
                </a:p>
              </p:txBody>
            </p:sp>
            <p:sp>
              <p:nvSpPr>
                <p:cNvPr id="19555" name="Oval 75"/>
                <p:cNvSpPr>
                  <a:spLocks noChangeArrowheads="1"/>
                </p:cNvSpPr>
                <p:nvPr/>
              </p:nvSpPr>
              <p:spPr bwMode="auto">
                <a:xfrm>
                  <a:off x="1055" y="849"/>
                  <a:ext cx="203" cy="196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503" name="Group 76"/>
              <p:cNvGrpSpPr>
                <a:grpSpLocks/>
              </p:cNvGrpSpPr>
              <p:nvPr/>
            </p:nvGrpSpPr>
            <p:grpSpPr bwMode="auto">
              <a:xfrm>
                <a:off x="3018" y="1121"/>
                <a:ext cx="203" cy="213"/>
                <a:chOff x="1055" y="832"/>
                <a:chExt cx="203" cy="213"/>
              </a:xfrm>
            </p:grpSpPr>
            <p:sp>
              <p:nvSpPr>
                <p:cNvPr id="19552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1066" y="832"/>
                  <a:ext cx="182" cy="21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CA" sz="1600">
                      <a:solidFill>
                        <a:srgbClr val="0000FF"/>
                      </a:solidFill>
                    </a:rPr>
                    <a:t>3</a:t>
                  </a:r>
                </a:p>
              </p:txBody>
            </p:sp>
            <p:sp>
              <p:nvSpPr>
                <p:cNvPr id="19553" name="Oval 78"/>
                <p:cNvSpPr>
                  <a:spLocks noChangeArrowheads="1"/>
                </p:cNvSpPr>
                <p:nvPr/>
              </p:nvSpPr>
              <p:spPr bwMode="auto">
                <a:xfrm>
                  <a:off x="1055" y="849"/>
                  <a:ext cx="203" cy="196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504" name="Group 79"/>
              <p:cNvGrpSpPr>
                <a:grpSpLocks/>
              </p:cNvGrpSpPr>
              <p:nvPr/>
            </p:nvGrpSpPr>
            <p:grpSpPr bwMode="auto">
              <a:xfrm>
                <a:off x="3282" y="1124"/>
                <a:ext cx="203" cy="213"/>
                <a:chOff x="1055" y="832"/>
                <a:chExt cx="203" cy="213"/>
              </a:xfrm>
            </p:grpSpPr>
            <p:sp>
              <p:nvSpPr>
                <p:cNvPr id="19550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1066" y="832"/>
                  <a:ext cx="182" cy="21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CA" sz="1600">
                      <a:solidFill>
                        <a:srgbClr val="0000FF"/>
                      </a:solidFill>
                    </a:rPr>
                    <a:t>4</a:t>
                  </a:r>
                </a:p>
              </p:txBody>
            </p:sp>
            <p:sp>
              <p:nvSpPr>
                <p:cNvPr id="19551" name="Oval 81"/>
                <p:cNvSpPr>
                  <a:spLocks noChangeArrowheads="1"/>
                </p:cNvSpPr>
                <p:nvPr/>
              </p:nvSpPr>
              <p:spPr bwMode="auto">
                <a:xfrm>
                  <a:off x="1055" y="849"/>
                  <a:ext cx="203" cy="196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505" name="Group 82"/>
              <p:cNvGrpSpPr>
                <a:grpSpLocks/>
              </p:cNvGrpSpPr>
              <p:nvPr/>
            </p:nvGrpSpPr>
            <p:grpSpPr bwMode="auto">
              <a:xfrm>
                <a:off x="3566" y="1126"/>
                <a:ext cx="203" cy="213"/>
                <a:chOff x="1055" y="832"/>
                <a:chExt cx="203" cy="213"/>
              </a:xfrm>
            </p:grpSpPr>
            <p:sp>
              <p:nvSpPr>
                <p:cNvPr id="19548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1066" y="832"/>
                  <a:ext cx="182" cy="21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CA" sz="1600">
                      <a:solidFill>
                        <a:srgbClr val="0000FF"/>
                      </a:solidFill>
                    </a:rPr>
                    <a:t>5</a:t>
                  </a:r>
                </a:p>
              </p:txBody>
            </p:sp>
            <p:sp>
              <p:nvSpPr>
                <p:cNvPr id="19549" name="Oval 84"/>
                <p:cNvSpPr>
                  <a:spLocks noChangeArrowheads="1"/>
                </p:cNvSpPr>
                <p:nvPr/>
              </p:nvSpPr>
              <p:spPr bwMode="auto">
                <a:xfrm>
                  <a:off x="1055" y="849"/>
                  <a:ext cx="203" cy="196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506" name="Group 85"/>
              <p:cNvGrpSpPr>
                <a:grpSpLocks/>
              </p:cNvGrpSpPr>
              <p:nvPr/>
            </p:nvGrpSpPr>
            <p:grpSpPr bwMode="auto">
              <a:xfrm>
                <a:off x="3555" y="865"/>
                <a:ext cx="203" cy="213"/>
                <a:chOff x="1055" y="832"/>
                <a:chExt cx="203" cy="213"/>
              </a:xfrm>
            </p:grpSpPr>
            <p:sp>
              <p:nvSpPr>
                <p:cNvPr id="19546" name="Text Box 86"/>
                <p:cNvSpPr txBox="1">
                  <a:spLocks noChangeArrowheads="1"/>
                </p:cNvSpPr>
                <p:nvPr/>
              </p:nvSpPr>
              <p:spPr bwMode="auto">
                <a:xfrm>
                  <a:off x="1066" y="832"/>
                  <a:ext cx="182" cy="21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CA" sz="1600">
                      <a:solidFill>
                        <a:srgbClr val="0000FF"/>
                      </a:solidFill>
                    </a:rPr>
                    <a:t>6</a:t>
                  </a:r>
                </a:p>
              </p:txBody>
            </p:sp>
            <p:sp>
              <p:nvSpPr>
                <p:cNvPr id="19547" name="Oval 87"/>
                <p:cNvSpPr>
                  <a:spLocks noChangeArrowheads="1"/>
                </p:cNvSpPr>
                <p:nvPr/>
              </p:nvSpPr>
              <p:spPr bwMode="auto">
                <a:xfrm>
                  <a:off x="1055" y="849"/>
                  <a:ext cx="203" cy="196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507" name="Group 88"/>
              <p:cNvGrpSpPr>
                <a:grpSpLocks/>
              </p:cNvGrpSpPr>
              <p:nvPr/>
            </p:nvGrpSpPr>
            <p:grpSpPr bwMode="auto">
              <a:xfrm>
                <a:off x="3008" y="1355"/>
                <a:ext cx="203" cy="213"/>
                <a:chOff x="1055" y="832"/>
                <a:chExt cx="203" cy="213"/>
              </a:xfrm>
            </p:grpSpPr>
            <p:sp>
              <p:nvSpPr>
                <p:cNvPr id="19544" name="Text Box 89"/>
                <p:cNvSpPr txBox="1">
                  <a:spLocks noChangeArrowheads="1"/>
                </p:cNvSpPr>
                <p:nvPr/>
              </p:nvSpPr>
              <p:spPr bwMode="auto">
                <a:xfrm>
                  <a:off x="1066" y="832"/>
                  <a:ext cx="182" cy="21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CA" sz="1600">
                      <a:solidFill>
                        <a:srgbClr val="0000FF"/>
                      </a:solidFill>
                    </a:rPr>
                    <a:t>7</a:t>
                  </a:r>
                </a:p>
              </p:txBody>
            </p:sp>
            <p:sp>
              <p:nvSpPr>
                <p:cNvPr id="19545" name="Oval 90"/>
                <p:cNvSpPr>
                  <a:spLocks noChangeArrowheads="1"/>
                </p:cNvSpPr>
                <p:nvPr/>
              </p:nvSpPr>
              <p:spPr bwMode="auto">
                <a:xfrm>
                  <a:off x="1055" y="849"/>
                  <a:ext cx="203" cy="196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508" name="Group 91"/>
              <p:cNvGrpSpPr>
                <a:grpSpLocks/>
              </p:cNvGrpSpPr>
              <p:nvPr/>
            </p:nvGrpSpPr>
            <p:grpSpPr bwMode="auto">
              <a:xfrm>
                <a:off x="3281" y="1356"/>
                <a:ext cx="203" cy="213"/>
                <a:chOff x="1055" y="832"/>
                <a:chExt cx="203" cy="213"/>
              </a:xfrm>
            </p:grpSpPr>
            <p:sp>
              <p:nvSpPr>
                <p:cNvPr id="19542" name="Text Box 92"/>
                <p:cNvSpPr txBox="1">
                  <a:spLocks noChangeArrowheads="1"/>
                </p:cNvSpPr>
                <p:nvPr/>
              </p:nvSpPr>
              <p:spPr bwMode="auto">
                <a:xfrm>
                  <a:off x="1066" y="832"/>
                  <a:ext cx="182" cy="21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CA" sz="1600">
                      <a:solidFill>
                        <a:srgbClr val="0000FF"/>
                      </a:solidFill>
                    </a:rPr>
                    <a:t>8</a:t>
                  </a:r>
                </a:p>
              </p:txBody>
            </p:sp>
            <p:sp>
              <p:nvSpPr>
                <p:cNvPr id="19543" name="Oval 93"/>
                <p:cNvSpPr>
                  <a:spLocks noChangeArrowheads="1"/>
                </p:cNvSpPr>
                <p:nvPr/>
              </p:nvSpPr>
              <p:spPr bwMode="auto">
                <a:xfrm>
                  <a:off x="1055" y="849"/>
                  <a:ext cx="203" cy="196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509" name="Group 94"/>
              <p:cNvGrpSpPr>
                <a:grpSpLocks/>
              </p:cNvGrpSpPr>
              <p:nvPr/>
            </p:nvGrpSpPr>
            <p:grpSpPr bwMode="auto">
              <a:xfrm>
                <a:off x="3008" y="1604"/>
                <a:ext cx="203" cy="213"/>
                <a:chOff x="1055" y="832"/>
                <a:chExt cx="203" cy="213"/>
              </a:xfrm>
            </p:grpSpPr>
            <p:sp>
              <p:nvSpPr>
                <p:cNvPr id="19540" name="Text Box 95"/>
                <p:cNvSpPr txBox="1">
                  <a:spLocks noChangeArrowheads="1"/>
                </p:cNvSpPr>
                <p:nvPr/>
              </p:nvSpPr>
              <p:spPr bwMode="auto">
                <a:xfrm>
                  <a:off x="1066" y="832"/>
                  <a:ext cx="182" cy="21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CA" sz="1600">
                      <a:solidFill>
                        <a:srgbClr val="0000FF"/>
                      </a:solidFill>
                    </a:rPr>
                    <a:t>9</a:t>
                  </a:r>
                </a:p>
              </p:txBody>
            </p:sp>
            <p:sp>
              <p:nvSpPr>
                <p:cNvPr id="19541" name="Oval 96"/>
                <p:cNvSpPr>
                  <a:spLocks noChangeArrowheads="1"/>
                </p:cNvSpPr>
                <p:nvPr/>
              </p:nvSpPr>
              <p:spPr bwMode="auto">
                <a:xfrm>
                  <a:off x="1055" y="849"/>
                  <a:ext cx="203" cy="196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510" name="Group 97"/>
              <p:cNvGrpSpPr>
                <a:grpSpLocks/>
              </p:cNvGrpSpPr>
              <p:nvPr/>
            </p:nvGrpSpPr>
            <p:grpSpPr bwMode="auto">
              <a:xfrm>
                <a:off x="2979" y="849"/>
                <a:ext cx="273" cy="2222"/>
                <a:chOff x="1355" y="840"/>
                <a:chExt cx="273" cy="2222"/>
              </a:xfrm>
            </p:grpSpPr>
            <p:sp>
              <p:nvSpPr>
                <p:cNvPr id="19531" name="Rectangle 98"/>
                <p:cNvSpPr>
                  <a:spLocks noChangeArrowheads="1"/>
                </p:cNvSpPr>
                <p:nvPr/>
              </p:nvSpPr>
              <p:spPr bwMode="auto">
                <a:xfrm>
                  <a:off x="1355" y="840"/>
                  <a:ext cx="273" cy="254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32" name="Rectangle 99"/>
                <p:cNvSpPr>
                  <a:spLocks noChangeArrowheads="1"/>
                </p:cNvSpPr>
                <p:nvPr/>
              </p:nvSpPr>
              <p:spPr bwMode="auto">
                <a:xfrm>
                  <a:off x="1355" y="1094"/>
                  <a:ext cx="273" cy="244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33" name="Rectangle 100"/>
                <p:cNvSpPr>
                  <a:spLocks noChangeArrowheads="1"/>
                </p:cNvSpPr>
                <p:nvPr/>
              </p:nvSpPr>
              <p:spPr bwMode="auto">
                <a:xfrm>
                  <a:off x="1355" y="1337"/>
                  <a:ext cx="273" cy="244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34" name="Rectangle 101"/>
                <p:cNvSpPr>
                  <a:spLocks noChangeArrowheads="1"/>
                </p:cNvSpPr>
                <p:nvPr/>
              </p:nvSpPr>
              <p:spPr bwMode="auto">
                <a:xfrm>
                  <a:off x="1355" y="1581"/>
                  <a:ext cx="273" cy="244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35" name="Rectangle 102"/>
                <p:cNvSpPr>
                  <a:spLocks noChangeArrowheads="1"/>
                </p:cNvSpPr>
                <p:nvPr/>
              </p:nvSpPr>
              <p:spPr bwMode="auto">
                <a:xfrm>
                  <a:off x="1355" y="1824"/>
                  <a:ext cx="273" cy="244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36" name="Rectangle 103"/>
                <p:cNvSpPr>
                  <a:spLocks noChangeArrowheads="1"/>
                </p:cNvSpPr>
                <p:nvPr/>
              </p:nvSpPr>
              <p:spPr bwMode="auto">
                <a:xfrm>
                  <a:off x="1355" y="2068"/>
                  <a:ext cx="273" cy="244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37" name="Rectangle 104"/>
                <p:cNvSpPr>
                  <a:spLocks noChangeArrowheads="1"/>
                </p:cNvSpPr>
                <p:nvPr/>
              </p:nvSpPr>
              <p:spPr bwMode="auto">
                <a:xfrm>
                  <a:off x="1355" y="2311"/>
                  <a:ext cx="273" cy="244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38" name="Rectangle 105"/>
                <p:cNvSpPr>
                  <a:spLocks noChangeArrowheads="1"/>
                </p:cNvSpPr>
                <p:nvPr/>
              </p:nvSpPr>
              <p:spPr bwMode="auto">
                <a:xfrm>
                  <a:off x="1355" y="2555"/>
                  <a:ext cx="273" cy="264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39" name="Rectangle 106"/>
                <p:cNvSpPr>
                  <a:spLocks noChangeArrowheads="1"/>
                </p:cNvSpPr>
                <p:nvPr/>
              </p:nvSpPr>
              <p:spPr bwMode="auto">
                <a:xfrm>
                  <a:off x="1355" y="2818"/>
                  <a:ext cx="273" cy="244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511" name="Group 107"/>
              <p:cNvGrpSpPr>
                <a:grpSpLocks/>
              </p:cNvGrpSpPr>
              <p:nvPr/>
            </p:nvGrpSpPr>
            <p:grpSpPr bwMode="auto">
              <a:xfrm>
                <a:off x="3253" y="849"/>
                <a:ext cx="273" cy="2222"/>
                <a:chOff x="1355" y="840"/>
                <a:chExt cx="273" cy="2222"/>
              </a:xfrm>
            </p:grpSpPr>
            <p:sp>
              <p:nvSpPr>
                <p:cNvPr id="19522" name="Rectangle 108"/>
                <p:cNvSpPr>
                  <a:spLocks noChangeArrowheads="1"/>
                </p:cNvSpPr>
                <p:nvPr/>
              </p:nvSpPr>
              <p:spPr bwMode="auto">
                <a:xfrm>
                  <a:off x="1355" y="840"/>
                  <a:ext cx="273" cy="254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23" name="Rectangle 109"/>
                <p:cNvSpPr>
                  <a:spLocks noChangeArrowheads="1"/>
                </p:cNvSpPr>
                <p:nvPr/>
              </p:nvSpPr>
              <p:spPr bwMode="auto">
                <a:xfrm>
                  <a:off x="1355" y="1094"/>
                  <a:ext cx="273" cy="244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24" name="Rectangle 110"/>
                <p:cNvSpPr>
                  <a:spLocks noChangeArrowheads="1"/>
                </p:cNvSpPr>
                <p:nvPr/>
              </p:nvSpPr>
              <p:spPr bwMode="auto">
                <a:xfrm>
                  <a:off x="1355" y="1337"/>
                  <a:ext cx="273" cy="244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25" name="Rectangle 111"/>
                <p:cNvSpPr>
                  <a:spLocks noChangeArrowheads="1"/>
                </p:cNvSpPr>
                <p:nvPr/>
              </p:nvSpPr>
              <p:spPr bwMode="auto">
                <a:xfrm>
                  <a:off x="1355" y="1581"/>
                  <a:ext cx="273" cy="244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26" name="Rectangle 112"/>
                <p:cNvSpPr>
                  <a:spLocks noChangeArrowheads="1"/>
                </p:cNvSpPr>
                <p:nvPr/>
              </p:nvSpPr>
              <p:spPr bwMode="auto">
                <a:xfrm>
                  <a:off x="1355" y="1824"/>
                  <a:ext cx="273" cy="244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27" name="Rectangle 113"/>
                <p:cNvSpPr>
                  <a:spLocks noChangeArrowheads="1"/>
                </p:cNvSpPr>
                <p:nvPr/>
              </p:nvSpPr>
              <p:spPr bwMode="auto">
                <a:xfrm>
                  <a:off x="1355" y="2068"/>
                  <a:ext cx="273" cy="244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28" name="Rectangle 114"/>
                <p:cNvSpPr>
                  <a:spLocks noChangeArrowheads="1"/>
                </p:cNvSpPr>
                <p:nvPr/>
              </p:nvSpPr>
              <p:spPr bwMode="auto">
                <a:xfrm>
                  <a:off x="1355" y="2311"/>
                  <a:ext cx="273" cy="244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29" name="Rectangle 115"/>
                <p:cNvSpPr>
                  <a:spLocks noChangeArrowheads="1"/>
                </p:cNvSpPr>
                <p:nvPr/>
              </p:nvSpPr>
              <p:spPr bwMode="auto">
                <a:xfrm>
                  <a:off x="1355" y="2555"/>
                  <a:ext cx="273" cy="264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30" name="Rectangle 116"/>
                <p:cNvSpPr>
                  <a:spLocks noChangeArrowheads="1"/>
                </p:cNvSpPr>
                <p:nvPr/>
              </p:nvSpPr>
              <p:spPr bwMode="auto">
                <a:xfrm>
                  <a:off x="1355" y="2818"/>
                  <a:ext cx="273" cy="244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512" name="Group 117"/>
              <p:cNvGrpSpPr>
                <a:grpSpLocks/>
              </p:cNvGrpSpPr>
              <p:nvPr/>
            </p:nvGrpSpPr>
            <p:grpSpPr bwMode="auto">
              <a:xfrm>
                <a:off x="3527" y="849"/>
                <a:ext cx="273" cy="2222"/>
                <a:chOff x="1355" y="840"/>
                <a:chExt cx="273" cy="2222"/>
              </a:xfrm>
            </p:grpSpPr>
            <p:sp>
              <p:nvSpPr>
                <p:cNvPr id="19513" name="Rectangle 118"/>
                <p:cNvSpPr>
                  <a:spLocks noChangeArrowheads="1"/>
                </p:cNvSpPr>
                <p:nvPr/>
              </p:nvSpPr>
              <p:spPr bwMode="auto">
                <a:xfrm>
                  <a:off x="1355" y="840"/>
                  <a:ext cx="273" cy="254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14" name="Rectangle 119"/>
                <p:cNvSpPr>
                  <a:spLocks noChangeArrowheads="1"/>
                </p:cNvSpPr>
                <p:nvPr/>
              </p:nvSpPr>
              <p:spPr bwMode="auto">
                <a:xfrm>
                  <a:off x="1355" y="1094"/>
                  <a:ext cx="273" cy="244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15" name="Rectangle 120"/>
                <p:cNvSpPr>
                  <a:spLocks noChangeArrowheads="1"/>
                </p:cNvSpPr>
                <p:nvPr/>
              </p:nvSpPr>
              <p:spPr bwMode="auto">
                <a:xfrm>
                  <a:off x="1355" y="1337"/>
                  <a:ext cx="273" cy="244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16" name="Rectangle 121"/>
                <p:cNvSpPr>
                  <a:spLocks noChangeArrowheads="1"/>
                </p:cNvSpPr>
                <p:nvPr/>
              </p:nvSpPr>
              <p:spPr bwMode="auto">
                <a:xfrm>
                  <a:off x="1355" y="1581"/>
                  <a:ext cx="273" cy="244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17" name="Rectangle 122"/>
                <p:cNvSpPr>
                  <a:spLocks noChangeArrowheads="1"/>
                </p:cNvSpPr>
                <p:nvPr/>
              </p:nvSpPr>
              <p:spPr bwMode="auto">
                <a:xfrm>
                  <a:off x="1355" y="1824"/>
                  <a:ext cx="273" cy="244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18" name="Rectangle 123"/>
                <p:cNvSpPr>
                  <a:spLocks noChangeArrowheads="1"/>
                </p:cNvSpPr>
                <p:nvPr/>
              </p:nvSpPr>
              <p:spPr bwMode="auto">
                <a:xfrm>
                  <a:off x="1355" y="2068"/>
                  <a:ext cx="273" cy="244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19" name="Rectangle 124"/>
                <p:cNvSpPr>
                  <a:spLocks noChangeArrowheads="1"/>
                </p:cNvSpPr>
                <p:nvPr/>
              </p:nvSpPr>
              <p:spPr bwMode="auto">
                <a:xfrm>
                  <a:off x="1355" y="2311"/>
                  <a:ext cx="273" cy="244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20" name="Rectangle 125"/>
                <p:cNvSpPr>
                  <a:spLocks noChangeArrowheads="1"/>
                </p:cNvSpPr>
                <p:nvPr/>
              </p:nvSpPr>
              <p:spPr bwMode="auto">
                <a:xfrm>
                  <a:off x="1355" y="2555"/>
                  <a:ext cx="273" cy="264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21" name="Rectangle 126"/>
                <p:cNvSpPr>
                  <a:spLocks noChangeArrowheads="1"/>
                </p:cNvSpPr>
                <p:nvPr/>
              </p:nvSpPr>
              <p:spPr bwMode="auto">
                <a:xfrm>
                  <a:off x="1355" y="2818"/>
                  <a:ext cx="273" cy="244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9466" name="Group 127"/>
            <p:cNvGrpSpPr>
              <a:grpSpLocks/>
            </p:cNvGrpSpPr>
            <p:nvPr/>
          </p:nvGrpSpPr>
          <p:grpSpPr bwMode="auto">
            <a:xfrm>
              <a:off x="4249" y="790"/>
              <a:ext cx="273" cy="2222"/>
              <a:chOff x="1355" y="840"/>
              <a:chExt cx="273" cy="2222"/>
            </a:xfrm>
          </p:grpSpPr>
          <p:sp>
            <p:nvSpPr>
              <p:cNvPr id="19492" name="Rectangle 128"/>
              <p:cNvSpPr>
                <a:spLocks noChangeArrowheads="1"/>
              </p:cNvSpPr>
              <p:nvPr/>
            </p:nvSpPr>
            <p:spPr bwMode="auto">
              <a:xfrm>
                <a:off x="1355" y="840"/>
                <a:ext cx="273" cy="25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3" name="Rectangle 129"/>
              <p:cNvSpPr>
                <a:spLocks noChangeArrowheads="1"/>
              </p:cNvSpPr>
              <p:nvPr/>
            </p:nvSpPr>
            <p:spPr bwMode="auto">
              <a:xfrm>
                <a:off x="1355" y="1094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4" name="Rectangle 130"/>
              <p:cNvSpPr>
                <a:spLocks noChangeArrowheads="1"/>
              </p:cNvSpPr>
              <p:nvPr/>
            </p:nvSpPr>
            <p:spPr bwMode="auto">
              <a:xfrm>
                <a:off x="1355" y="1337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5" name="Rectangle 131"/>
              <p:cNvSpPr>
                <a:spLocks noChangeArrowheads="1"/>
              </p:cNvSpPr>
              <p:nvPr/>
            </p:nvSpPr>
            <p:spPr bwMode="auto">
              <a:xfrm>
                <a:off x="1355" y="1581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6" name="Rectangle 132"/>
              <p:cNvSpPr>
                <a:spLocks noChangeArrowheads="1"/>
              </p:cNvSpPr>
              <p:nvPr/>
            </p:nvSpPr>
            <p:spPr bwMode="auto">
              <a:xfrm>
                <a:off x="1355" y="1824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7" name="Rectangle 133"/>
              <p:cNvSpPr>
                <a:spLocks noChangeArrowheads="1"/>
              </p:cNvSpPr>
              <p:nvPr/>
            </p:nvSpPr>
            <p:spPr bwMode="auto">
              <a:xfrm>
                <a:off x="1355" y="2068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8" name="Rectangle 134"/>
              <p:cNvSpPr>
                <a:spLocks noChangeArrowheads="1"/>
              </p:cNvSpPr>
              <p:nvPr/>
            </p:nvSpPr>
            <p:spPr bwMode="auto">
              <a:xfrm>
                <a:off x="1355" y="2311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9" name="Rectangle 135"/>
              <p:cNvSpPr>
                <a:spLocks noChangeArrowheads="1"/>
              </p:cNvSpPr>
              <p:nvPr/>
            </p:nvSpPr>
            <p:spPr bwMode="auto">
              <a:xfrm>
                <a:off x="1355" y="2555"/>
                <a:ext cx="273" cy="26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0" name="Rectangle 136"/>
              <p:cNvSpPr>
                <a:spLocks noChangeArrowheads="1"/>
              </p:cNvSpPr>
              <p:nvPr/>
            </p:nvSpPr>
            <p:spPr bwMode="auto">
              <a:xfrm>
                <a:off x="1355" y="2818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467" name="Group 137"/>
            <p:cNvGrpSpPr>
              <a:grpSpLocks/>
            </p:cNvGrpSpPr>
            <p:nvPr/>
          </p:nvGrpSpPr>
          <p:grpSpPr bwMode="auto">
            <a:xfrm>
              <a:off x="4520" y="791"/>
              <a:ext cx="273" cy="2222"/>
              <a:chOff x="1355" y="840"/>
              <a:chExt cx="273" cy="2222"/>
            </a:xfrm>
          </p:grpSpPr>
          <p:sp>
            <p:nvSpPr>
              <p:cNvPr id="19483" name="Rectangle 138"/>
              <p:cNvSpPr>
                <a:spLocks noChangeArrowheads="1"/>
              </p:cNvSpPr>
              <p:nvPr/>
            </p:nvSpPr>
            <p:spPr bwMode="auto">
              <a:xfrm>
                <a:off x="1355" y="840"/>
                <a:ext cx="273" cy="25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4" name="Rectangle 139"/>
              <p:cNvSpPr>
                <a:spLocks noChangeArrowheads="1"/>
              </p:cNvSpPr>
              <p:nvPr/>
            </p:nvSpPr>
            <p:spPr bwMode="auto">
              <a:xfrm>
                <a:off x="1355" y="1094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5" name="Rectangle 140"/>
              <p:cNvSpPr>
                <a:spLocks noChangeArrowheads="1"/>
              </p:cNvSpPr>
              <p:nvPr/>
            </p:nvSpPr>
            <p:spPr bwMode="auto">
              <a:xfrm>
                <a:off x="1355" y="1337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6" name="Rectangle 141"/>
              <p:cNvSpPr>
                <a:spLocks noChangeArrowheads="1"/>
              </p:cNvSpPr>
              <p:nvPr/>
            </p:nvSpPr>
            <p:spPr bwMode="auto">
              <a:xfrm>
                <a:off x="1355" y="1581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7" name="Rectangle 142"/>
              <p:cNvSpPr>
                <a:spLocks noChangeArrowheads="1"/>
              </p:cNvSpPr>
              <p:nvPr/>
            </p:nvSpPr>
            <p:spPr bwMode="auto">
              <a:xfrm>
                <a:off x="1355" y="1824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8" name="Rectangle 143"/>
              <p:cNvSpPr>
                <a:spLocks noChangeArrowheads="1"/>
              </p:cNvSpPr>
              <p:nvPr/>
            </p:nvSpPr>
            <p:spPr bwMode="auto">
              <a:xfrm>
                <a:off x="1355" y="2068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9" name="Rectangle 144"/>
              <p:cNvSpPr>
                <a:spLocks noChangeArrowheads="1"/>
              </p:cNvSpPr>
              <p:nvPr/>
            </p:nvSpPr>
            <p:spPr bwMode="auto">
              <a:xfrm>
                <a:off x="1355" y="2311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0" name="Rectangle 145"/>
              <p:cNvSpPr>
                <a:spLocks noChangeArrowheads="1"/>
              </p:cNvSpPr>
              <p:nvPr/>
            </p:nvSpPr>
            <p:spPr bwMode="auto">
              <a:xfrm>
                <a:off x="1355" y="2555"/>
                <a:ext cx="273" cy="26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1" name="Rectangle 146"/>
              <p:cNvSpPr>
                <a:spLocks noChangeArrowheads="1"/>
              </p:cNvSpPr>
              <p:nvPr/>
            </p:nvSpPr>
            <p:spPr bwMode="auto">
              <a:xfrm>
                <a:off x="1355" y="2818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468" name="Group 147"/>
            <p:cNvGrpSpPr>
              <a:grpSpLocks/>
            </p:cNvGrpSpPr>
            <p:nvPr/>
          </p:nvGrpSpPr>
          <p:grpSpPr bwMode="auto">
            <a:xfrm>
              <a:off x="4792" y="790"/>
              <a:ext cx="273" cy="2222"/>
              <a:chOff x="1355" y="840"/>
              <a:chExt cx="273" cy="2222"/>
            </a:xfrm>
          </p:grpSpPr>
          <p:sp>
            <p:nvSpPr>
              <p:cNvPr id="19474" name="Rectangle 148"/>
              <p:cNvSpPr>
                <a:spLocks noChangeArrowheads="1"/>
              </p:cNvSpPr>
              <p:nvPr/>
            </p:nvSpPr>
            <p:spPr bwMode="auto">
              <a:xfrm>
                <a:off x="1355" y="840"/>
                <a:ext cx="273" cy="25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5" name="Rectangle 149"/>
              <p:cNvSpPr>
                <a:spLocks noChangeArrowheads="1"/>
              </p:cNvSpPr>
              <p:nvPr/>
            </p:nvSpPr>
            <p:spPr bwMode="auto">
              <a:xfrm>
                <a:off x="1355" y="1094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6" name="Rectangle 150"/>
              <p:cNvSpPr>
                <a:spLocks noChangeArrowheads="1"/>
              </p:cNvSpPr>
              <p:nvPr/>
            </p:nvSpPr>
            <p:spPr bwMode="auto">
              <a:xfrm>
                <a:off x="1355" y="1337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7" name="Rectangle 151"/>
              <p:cNvSpPr>
                <a:spLocks noChangeArrowheads="1"/>
              </p:cNvSpPr>
              <p:nvPr/>
            </p:nvSpPr>
            <p:spPr bwMode="auto">
              <a:xfrm>
                <a:off x="1355" y="1581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8" name="Rectangle 152"/>
              <p:cNvSpPr>
                <a:spLocks noChangeArrowheads="1"/>
              </p:cNvSpPr>
              <p:nvPr/>
            </p:nvSpPr>
            <p:spPr bwMode="auto">
              <a:xfrm>
                <a:off x="1355" y="1824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9" name="Rectangle 153"/>
              <p:cNvSpPr>
                <a:spLocks noChangeArrowheads="1"/>
              </p:cNvSpPr>
              <p:nvPr/>
            </p:nvSpPr>
            <p:spPr bwMode="auto">
              <a:xfrm>
                <a:off x="1355" y="2068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0" name="Rectangle 154"/>
              <p:cNvSpPr>
                <a:spLocks noChangeArrowheads="1"/>
              </p:cNvSpPr>
              <p:nvPr/>
            </p:nvSpPr>
            <p:spPr bwMode="auto">
              <a:xfrm>
                <a:off x="1355" y="2311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1" name="Rectangle 155"/>
              <p:cNvSpPr>
                <a:spLocks noChangeArrowheads="1"/>
              </p:cNvSpPr>
              <p:nvPr/>
            </p:nvSpPr>
            <p:spPr bwMode="auto">
              <a:xfrm>
                <a:off x="1355" y="2555"/>
                <a:ext cx="273" cy="26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2" name="Rectangle 156"/>
              <p:cNvSpPr>
                <a:spLocks noChangeArrowheads="1"/>
              </p:cNvSpPr>
              <p:nvPr/>
            </p:nvSpPr>
            <p:spPr bwMode="auto">
              <a:xfrm>
                <a:off x="1355" y="2818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469" name="Group 157"/>
            <p:cNvGrpSpPr>
              <a:grpSpLocks/>
            </p:cNvGrpSpPr>
            <p:nvPr/>
          </p:nvGrpSpPr>
          <p:grpSpPr bwMode="auto">
            <a:xfrm>
              <a:off x="3720" y="3030"/>
              <a:ext cx="898" cy="421"/>
              <a:chOff x="4492" y="3162"/>
              <a:chExt cx="898" cy="421"/>
            </a:xfrm>
          </p:grpSpPr>
          <p:sp>
            <p:nvSpPr>
              <p:cNvPr id="19472" name="Text Box 158"/>
              <p:cNvSpPr txBox="1">
                <a:spLocks noChangeArrowheads="1"/>
              </p:cNvSpPr>
              <p:nvPr/>
            </p:nvSpPr>
            <p:spPr bwMode="auto">
              <a:xfrm>
                <a:off x="4543" y="3162"/>
                <a:ext cx="847" cy="23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>
                    <a:solidFill>
                      <a:srgbClr val="0000FF"/>
                    </a:solidFill>
                  </a:rPr>
                  <a:t>wider OOO</a:t>
                </a:r>
              </a:p>
            </p:txBody>
          </p:sp>
          <p:sp>
            <p:nvSpPr>
              <p:cNvPr id="19473" name="Text Box 159"/>
              <p:cNvSpPr txBox="1">
                <a:spLocks noChangeArrowheads="1"/>
              </p:cNvSpPr>
              <p:nvPr/>
            </p:nvSpPr>
            <p:spPr bwMode="auto">
              <a:xfrm>
                <a:off x="4492" y="3350"/>
                <a:ext cx="845" cy="23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>
                    <a:solidFill>
                      <a:srgbClr val="0000FF"/>
                    </a:solidFill>
                  </a:rPr>
                  <a:t>super-scalar</a:t>
                </a:r>
              </a:p>
            </p:txBody>
          </p:sp>
        </p:grpSp>
        <p:sp>
          <p:nvSpPr>
            <p:cNvPr id="19470" name="Line 160"/>
            <p:cNvSpPr>
              <a:spLocks noChangeShapeType="1"/>
            </p:cNvSpPr>
            <p:nvPr/>
          </p:nvSpPr>
          <p:spPr bwMode="auto">
            <a:xfrm flipH="1">
              <a:off x="3337" y="798"/>
              <a:ext cx="1" cy="98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9471" name="AutoShape 161"/>
            <p:cNvSpPr>
              <a:spLocks noChangeArrowheads="1"/>
            </p:cNvSpPr>
            <p:nvPr/>
          </p:nvSpPr>
          <p:spPr bwMode="auto">
            <a:xfrm>
              <a:off x="2752" y="1723"/>
              <a:ext cx="330" cy="370"/>
            </a:xfrm>
            <a:prstGeom prst="rightArrow">
              <a:avLst>
                <a:gd name="adj1" fmla="val 50000"/>
                <a:gd name="adj2" fmla="val 25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64" name="AutoShape 162"/>
          <p:cNvSpPr>
            <a:spLocks noChangeArrowheads="1"/>
          </p:cNvSpPr>
          <p:nvPr/>
        </p:nvSpPr>
        <p:spPr bwMode="auto">
          <a:xfrm>
            <a:off x="1684193" y="3195918"/>
            <a:ext cx="523875" cy="586909"/>
          </a:xfrm>
          <a:prstGeom prst="rightArrow">
            <a:avLst>
              <a:gd name="adj1" fmla="val 50000"/>
              <a:gd name="adj2" fmla="val 25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3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0699" y="1004794"/>
            <a:ext cx="5904278" cy="487530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20484" name="Picture 4" descr="intel_pentium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273" y="2546537"/>
            <a:ext cx="2037773" cy="2063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9941" name="Rectangle 5"/>
          <p:cNvSpPr>
            <a:spLocks noChangeArrowheads="1"/>
          </p:cNvSpPr>
          <p:nvPr/>
        </p:nvSpPr>
        <p:spPr bwMode="auto">
          <a:xfrm>
            <a:off x="685512" y="596713"/>
            <a:ext cx="7849465" cy="270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58" tIns="41029" rIns="82058" bIns="41029" anchor="ctr"/>
          <a:lstStyle/>
          <a:p>
            <a:pPr>
              <a:lnSpc>
                <a:spcPct val="85000"/>
              </a:lnSpc>
              <a:spcBef>
                <a:spcPct val="0"/>
              </a:spcBef>
              <a:defRPr/>
            </a:pPr>
            <a:r>
              <a:rPr lang="en-CA" sz="2700" u="sng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2000: Pentium IV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81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66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/>
              <a:t>Multithreading The “Old Fashioned” Way</a:t>
            </a:r>
            <a:endParaRPr lang="en-GB" smtClean="0"/>
          </a:p>
        </p:txBody>
      </p:sp>
      <p:grpSp>
        <p:nvGrpSpPr>
          <p:cNvPr id="21507" name="Group 3"/>
          <p:cNvGrpSpPr>
            <a:grpSpLocks/>
          </p:cNvGrpSpPr>
          <p:nvPr/>
        </p:nvGrpSpPr>
        <p:grpSpPr bwMode="auto">
          <a:xfrm>
            <a:off x="3188882" y="1619250"/>
            <a:ext cx="916971" cy="3571875"/>
            <a:chOff x="324" y="921"/>
            <a:chExt cx="577" cy="2250"/>
          </a:xfrm>
        </p:grpSpPr>
        <p:grpSp>
          <p:nvGrpSpPr>
            <p:cNvPr id="21633" name="Group 4"/>
            <p:cNvGrpSpPr>
              <a:grpSpLocks/>
            </p:cNvGrpSpPr>
            <p:nvPr/>
          </p:nvGrpSpPr>
          <p:grpSpPr bwMode="auto">
            <a:xfrm>
              <a:off x="698" y="947"/>
              <a:ext cx="203" cy="213"/>
              <a:chOff x="1055" y="832"/>
              <a:chExt cx="203" cy="213"/>
            </a:xfrm>
          </p:grpSpPr>
          <p:sp>
            <p:nvSpPr>
              <p:cNvPr id="21662" name="Text Box 5"/>
              <p:cNvSpPr txBox="1">
                <a:spLocks noChangeArrowheads="1"/>
              </p:cNvSpPr>
              <p:nvPr/>
            </p:nvSpPr>
            <p:spPr bwMode="auto">
              <a:xfrm>
                <a:off x="1066" y="832"/>
                <a:ext cx="182" cy="2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600">
                    <a:solidFill>
                      <a:srgbClr val="FF0000"/>
                    </a:solidFill>
                  </a:rPr>
                  <a:t>1</a:t>
                </a:r>
              </a:p>
            </p:txBody>
          </p:sp>
          <p:sp>
            <p:nvSpPr>
              <p:cNvPr id="21663" name="Oval 6"/>
              <p:cNvSpPr>
                <a:spLocks noChangeArrowheads="1"/>
              </p:cNvSpPr>
              <p:nvPr/>
            </p:nvSpPr>
            <p:spPr bwMode="auto">
              <a:xfrm>
                <a:off x="1055" y="849"/>
                <a:ext cx="203" cy="196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634" name="Group 7"/>
            <p:cNvGrpSpPr>
              <a:grpSpLocks/>
            </p:cNvGrpSpPr>
            <p:nvPr/>
          </p:nvGrpSpPr>
          <p:grpSpPr bwMode="auto">
            <a:xfrm>
              <a:off x="698" y="1193"/>
              <a:ext cx="203" cy="213"/>
              <a:chOff x="1055" y="832"/>
              <a:chExt cx="203" cy="213"/>
            </a:xfrm>
          </p:grpSpPr>
          <p:sp>
            <p:nvSpPr>
              <p:cNvPr id="21660" name="Text Box 8"/>
              <p:cNvSpPr txBox="1">
                <a:spLocks noChangeArrowheads="1"/>
              </p:cNvSpPr>
              <p:nvPr/>
            </p:nvSpPr>
            <p:spPr bwMode="auto">
              <a:xfrm>
                <a:off x="1066" y="832"/>
                <a:ext cx="182" cy="2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600">
                    <a:solidFill>
                      <a:srgbClr val="FF0000"/>
                    </a:solidFill>
                  </a:rPr>
                  <a:t>2</a:t>
                </a:r>
              </a:p>
            </p:txBody>
          </p:sp>
          <p:sp>
            <p:nvSpPr>
              <p:cNvPr id="21661" name="Oval 9"/>
              <p:cNvSpPr>
                <a:spLocks noChangeArrowheads="1"/>
              </p:cNvSpPr>
              <p:nvPr/>
            </p:nvSpPr>
            <p:spPr bwMode="auto">
              <a:xfrm>
                <a:off x="1055" y="849"/>
                <a:ext cx="203" cy="196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635" name="Group 10"/>
            <p:cNvGrpSpPr>
              <a:grpSpLocks/>
            </p:cNvGrpSpPr>
            <p:nvPr/>
          </p:nvGrpSpPr>
          <p:grpSpPr bwMode="auto">
            <a:xfrm>
              <a:off x="698" y="1439"/>
              <a:ext cx="203" cy="213"/>
              <a:chOff x="1055" y="832"/>
              <a:chExt cx="203" cy="213"/>
            </a:xfrm>
          </p:grpSpPr>
          <p:sp>
            <p:nvSpPr>
              <p:cNvPr id="21658" name="Text Box 11"/>
              <p:cNvSpPr txBox="1">
                <a:spLocks noChangeArrowheads="1"/>
              </p:cNvSpPr>
              <p:nvPr/>
            </p:nvSpPr>
            <p:spPr bwMode="auto">
              <a:xfrm>
                <a:off x="1066" y="832"/>
                <a:ext cx="182" cy="2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600">
                    <a:solidFill>
                      <a:srgbClr val="FF0000"/>
                    </a:solidFill>
                  </a:rPr>
                  <a:t>3</a:t>
                </a:r>
              </a:p>
            </p:txBody>
          </p:sp>
          <p:sp>
            <p:nvSpPr>
              <p:cNvPr id="21659" name="Oval 12"/>
              <p:cNvSpPr>
                <a:spLocks noChangeArrowheads="1"/>
              </p:cNvSpPr>
              <p:nvPr/>
            </p:nvSpPr>
            <p:spPr bwMode="auto">
              <a:xfrm>
                <a:off x="1055" y="849"/>
                <a:ext cx="203" cy="196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636" name="Group 13"/>
            <p:cNvGrpSpPr>
              <a:grpSpLocks/>
            </p:cNvGrpSpPr>
            <p:nvPr/>
          </p:nvGrpSpPr>
          <p:grpSpPr bwMode="auto">
            <a:xfrm>
              <a:off x="698" y="1685"/>
              <a:ext cx="203" cy="213"/>
              <a:chOff x="1055" y="832"/>
              <a:chExt cx="203" cy="213"/>
            </a:xfrm>
          </p:grpSpPr>
          <p:sp>
            <p:nvSpPr>
              <p:cNvPr id="21656" name="Text Box 14"/>
              <p:cNvSpPr txBox="1">
                <a:spLocks noChangeArrowheads="1"/>
              </p:cNvSpPr>
              <p:nvPr/>
            </p:nvSpPr>
            <p:spPr bwMode="auto">
              <a:xfrm>
                <a:off x="1066" y="832"/>
                <a:ext cx="182" cy="2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600">
                    <a:solidFill>
                      <a:srgbClr val="FF0000"/>
                    </a:solidFill>
                  </a:rPr>
                  <a:t>4</a:t>
                </a:r>
              </a:p>
            </p:txBody>
          </p:sp>
          <p:sp>
            <p:nvSpPr>
              <p:cNvPr id="21657" name="Oval 15"/>
              <p:cNvSpPr>
                <a:spLocks noChangeArrowheads="1"/>
              </p:cNvSpPr>
              <p:nvPr/>
            </p:nvSpPr>
            <p:spPr bwMode="auto">
              <a:xfrm>
                <a:off x="1055" y="849"/>
                <a:ext cx="203" cy="196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637" name="Group 16"/>
            <p:cNvGrpSpPr>
              <a:grpSpLocks/>
            </p:cNvGrpSpPr>
            <p:nvPr/>
          </p:nvGrpSpPr>
          <p:grpSpPr bwMode="auto">
            <a:xfrm>
              <a:off x="698" y="1932"/>
              <a:ext cx="203" cy="213"/>
              <a:chOff x="1055" y="832"/>
              <a:chExt cx="203" cy="213"/>
            </a:xfrm>
          </p:grpSpPr>
          <p:sp>
            <p:nvSpPr>
              <p:cNvPr id="21654" name="Text Box 17"/>
              <p:cNvSpPr txBox="1">
                <a:spLocks noChangeArrowheads="1"/>
              </p:cNvSpPr>
              <p:nvPr/>
            </p:nvSpPr>
            <p:spPr bwMode="auto">
              <a:xfrm>
                <a:off x="1066" y="832"/>
                <a:ext cx="182" cy="2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600">
                    <a:solidFill>
                      <a:srgbClr val="FF0000"/>
                    </a:solidFill>
                  </a:rPr>
                  <a:t>5</a:t>
                </a:r>
              </a:p>
            </p:txBody>
          </p:sp>
          <p:sp>
            <p:nvSpPr>
              <p:cNvPr id="21655" name="Oval 18"/>
              <p:cNvSpPr>
                <a:spLocks noChangeArrowheads="1"/>
              </p:cNvSpPr>
              <p:nvPr/>
            </p:nvSpPr>
            <p:spPr bwMode="auto">
              <a:xfrm>
                <a:off x="1055" y="849"/>
                <a:ext cx="203" cy="196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638" name="Group 19"/>
            <p:cNvGrpSpPr>
              <a:grpSpLocks/>
            </p:cNvGrpSpPr>
            <p:nvPr/>
          </p:nvGrpSpPr>
          <p:grpSpPr bwMode="auto">
            <a:xfrm>
              <a:off x="698" y="2178"/>
              <a:ext cx="203" cy="213"/>
              <a:chOff x="1055" y="832"/>
              <a:chExt cx="203" cy="213"/>
            </a:xfrm>
          </p:grpSpPr>
          <p:sp>
            <p:nvSpPr>
              <p:cNvPr id="21652" name="Text Box 20"/>
              <p:cNvSpPr txBox="1">
                <a:spLocks noChangeArrowheads="1"/>
              </p:cNvSpPr>
              <p:nvPr/>
            </p:nvSpPr>
            <p:spPr bwMode="auto">
              <a:xfrm>
                <a:off x="1066" y="832"/>
                <a:ext cx="182" cy="2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600">
                    <a:solidFill>
                      <a:srgbClr val="FF0000"/>
                    </a:solidFill>
                  </a:rPr>
                  <a:t>6</a:t>
                </a:r>
              </a:p>
            </p:txBody>
          </p:sp>
          <p:sp>
            <p:nvSpPr>
              <p:cNvPr id="21653" name="Oval 21"/>
              <p:cNvSpPr>
                <a:spLocks noChangeArrowheads="1"/>
              </p:cNvSpPr>
              <p:nvPr/>
            </p:nvSpPr>
            <p:spPr bwMode="auto">
              <a:xfrm>
                <a:off x="1055" y="849"/>
                <a:ext cx="203" cy="196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639" name="Group 22"/>
            <p:cNvGrpSpPr>
              <a:grpSpLocks/>
            </p:cNvGrpSpPr>
            <p:nvPr/>
          </p:nvGrpSpPr>
          <p:grpSpPr bwMode="auto">
            <a:xfrm>
              <a:off x="698" y="2424"/>
              <a:ext cx="203" cy="213"/>
              <a:chOff x="1055" y="832"/>
              <a:chExt cx="203" cy="213"/>
            </a:xfrm>
          </p:grpSpPr>
          <p:sp>
            <p:nvSpPr>
              <p:cNvPr id="21650" name="Text Box 23"/>
              <p:cNvSpPr txBox="1">
                <a:spLocks noChangeArrowheads="1"/>
              </p:cNvSpPr>
              <p:nvPr/>
            </p:nvSpPr>
            <p:spPr bwMode="auto">
              <a:xfrm>
                <a:off x="1066" y="832"/>
                <a:ext cx="182" cy="2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600">
                    <a:solidFill>
                      <a:srgbClr val="FF0000"/>
                    </a:solidFill>
                  </a:rPr>
                  <a:t>7</a:t>
                </a:r>
              </a:p>
            </p:txBody>
          </p:sp>
          <p:sp>
            <p:nvSpPr>
              <p:cNvPr id="21651" name="Oval 24"/>
              <p:cNvSpPr>
                <a:spLocks noChangeArrowheads="1"/>
              </p:cNvSpPr>
              <p:nvPr/>
            </p:nvSpPr>
            <p:spPr bwMode="auto">
              <a:xfrm>
                <a:off x="1055" y="849"/>
                <a:ext cx="203" cy="196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640" name="Group 25"/>
            <p:cNvGrpSpPr>
              <a:grpSpLocks/>
            </p:cNvGrpSpPr>
            <p:nvPr/>
          </p:nvGrpSpPr>
          <p:grpSpPr bwMode="auto">
            <a:xfrm>
              <a:off x="698" y="2670"/>
              <a:ext cx="203" cy="213"/>
              <a:chOff x="1055" y="832"/>
              <a:chExt cx="203" cy="213"/>
            </a:xfrm>
          </p:grpSpPr>
          <p:sp>
            <p:nvSpPr>
              <p:cNvPr id="21648" name="Text Box 26"/>
              <p:cNvSpPr txBox="1">
                <a:spLocks noChangeArrowheads="1"/>
              </p:cNvSpPr>
              <p:nvPr/>
            </p:nvSpPr>
            <p:spPr bwMode="auto">
              <a:xfrm>
                <a:off x="1066" y="832"/>
                <a:ext cx="182" cy="2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600">
                    <a:solidFill>
                      <a:srgbClr val="FF0000"/>
                    </a:solidFill>
                  </a:rPr>
                  <a:t>8</a:t>
                </a:r>
              </a:p>
            </p:txBody>
          </p:sp>
          <p:sp>
            <p:nvSpPr>
              <p:cNvPr id="21649" name="Oval 27"/>
              <p:cNvSpPr>
                <a:spLocks noChangeArrowheads="1"/>
              </p:cNvSpPr>
              <p:nvPr/>
            </p:nvSpPr>
            <p:spPr bwMode="auto">
              <a:xfrm>
                <a:off x="1055" y="849"/>
                <a:ext cx="203" cy="196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641" name="Group 28"/>
            <p:cNvGrpSpPr>
              <a:grpSpLocks/>
            </p:cNvGrpSpPr>
            <p:nvPr/>
          </p:nvGrpSpPr>
          <p:grpSpPr bwMode="auto">
            <a:xfrm>
              <a:off x="698" y="2917"/>
              <a:ext cx="203" cy="213"/>
              <a:chOff x="1055" y="832"/>
              <a:chExt cx="203" cy="213"/>
            </a:xfrm>
          </p:grpSpPr>
          <p:sp>
            <p:nvSpPr>
              <p:cNvPr id="21646" name="Text Box 29"/>
              <p:cNvSpPr txBox="1">
                <a:spLocks noChangeArrowheads="1"/>
              </p:cNvSpPr>
              <p:nvPr/>
            </p:nvSpPr>
            <p:spPr bwMode="auto">
              <a:xfrm>
                <a:off x="1066" y="832"/>
                <a:ext cx="182" cy="2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600">
                    <a:solidFill>
                      <a:srgbClr val="FF0000"/>
                    </a:solidFill>
                  </a:rPr>
                  <a:t>9</a:t>
                </a:r>
              </a:p>
            </p:txBody>
          </p:sp>
          <p:sp>
            <p:nvSpPr>
              <p:cNvPr id="21647" name="Oval 30"/>
              <p:cNvSpPr>
                <a:spLocks noChangeArrowheads="1"/>
              </p:cNvSpPr>
              <p:nvPr/>
            </p:nvSpPr>
            <p:spPr bwMode="auto">
              <a:xfrm>
                <a:off x="1055" y="849"/>
                <a:ext cx="203" cy="196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642" name="Line 31"/>
            <p:cNvSpPr>
              <a:spLocks noChangeShapeType="1"/>
            </p:cNvSpPr>
            <p:nvPr/>
          </p:nvSpPr>
          <p:spPr bwMode="auto">
            <a:xfrm>
              <a:off x="587" y="921"/>
              <a:ext cx="0" cy="2250"/>
            </a:xfrm>
            <a:prstGeom prst="line">
              <a:avLst/>
            </a:prstGeom>
            <a:noFill/>
            <a:ln w="76200">
              <a:solidFill>
                <a:srgbClr val="CC0099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21643" name="Line 32"/>
            <p:cNvSpPr>
              <a:spLocks noChangeShapeType="1"/>
            </p:cNvSpPr>
            <p:nvPr/>
          </p:nvSpPr>
          <p:spPr bwMode="auto">
            <a:xfrm>
              <a:off x="487" y="921"/>
              <a:ext cx="20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21644" name="Line 33"/>
            <p:cNvSpPr>
              <a:spLocks noChangeShapeType="1"/>
            </p:cNvSpPr>
            <p:nvPr/>
          </p:nvSpPr>
          <p:spPr bwMode="auto">
            <a:xfrm>
              <a:off x="487" y="3171"/>
              <a:ext cx="20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21645" name="Text Box 34"/>
            <p:cNvSpPr txBox="1">
              <a:spLocks noChangeArrowheads="1"/>
            </p:cNvSpPr>
            <p:nvPr/>
          </p:nvSpPr>
          <p:spPr bwMode="auto">
            <a:xfrm rot="16200000">
              <a:off x="-37" y="1834"/>
              <a:ext cx="954" cy="2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>
                  <a:solidFill>
                    <a:srgbClr val="FF0000"/>
                  </a:solidFill>
                </a:rPr>
                <a:t>Application 2</a:t>
              </a:r>
            </a:p>
          </p:txBody>
        </p:sp>
      </p:grpSp>
      <p:grpSp>
        <p:nvGrpSpPr>
          <p:cNvPr id="21508" name="Group 35"/>
          <p:cNvGrpSpPr>
            <a:grpSpLocks/>
          </p:cNvGrpSpPr>
          <p:nvPr/>
        </p:nvGrpSpPr>
        <p:grpSpPr bwMode="auto">
          <a:xfrm>
            <a:off x="1419358" y="1638861"/>
            <a:ext cx="917153" cy="3571875"/>
            <a:chOff x="323" y="921"/>
            <a:chExt cx="578" cy="2250"/>
          </a:xfrm>
        </p:grpSpPr>
        <p:grpSp>
          <p:nvGrpSpPr>
            <p:cNvPr id="21602" name="Group 36"/>
            <p:cNvGrpSpPr>
              <a:grpSpLocks/>
            </p:cNvGrpSpPr>
            <p:nvPr/>
          </p:nvGrpSpPr>
          <p:grpSpPr bwMode="auto">
            <a:xfrm>
              <a:off x="698" y="947"/>
              <a:ext cx="203" cy="213"/>
              <a:chOff x="1055" y="832"/>
              <a:chExt cx="203" cy="213"/>
            </a:xfrm>
          </p:grpSpPr>
          <p:sp>
            <p:nvSpPr>
              <p:cNvPr id="21631" name="Text Box 37"/>
              <p:cNvSpPr txBox="1">
                <a:spLocks noChangeArrowheads="1"/>
              </p:cNvSpPr>
              <p:nvPr/>
            </p:nvSpPr>
            <p:spPr bwMode="auto">
              <a:xfrm>
                <a:off x="1066" y="832"/>
                <a:ext cx="182" cy="2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600">
                    <a:solidFill>
                      <a:srgbClr val="0000FF"/>
                    </a:solidFill>
                  </a:rPr>
                  <a:t>1</a:t>
                </a:r>
              </a:p>
            </p:txBody>
          </p:sp>
          <p:sp>
            <p:nvSpPr>
              <p:cNvPr id="21632" name="Oval 38"/>
              <p:cNvSpPr>
                <a:spLocks noChangeArrowheads="1"/>
              </p:cNvSpPr>
              <p:nvPr/>
            </p:nvSpPr>
            <p:spPr bwMode="auto">
              <a:xfrm>
                <a:off x="1055" y="849"/>
                <a:ext cx="203" cy="196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603" name="Group 39"/>
            <p:cNvGrpSpPr>
              <a:grpSpLocks/>
            </p:cNvGrpSpPr>
            <p:nvPr/>
          </p:nvGrpSpPr>
          <p:grpSpPr bwMode="auto">
            <a:xfrm>
              <a:off x="698" y="1193"/>
              <a:ext cx="203" cy="213"/>
              <a:chOff x="1055" y="832"/>
              <a:chExt cx="203" cy="213"/>
            </a:xfrm>
          </p:grpSpPr>
          <p:sp>
            <p:nvSpPr>
              <p:cNvPr id="21629" name="Text Box 40"/>
              <p:cNvSpPr txBox="1">
                <a:spLocks noChangeArrowheads="1"/>
              </p:cNvSpPr>
              <p:nvPr/>
            </p:nvSpPr>
            <p:spPr bwMode="auto">
              <a:xfrm>
                <a:off x="1066" y="832"/>
                <a:ext cx="182" cy="2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600">
                    <a:solidFill>
                      <a:srgbClr val="0000FF"/>
                    </a:solidFill>
                  </a:rPr>
                  <a:t>2</a:t>
                </a:r>
              </a:p>
            </p:txBody>
          </p:sp>
          <p:sp>
            <p:nvSpPr>
              <p:cNvPr id="21630" name="Oval 41"/>
              <p:cNvSpPr>
                <a:spLocks noChangeArrowheads="1"/>
              </p:cNvSpPr>
              <p:nvPr/>
            </p:nvSpPr>
            <p:spPr bwMode="auto">
              <a:xfrm>
                <a:off x="1055" y="849"/>
                <a:ext cx="203" cy="196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604" name="Group 42"/>
            <p:cNvGrpSpPr>
              <a:grpSpLocks/>
            </p:cNvGrpSpPr>
            <p:nvPr/>
          </p:nvGrpSpPr>
          <p:grpSpPr bwMode="auto">
            <a:xfrm>
              <a:off x="698" y="1439"/>
              <a:ext cx="203" cy="213"/>
              <a:chOff x="1055" y="832"/>
              <a:chExt cx="203" cy="213"/>
            </a:xfrm>
          </p:grpSpPr>
          <p:sp>
            <p:nvSpPr>
              <p:cNvPr id="21627" name="Text Box 43"/>
              <p:cNvSpPr txBox="1">
                <a:spLocks noChangeArrowheads="1"/>
              </p:cNvSpPr>
              <p:nvPr/>
            </p:nvSpPr>
            <p:spPr bwMode="auto">
              <a:xfrm>
                <a:off x="1066" y="832"/>
                <a:ext cx="182" cy="2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600">
                    <a:solidFill>
                      <a:srgbClr val="0000FF"/>
                    </a:solidFill>
                  </a:rPr>
                  <a:t>3</a:t>
                </a:r>
              </a:p>
            </p:txBody>
          </p:sp>
          <p:sp>
            <p:nvSpPr>
              <p:cNvPr id="21628" name="Oval 44"/>
              <p:cNvSpPr>
                <a:spLocks noChangeArrowheads="1"/>
              </p:cNvSpPr>
              <p:nvPr/>
            </p:nvSpPr>
            <p:spPr bwMode="auto">
              <a:xfrm>
                <a:off x="1055" y="849"/>
                <a:ext cx="203" cy="196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605" name="Group 45"/>
            <p:cNvGrpSpPr>
              <a:grpSpLocks/>
            </p:cNvGrpSpPr>
            <p:nvPr/>
          </p:nvGrpSpPr>
          <p:grpSpPr bwMode="auto">
            <a:xfrm>
              <a:off x="698" y="1685"/>
              <a:ext cx="203" cy="213"/>
              <a:chOff x="1055" y="832"/>
              <a:chExt cx="203" cy="213"/>
            </a:xfrm>
          </p:grpSpPr>
          <p:sp>
            <p:nvSpPr>
              <p:cNvPr id="21625" name="Text Box 46"/>
              <p:cNvSpPr txBox="1">
                <a:spLocks noChangeArrowheads="1"/>
              </p:cNvSpPr>
              <p:nvPr/>
            </p:nvSpPr>
            <p:spPr bwMode="auto">
              <a:xfrm>
                <a:off x="1066" y="832"/>
                <a:ext cx="182" cy="2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600">
                    <a:solidFill>
                      <a:srgbClr val="0000FF"/>
                    </a:solidFill>
                  </a:rPr>
                  <a:t>4</a:t>
                </a:r>
              </a:p>
            </p:txBody>
          </p:sp>
          <p:sp>
            <p:nvSpPr>
              <p:cNvPr id="21626" name="Oval 47"/>
              <p:cNvSpPr>
                <a:spLocks noChangeArrowheads="1"/>
              </p:cNvSpPr>
              <p:nvPr/>
            </p:nvSpPr>
            <p:spPr bwMode="auto">
              <a:xfrm>
                <a:off x="1055" y="849"/>
                <a:ext cx="203" cy="196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606" name="Group 48"/>
            <p:cNvGrpSpPr>
              <a:grpSpLocks/>
            </p:cNvGrpSpPr>
            <p:nvPr/>
          </p:nvGrpSpPr>
          <p:grpSpPr bwMode="auto">
            <a:xfrm>
              <a:off x="698" y="1932"/>
              <a:ext cx="203" cy="213"/>
              <a:chOff x="1055" y="832"/>
              <a:chExt cx="203" cy="213"/>
            </a:xfrm>
          </p:grpSpPr>
          <p:sp>
            <p:nvSpPr>
              <p:cNvPr id="21623" name="Text Box 49"/>
              <p:cNvSpPr txBox="1">
                <a:spLocks noChangeArrowheads="1"/>
              </p:cNvSpPr>
              <p:nvPr/>
            </p:nvSpPr>
            <p:spPr bwMode="auto">
              <a:xfrm>
                <a:off x="1066" y="832"/>
                <a:ext cx="182" cy="2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600">
                    <a:solidFill>
                      <a:srgbClr val="0000FF"/>
                    </a:solidFill>
                  </a:rPr>
                  <a:t>5</a:t>
                </a:r>
              </a:p>
            </p:txBody>
          </p:sp>
          <p:sp>
            <p:nvSpPr>
              <p:cNvPr id="21624" name="Oval 50"/>
              <p:cNvSpPr>
                <a:spLocks noChangeArrowheads="1"/>
              </p:cNvSpPr>
              <p:nvPr/>
            </p:nvSpPr>
            <p:spPr bwMode="auto">
              <a:xfrm>
                <a:off x="1055" y="849"/>
                <a:ext cx="203" cy="196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607" name="Group 51"/>
            <p:cNvGrpSpPr>
              <a:grpSpLocks/>
            </p:cNvGrpSpPr>
            <p:nvPr/>
          </p:nvGrpSpPr>
          <p:grpSpPr bwMode="auto">
            <a:xfrm>
              <a:off x="698" y="2178"/>
              <a:ext cx="203" cy="213"/>
              <a:chOff x="1055" y="832"/>
              <a:chExt cx="203" cy="213"/>
            </a:xfrm>
          </p:grpSpPr>
          <p:sp>
            <p:nvSpPr>
              <p:cNvPr id="21621" name="Text Box 52"/>
              <p:cNvSpPr txBox="1">
                <a:spLocks noChangeArrowheads="1"/>
              </p:cNvSpPr>
              <p:nvPr/>
            </p:nvSpPr>
            <p:spPr bwMode="auto">
              <a:xfrm>
                <a:off x="1066" y="832"/>
                <a:ext cx="182" cy="2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600">
                    <a:solidFill>
                      <a:srgbClr val="0000FF"/>
                    </a:solidFill>
                  </a:rPr>
                  <a:t>6</a:t>
                </a:r>
              </a:p>
            </p:txBody>
          </p:sp>
          <p:sp>
            <p:nvSpPr>
              <p:cNvPr id="21622" name="Oval 53"/>
              <p:cNvSpPr>
                <a:spLocks noChangeArrowheads="1"/>
              </p:cNvSpPr>
              <p:nvPr/>
            </p:nvSpPr>
            <p:spPr bwMode="auto">
              <a:xfrm>
                <a:off x="1055" y="849"/>
                <a:ext cx="203" cy="196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608" name="Group 54"/>
            <p:cNvGrpSpPr>
              <a:grpSpLocks/>
            </p:cNvGrpSpPr>
            <p:nvPr/>
          </p:nvGrpSpPr>
          <p:grpSpPr bwMode="auto">
            <a:xfrm>
              <a:off x="698" y="2424"/>
              <a:ext cx="203" cy="213"/>
              <a:chOff x="1055" y="832"/>
              <a:chExt cx="203" cy="213"/>
            </a:xfrm>
          </p:grpSpPr>
          <p:sp>
            <p:nvSpPr>
              <p:cNvPr id="21619" name="Text Box 55"/>
              <p:cNvSpPr txBox="1">
                <a:spLocks noChangeArrowheads="1"/>
              </p:cNvSpPr>
              <p:nvPr/>
            </p:nvSpPr>
            <p:spPr bwMode="auto">
              <a:xfrm>
                <a:off x="1066" y="832"/>
                <a:ext cx="182" cy="2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600">
                    <a:solidFill>
                      <a:srgbClr val="0000FF"/>
                    </a:solidFill>
                  </a:rPr>
                  <a:t>7</a:t>
                </a:r>
              </a:p>
            </p:txBody>
          </p:sp>
          <p:sp>
            <p:nvSpPr>
              <p:cNvPr id="21620" name="Oval 56"/>
              <p:cNvSpPr>
                <a:spLocks noChangeArrowheads="1"/>
              </p:cNvSpPr>
              <p:nvPr/>
            </p:nvSpPr>
            <p:spPr bwMode="auto">
              <a:xfrm>
                <a:off x="1055" y="849"/>
                <a:ext cx="203" cy="196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609" name="Group 57"/>
            <p:cNvGrpSpPr>
              <a:grpSpLocks/>
            </p:cNvGrpSpPr>
            <p:nvPr/>
          </p:nvGrpSpPr>
          <p:grpSpPr bwMode="auto">
            <a:xfrm>
              <a:off x="698" y="2670"/>
              <a:ext cx="203" cy="213"/>
              <a:chOff x="1055" y="832"/>
              <a:chExt cx="203" cy="213"/>
            </a:xfrm>
          </p:grpSpPr>
          <p:sp>
            <p:nvSpPr>
              <p:cNvPr id="21617" name="Text Box 58"/>
              <p:cNvSpPr txBox="1">
                <a:spLocks noChangeArrowheads="1"/>
              </p:cNvSpPr>
              <p:nvPr/>
            </p:nvSpPr>
            <p:spPr bwMode="auto">
              <a:xfrm>
                <a:off x="1066" y="832"/>
                <a:ext cx="182" cy="2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600">
                    <a:solidFill>
                      <a:srgbClr val="0000FF"/>
                    </a:solidFill>
                  </a:rPr>
                  <a:t>8</a:t>
                </a:r>
              </a:p>
            </p:txBody>
          </p:sp>
          <p:sp>
            <p:nvSpPr>
              <p:cNvPr id="21618" name="Oval 59"/>
              <p:cNvSpPr>
                <a:spLocks noChangeArrowheads="1"/>
              </p:cNvSpPr>
              <p:nvPr/>
            </p:nvSpPr>
            <p:spPr bwMode="auto">
              <a:xfrm>
                <a:off x="1055" y="849"/>
                <a:ext cx="203" cy="196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610" name="Group 60"/>
            <p:cNvGrpSpPr>
              <a:grpSpLocks/>
            </p:cNvGrpSpPr>
            <p:nvPr/>
          </p:nvGrpSpPr>
          <p:grpSpPr bwMode="auto">
            <a:xfrm>
              <a:off x="698" y="2917"/>
              <a:ext cx="203" cy="213"/>
              <a:chOff x="1055" y="832"/>
              <a:chExt cx="203" cy="213"/>
            </a:xfrm>
          </p:grpSpPr>
          <p:sp>
            <p:nvSpPr>
              <p:cNvPr id="21615" name="Text Box 61"/>
              <p:cNvSpPr txBox="1">
                <a:spLocks noChangeArrowheads="1"/>
              </p:cNvSpPr>
              <p:nvPr/>
            </p:nvSpPr>
            <p:spPr bwMode="auto">
              <a:xfrm>
                <a:off x="1066" y="832"/>
                <a:ext cx="182" cy="2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600">
                    <a:solidFill>
                      <a:srgbClr val="0000FF"/>
                    </a:solidFill>
                  </a:rPr>
                  <a:t>9</a:t>
                </a:r>
              </a:p>
            </p:txBody>
          </p:sp>
          <p:sp>
            <p:nvSpPr>
              <p:cNvPr id="21616" name="Oval 62"/>
              <p:cNvSpPr>
                <a:spLocks noChangeArrowheads="1"/>
              </p:cNvSpPr>
              <p:nvPr/>
            </p:nvSpPr>
            <p:spPr bwMode="auto">
              <a:xfrm>
                <a:off x="1055" y="849"/>
                <a:ext cx="203" cy="196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611" name="Line 63"/>
            <p:cNvSpPr>
              <a:spLocks noChangeShapeType="1"/>
            </p:cNvSpPr>
            <p:nvPr/>
          </p:nvSpPr>
          <p:spPr bwMode="auto">
            <a:xfrm>
              <a:off x="587" y="921"/>
              <a:ext cx="0" cy="2250"/>
            </a:xfrm>
            <a:prstGeom prst="line">
              <a:avLst/>
            </a:prstGeom>
            <a:noFill/>
            <a:ln w="76200">
              <a:solidFill>
                <a:srgbClr val="CC0099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21612" name="Line 64"/>
            <p:cNvSpPr>
              <a:spLocks noChangeShapeType="1"/>
            </p:cNvSpPr>
            <p:nvPr/>
          </p:nvSpPr>
          <p:spPr bwMode="auto">
            <a:xfrm>
              <a:off x="487" y="921"/>
              <a:ext cx="20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21613" name="Line 65"/>
            <p:cNvSpPr>
              <a:spLocks noChangeShapeType="1"/>
            </p:cNvSpPr>
            <p:nvPr/>
          </p:nvSpPr>
          <p:spPr bwMode="auto">
            <a:xfrm>
              <a:off x="487" y="3171"/>
              <a:ext cx="20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21614" name="Text Box 66"/>
            <p:cNvSpPr txBox="1">
              <a:spLocks noChangeArrowheads="1"/>
            </p:cNvSpPr>
            <p:nvPr/>
          </p:nvSpPr>
          <p:spPr bwMode="auto">
            <a:xfrm rot="16200000">
              <a:off x="-37" y="1834"/>
              <a:ext cx="954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>
                  <a:solidFill>
                    <a:srgbClr val="0000FF"/>
                  </a:solidFill>
                </a:rPr>
                <a:t>Application 1</a:t>
              </a:r>
            </a:p>
          </p:txBody>
        </p:sp>
      </p:grpSp>
      <p:grpSp>
        <p:nvGrpSpPr>
          <p:cNvPr id="22" name="Group 67"/>
          <p:cNvGrpSpPr>
            <a:grpSpLocks/>
          </p:cNvGrpSpPr>
          <p:nvPr/>
        </p:nvGrpSpPr>
        <p:grpSpPr bwMode="auto">
          <a:xfrm>
            <a:off x="5167303" y="1610846"/>
            <a:ext cx="2535115" cy="4168299"/>
            <a:chOff x="3255" y="1015"/>
            <a:chExt cx="1597" cy="2625"/>
          </a:xfrm>
        </p:grpSpPr>
        <p:grpSp>
          <p:nvGrpSpPr>
            <p:cNvPr id="21510" name="Group 68"/>
            <p:cNvGrpSpPr>
              <a:grpSpLocks/>
            </p:cNvGrpSpPr>
            <p:nvPr/>
          </p:nvGrpSpPr>
          <p:grpSpPr bwMode="auto">
            <a:xfrm>
              <a:off x="4060" y="1030"/>
              <a:ext cx="761" cy="953"/>
              <a:chOff x="2961" y="1030"/>
              <a:chExt cx="761" cy="953"/>
            </a:xfrm>
          </p:grpSpPr>
          <p:grpSp>
            <p:nvGrpSpPr>
              <p:cNvPr id="21575" name="Group 69"/>
              <p:cNvGrpSpPr>
                <a:grpSpLocks/>
              </p:cNvGrpSpPr>
              <p:nvPr/>
            </p:nvGrpSpPr>
            <p:grpSpPr bwMode="auto">
              <a:xfrm>
                <a:off x="2971" y="1030"/>
                <a:ext cx="203" cy="213"/>
                <a:chOff x="1055" y="832"/>
                <a:chExt cx="203" cy="213"/>
              </a:xfrm>
            </p:grpSpPr>
            <p:sp>
              <p:nvSpPr>
                <p:cNvPr id="21600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1066" y="832"/>
                  <a:ext cx="182" cy="21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CA" sz="1600">
                      <a:solidFill>
                        <a:srgbClr val="0000FF"/>
                      </a:solidFill>
                    </a:rPr>
                    <a:t>1</a:t>
                  </a:r>
                </a:p>
              </p:txBody>
            </p:sp>
            <p:sp>
              <p:nvSpPr>
                <p:cNvPr id="21601" name="Oval 71"/>
                <p:cNvSpPr>
                  <a:spLocks noChangeArrowheads="1"/>
                </p:cNvSpPr>
                <p:nvPr/>
              </p:nvSpPr>
              <p:spPr bwMode="auto">
                <a:xfrm>
                  <a:off x="1055" y="849"/>
                  <a:ext cx="203" cy="196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576" name="Group 72"/>
              <p:cNvGrpSpPr>
                <a:grpSpLocks/>
              </p:cNvGrpSpPr>
              <p:nvPr/>
            </p:nvGrpSpPr>
            <p:grpSpPr bwMode="auto">
              <a:xfrm>
                <a:off x="3245" y="1042"/>
                <a:ext cx="203" cy="213"/>
                <a:chOff x="1055" y="832"/>
                <a:chExt cx="203" cy="213"/>
              </a:xfrm>
            </p:grpSpPr>
            <p:sp>
              <p:nvSpPr>
                <p:cNvPr id="21598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1066" y="832"/>
                  <a:ext cx="182" cy="21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CA" sz="1600">
                      <a:solidFill>
                        <a:srgbClr val="0000FF"/>
                      </a:solidFill>
                    </a:rPr>
                    <a:t>2</a:t>
                  </a:r>
                </a:p>
              </p:txBody>
            </p:sp>
            <p:sp>
              <p:nvSpPr>
                <p:cNvPr id="21599" name="Oval 74"/>
                <p:cNvSpPr>
                  <a:spLocks noChangeArrowheads="1"/>
                </p:cNvSpPr>
                <p:nvPr/>
              </p:nvSpPr>
              <p:spPr bwMode="auto">
                <a:xfrm>
                  <a:off x="1055" y="849"/>
                  <a:ext cx="203" cy="196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577" name="Group 75"/>
              <p:cNvGrpSpPr>
                <a:grpSpLocks/>
              </p:cNvGrpSpPr>
              <p:nvPr/>
            </p:nvGrpSpPr>
            <p:grpSpPr bwMode="auto">
              <a:xfrm>
                <a:off x="2971" y="1287"/>
                <a:ext cx="203" cy="213"/>
                <a:chOff x="1055" y="832"/>
                <a:chExt cx="203" cy="213"/>
              </a:xfrm>
            </p:grpSpPr>
            <p:sp>
              <p:nvSpPr>
                <p:cNvPr id="21596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1066" y="832"/>
                  <a:ext cx="182" cy="21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CA" sz="1600">
                      <a:solidFill>
                        <a:srgbClr val="0000FF"/>
                      </a:solidFill>
                    </a:rPr>
                    <a:t>3</a:t>
                  </a:r>
                </a:p>
              </p:txBody>
            </p:sp>
            <p:sp>
              <p:nvSpPr>
                <p:cNvPr id="21597" name="Oval 77"/>
                <p:cNvSpPr>
                  <a:spLocks noChangeArrowheads="1"/>
                </p:cNvSpPr>
                <p:nvPr/>
              </p:nvSpPr>
              <p:spPr bwMode="auto">
                <a:xfrm>
                  <a:off x="1055" y="849"/>
                  <a:ext cx="203" cy="196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578" name="Group 78"/>
              <p:cNvGrpSpPr>
                <a:grpSpLocks/>
              </p:cNvGrpSpPr>
              <p:nvPr/>
            </p:nvGrpSpPr>
            <p:grpSpPr bwMode="auto">
              <a:xfrm>
                <a:off x="3235" y="1290"/>
                <a:ext cx="203" cy="213"/>
                <a:chOff x="1055" y="832"/>
                <a:chExt cx="203" cy="213"/>
              </a:xfrm>
            </p:grpSpPr>
            <p:sp>
              <p:nvSpPr>
                <p:cNvPr id="21594" name="Text Box 79"/>
                <p:cNvSpPr txBox="1">
                  <a:spLocks noChangeArrowheads="1"/>
                </p:cNvSpPr>
                <p:nvPr/>
              </p:nvSpPr>
              <p:spPr bwMode="auto">
                <a:xfrm>
                  <a:off x="1066" y="832"/>
                  <a:ext cx="182" cy="21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CA" sz="1600">
                      <a:solidFill>
                        <a:srgbClr val="0000FF"/>
                      </a:solidFill>
                    </a:rPr>
                    <a:t>4</a:t>
                  </a:r>
                </a:p>
              </p:txBody>
            </p:sp>
            <p:sp>
              <p:nvSpPr>
                <p:cNvPr id="21595" name="Oval 80"/>
                <p:cNvSpPr>
                  <a:spLocks noChangeArrowheads="1"/>
                </p:cNvSpPr>
                <p:nvPr/>
              </p:nvSpPr>
              <p:spPr bwMode="auto">
                <a:xfrm>
                  <a:off x="1055" y="849"/>
                  <a:ext cx="203" cy="196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579" name="Group 81"/>
              <p:cNvGrpSpPr>
                <a:grpSpLocks/>
              </p:cNvGrpSpPr>
              <p:nvPr/>
            </p:nvGrpSpPr>
            <p:grpSpPr bwMode="auto">
              <a:xfrm>
                <a:off x="3519" y="1292"/>
                <a:ext cx="203" cy="213"/>
                <a:chOff x="1055" y="832"/>
                <a:chExt cx="203" cy="213"/>
              </a:xfrm>
            </p:grpSpPr>
            <p:sp>
              <p:nvSpPr>
                <p:cNvPr id="21592" name="Text Box 82"/>
                <p:cNvSpPr txBox="1">
                  <a:spLocks noChangeArrowheads="1"/>
                </p:cNvSpPr>
                <p:nvPr/>
              </p:nvSpPr>
              <p:spPr bwMode="auto">
                <a:xfrm>
                  <a:off x="1066" y="832"/>
                  <a:ext cx="182" cy="21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CA" sz="1600">
                      <a:solidFill>
                        <a:srgbClr val="0000FF"/>
                      </a:solidFill>
                    </a:rPr>
                    <a:t>5</a:t>
                  </a:r>
                </a:p>
              </p:txBody>
            </p:sp>
            <p:sp>
              <p:nvSpPr>
                <p:cNvPr id="21593" name="Oval 83"/>
                <p:cNvSpPr>
                  <a:spLocks noChangeArrowheads="1"/>
                </p:cNvSpPr>
                <p:nvPr/>
              </p:nvSpPr>
              <p:spPr bwMode="auto">
                <a:xfrm>
                  <a:off x="1055" y="849"/>
                  <a:ext cx="203" cy="196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580" name="Group 84"/>
              <p:cNvGrpSpPr>
                <a:grpSpLocks/>
              </p:cNvGrpSpPr>
              <p:nvPr/>
            </p:nvGrpSpPr>
            <p:grpSpPr bwMode="auto">
              <a:xfrm>
                <a:off x="3508" y="1031"/>
                <a:ext cx="203" cy="213"/>
                <a:chOff x="1055" y="832"/>
                <a:chExt cx="203" cy="213"/>
              </a:xfrm>
            </p:grpSpPr>
            <p:sp>
              <p:nvSpPr>
                <p:cNvPr id="21590" name="Text Box 85"/>
                <p:cNvSpPr txBox="1">
                  <a:spLocks noChangeArrowheads="1"/>
                </p:cNvSpPr>
                <p:nvPr/>
              </p:nvSpPr>
              <p:spPr bwMode="auto">
                <a:xfrm>
                  <a:off x="1066" y="832"/>
                  <a:ext cx="182" cy="21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CA" sz="1600">
                      <a:solidFill>
                        <a:srgbClr val="0000FF"/>
                      </a:solidFill>
                    </a:rPr>
                    <a:t>6</a:t>
                  </a:r>
                </a:p>
              </p:txBody>
            </p:sp>
            <p:sp>
              <p:nvSpPr>
                <p:cNvPr id="21591" name="Oval 86"/>
                <p:cNvSpPr>
                  <a:spLocks noChangeArrowheads="1"/>
                </p:cNvSpPr>
                <p:nvPr/>
              </p:nvSpPr>
              <p:spPr bwMode="auto">
                <a:xfrm>
                  <a:off x="1055" y="849"/>
                  <a:ext cx="203" cy="196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581" name="Group 87"/>
              <p:cNvGrpSpPr>
                <a:grpSpLocks/>
              </p:cNvGrpSpPr>
              <p:nvPr/>
            </p:nvGrpSpPr>
            <p:grpSpPr bwMode="auto">
              <a:xfrm>
                <a:off x="2961" y="1521"/>
                <a:ext cx="203" cy="213"/>
                <a:chOff x="1055" y="832"/>
                <a:chExt cx="203" cy="213"/>
              </a:xfrm>
            </p:grpSpPr>
            <p:sp>
              <p:nvSpPr>
                <p:cNvPr id="21588" name="Text Box 88"/>
                <p:cNvSpPr txBox="1">
                  <a:spLocks noChangeArrowheads="1"/>
                </p:cNvSpPr>
                <p:nvPr/>
              </p:nvSpPr>
              <p:spPr bwMode="auto">
                <a:xfrm>
                  <a:off x="1066" y="832"/>
                  <a:ext cx="182" cy="21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CA" sz="1600">
                      <a:solidFill>
                        <a:srgbClr val="0000FF"/>
                      </a:solidFill>
                    </a:rPr>
                    <a:t>7</a:t>
                  </a:r>
                </a:p>
              </p:txBody>
            </p:sp>
            <p:sp>
              <p:nvSpPr>
                <p:cNvPr id="21589" name="Oval 89"/>
                <p:cNvSpPr>
                  <a:spLocks noChangeArrowheads="1"/>
                </p:cNvSpPr>
                <p:nvPr/>
              </p:nvSpPr>
              <p:spPr bwMode="auto">
                <a:xfrm>
                  <a:off x="1055" y="849"/>
                  <a:ext cx="203" cy="196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582" name="Group 90"/>
              <p:cNvGrpSpPr>
                <a:grpSpLocks/>
              </p:cNvGrpSpPr>
              <p:nvPr/>
            </p:nvGrpSpPr>
            <p:grpSpPr bwMode="auto">
              <a:xfrm>
                <a:off x="3234" y="1522"/>
                <a:ext cx="203" cy="213"/>
                <a:chOff x="1055" y="832"/>
                <a:chExt cx="203" cy="213"/>
              </a:xfrm>
            </p:grpSpPr>
            <p:sp>
              <p:nvSpPr>
                <p:cNvPr id="21586" name="Text Box 91"/>
                <p:cNvSpPr txBox="1">
                  <a:spLocks noChangeArrowheads="1"/>
                </p:cNvSpPr>
                <p:nvPr/>
              </p:nvSpPr>
              <p:spPr bwMode="auto">
                <a:xfrm>
                  <a:off x="1066" y="832"/>
                  <a:ext cx="182" cy="21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CA" sz="1600">
                      <a:solidFill>
                        <a:srgbClr val="0000FF"/>
                      </a:solidFill>
                    </a:rPr>
                    <a:t>8</a:t>
                  </a:r>
                </a:p>
              </p:txBody>
            </p:sp>
            <p:sp>
              <p:nvSpPr>
                <p:cNvPr id="21587" name="Oval 92"/>
                <p:cNvSpPr>
                  <a:spLocks noChangeArrowheads="1"/>
                </p:cNvSpPr>
                <p:nvPr/>
              </p:nvSpPr>
              <p:spPr bwMode="auto">
                <a:xfrm>
                  <a:off x="1055" y="849"/>
                  <a:ext cx="203" cy="196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583" name="Group 93"/>
              <p:cNvGrpSpPr>
                <a:grpSpLocks/>
              </p:cNvGrpSpPr>
              <p:nvPr/>
            </p:nvGrpSpPr>
            <p:grpSpPr bwMode="auto">
              <a:xfrm>
                <a:off x="2961" y="1770"/>
                <a:ext cx="203" cy="213"/>
                <a:chOff x="1055" y="832"/>
                <a:chExt cx="203" cy="213"/>
              </a:xfrm>
            </p:grpSpPr>
            <p:sp>
              <p:nvSpPr>
                <p:cNvPr id="21584" name="Text Box 94"/>
                <p:cNvSpPr txBox="1">
                  <a:spLocks noChangeArrowheads="1"/>
                </p:cNvSpPr>
                <p:nvPr/>
              </p:nvSpPr>
              <p:spPr bwMode="auto">
                <a:xfrm>
                  <a:off x="1066" y="832"/>
                  <a:ext cx="182" cy="21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CA" sz="1600">
                      <a:solidFill>
                        <a:srgbClr val="0000FF"/>
                      </a:solidFill>
                    </a:rPr>
                    <a:t>9</a:t>
                  </a:r>
                </a:p>
              </p:txBody>
            </p:sp>
            <p:sp>
              <p:nvSpPr>
                <p:cNvPr id="21585" name="Oval 95"/>
                <p:cNvSpPr>
                  <a:spLocks noChangeArrowheads="1"/>
                </p:cNvSpPr>
                <p:nvPr/>
              </p:nvSpPr>
              <p:spPr bwMode="auto">
                <a:xfrm>
                  <a:off x="1055" y="849"/>
                  <a:ext cx="203" cy="196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511" name="Group 96"/>
            <p:cNvGrpSpPr>
              <a:grpSpLocks/>
            </p:cNvGrpSpPr>
            <p:nvPr/>
          </p:nvGrpSpPr>
          <p:grpSpPr bwMode="auto">
            <a:xfrm>
              <a:off x="4031" y="1015"/>
              <a:ext cx="273" cy="2222"/>
              <a:chOff x="1355" y="840"/>
              <a:chExt cx="273" cy="2222"/>
            </a:xfrm>
          </p:grpSpPr>
          <p:sp>
            <p:nvSpPr>
              <p:cNvPr id="21566" name="Rectangle 97"/>
              <p:cNvSpPr>
                <a:spLocks noChangeArrowheads="1"/>
              </p:cNvSpPr>
              <p:nvPr/>
            </p:nvSpPr>
            <p:spPr bwMode="auto">
              <a:xfrm>
                <a:off x="1355" y="840"/>
                <a:ext cx="273" cy="25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67" name="Rectangle 98"/>
              <p:cNvSpPr>
                <a:spLocks noChangeArrowheads="1"/>
              </p:cNvSpPr>
              <p:nvPr/>
            </p:nvSpPr>
            <p:spPr bwMode="auto">
              <a:xfrm>
                <a:off x="1355" y="1094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68" name="Rectangle 99"/>
              <p:cNvSpPr>
                <a:spLocks noChangeArrowheads="1"/>
              </p:cNvSpPr>
              <p:nvPr/>
            </p:nvSpPr>
            <p:spPr bwMode="auto">
              <a:xfrm>
                <a:off x="1355" y="1337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69" name="Rectangle 100"/>
              <p:cNvSpPr>
                <a:spLocks noChangeArrowheads="1"/>
              </p:cNvSpPr>
              <p:nvPr/>
            </p:nvSpPr>
            <p:spPr bwMode="auto">
              <a:xfrm>
                <a:off x="1355" y="1581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70" name="Rectangle 101"/>
              <p:cNvSpPr>
                <a:spLocks noChangeArrowheads="1"/>
              </p:cNvSpPr>
              <p:nvPr/>
            </p:nvSpPr>
            <p:spPr bwMode="auto">
              <a:xfrm>
                <a:off x="1355" y="1824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71" name="Rectangle 102"/>
              <p:cNvSpPr>
                <a:spLocks noChangeArrowheads="1"/>
              </p:cNvSpPr>
              <p:nvPr/>
            </p:nvSpPr>
            <p:spPr bwMode="auto">
              <a:xfrm>
                <a:off x="1355" y="2068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72" name="Rectangle 103"/>
              <p:cNvSpPr>
                <a:spLocks noChangeArrowheads="1"/>
              </p:cNvSpPr>
              <p:nvPr/>
            </p:nvSpPr>
            <p:spPr bwMode="auto">
              <a:xfrm>
                <a:off x="1355" y="2311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73" name="Rectangle 104"/>
              <p:cNvSpPr>
                <a:spLocks noChangeArrowheads="1"/>
              </p:cNvSpPr>
              <p:nvPr/>
            </p:nvSpPr>
            <p:spPr bwMode="auto">
              <a:xfrm>
                <a:off x="1355" y="2555"/>
                <a:ext cx="273" cy="26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74" name="Rectangle 105"/>
              <p:cNvSpPr>
                <a:spLocks noChangeArrowheads="1"/>
              </p:cNvSpPr>
              <p:nvPr/>
            </p:nvSpPr>
            <p:spPr bwMode="auto">
              <a:xfrm>
                <a:off x="1355" y="2818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512" name="Group 106"/>
            <p:cNvGrpSpPr>
              <a:grpSpLocks/>
            </p:cNvGrpSpPr>
            <p:nvPr/>
          </p:nvGrpSpPr>
          <p:grpSpPr bwMode="auto">
            <a:xfrm>
              <a:off x="4305" y="1015"/>
              <a:ext cx="273" cy="2222"/>
              <a:chOff x="1355" y="840"/>
              <a:chExt cx="273" cy="2222"/>
            </a:xfrm>
          </p:grpSpPr>
          <p:sp>
            <p:nvSpPr>
              <p:cNvPr id="21557" name="Rectangle 107"/>
              <p:cNvSpPr>
                <a:spLocks noChangeArrowheads="1"/>
              </p:cNvSpPr>
              <p:nvPr/>
            </p:nvSpPr>
            <p:spPr bwMode="auto">
              <a:xfrm>
                <a:off x="1355" y="840"/>
                <a:ext cx="273" cy="25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58" name="Rectangle 108"/>
              <p:cNvSpPr>
                <a:spLocks noChangeArrowheads="1"/>
              </p:cNvSpPr>
              <p:nvPr/>
            </p:nvSpPr>
            <p:spPr bwMode="auto">
              <a:xfrm>
                <a:off x="1355" y="1094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59" name="Rectangle 109"/>
              <p:cNvSpPr>
                <a:spLocks noChangeArrowheads="1"/>
              </p:cNvSpPr>
              <p:nvPr/>
            </p:nvSpPr>
            <p:spPr bwMode="auto">
              <a:xfrm>
                <a:off x="1355" y="1337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60" name="Rectangle 110"/>
              <p:cNvSpPr>
                <a:spLocks noChangeArrowheads="1"/>
              </p:cNvSpPr>
              <p:nvPr/>
            </p:nvSpPr>
            <p:spPr bwMode="auto">
              <a:xfrm>
                <a:off x="1355" y="1581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61" name="Rectangle 111"/>
              <p:cNvSpPr>
                <a:spLocks noChangeArrowheads="1"/>
              </p:cNvSpPr>
              <p:nvPr/>
            </p:nvSpPr>
            <p:spPr bwMode="auto">
              <a:xfrm>
                <a:off x="1355" y="1824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62" name="Rectangle 112"/>
              <p:cNvSpPr>
                <a:spLocks noChangeArrowheads="1"/>
              </p:cNvSpPr>
              <p:nvPr/>
            </p:nvSpPr>
            <p:spPr bwMode="auto">
              <a:xfrm>
                <a:off x="1355" y="2068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63" name="Rectangle 113"/>
              <p:cNvSpPr>
                <a:spLocks noChangeArrowheads="1"/>
              </p:cNvSpPr>
              <p:nvPr/>
            </p:nvSpPr>
            <p:spPr bwMode="auto">
              <a:xfrm>
                <a:off x="1355" y="2311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64" name="Rectangle 114"/>
              <p:cNvSpPr>
                <a:spLocks noChangeArrowheads="1"/>
              </p:cNvSpPr>
              <p:nvPr/>
            </p:nvSpPr>
            <p:spPr bwMode="auto">
              <a:xfrm>
                <a:off x="1355" y="2555"/>
                <a:ext cx="273" cy="26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65" name="Rectangle 115"/>
              <p:cNvSpPr>
                <a:spLocks noChangeArrowheads="1"/>
              </p:cNvSpPr>
              <p:nvPr/>
            </p:nvSpPr>
            <p:spPr bwMode="auto">
              <a:xfrm>
                <a:off x="1355" y="2818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513" name="Group 116"/>
            <p:cNvGrpSpPr>
              <a:grpSpLocks/>
            </p:cNvGrpSpPr>
            <p:nvPr/>
          </p:nvGrpSpPr>
          <p:grpSpPr bwMode="auto">
            <a:xfrm>
              <a:off x="4579" y="1015"/>
              <a:ext cx="273" cy="2222"/>
              <a:chOff x="1355" y="840"/>
              <a:chExt cx="273" cy="2222"/>
            </a:xfrm>
          </p:grpSpPr>
          <p:sp>
            <p:nvSpPr>
              <p:cNvPr id="21548" name="Rectangle 117"/>
              <p:cNvSpPr>
                <a:spLocks noChangeArrowheads="1"/>
              </p:cNvSpPr>
              <p:nvPr/>
            </p:nvSpPr>
            <p:spPr bwMode="auto">
              <a:xfrm>
                <a:off x="1355" y="840"/>
                <a:ext cx="273" cy="25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49" name="Rectangle 118"/>
              <p:cNvSpPr>
                <a:spLocks noChangeArrowheads="1"/>
              </p:cNvSpPr>
              <p:nvPr/>
            </p:nvSpPr>
            <p:spPr bwMode="auto">
              <a:xfrm>
                <a:off x="1355" y="1094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50" name="Rectangle 119"/>
              <p:cNvSpPr>
                <a:spLocks noChangeArrowheads="1"/>
              </p:cNvSpPr>
              <p:nvPr/>
            </p:nvSpPr>
            <p:spPr bwMode="auto">
              <a:xfrm>
                <a:off x="1355" y="1337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51" name="Rectangle 120"/>
              <p:cNvSpPr>
                <a:spLocks noChangeArrowheads="1"/>
              </p:cNvSpPr>
              <p:nvPr/>
            </p:nvSpPr>
            <p:spPr bwMode="auto">
              <a:xfrm>
                <a:off x="1355" y="1581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52" name="Rectangle 121"/>
              <p:cNvSpPr>
                <a:spLocks noChangeArrowheads="1"/>
              </p:cNvSpPr>
              <p:nvPr/>
            </p:nvSpPr>
            <p:spPr bwMode="auto">
              <a:xfrm>
                <a:off x="1355" y="1824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53" name="Rectangle 122"/>
              <p:cNvSpPr>
                <a:spLocks noChangeArrowheads="1"/>
              </p:cNvSpPr>
              <p:nvPr/>
            </p:nvSpPr>
            <p:spPr bwMode="auto">
              <a:xfrm>
                <a:off x="1355" y="2068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54" name="Rectangle 123"/>
              <p:cNvSpPr>
                <a:spLocks noChangeArrowheads="1"/>
              </p:cNvSpPr>
              <p:nvPr/>
            </p:nvSpPr>
            <p:spPr bwMode="auto">
              <a:xfrm>
                <a:off x="1355" y="2311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55" name="Rectangle 124"/>
              <p:cNvSpPr>
                <a:spLocks noChangeArrowheads="1"/>
              </p:cNvSpPr>
              <p:nvPr/>
            </p:nvSpPr>
            <p:spPr bwMode="auto">
              <a:xfrm>
                <a:off x="1355" y="2555"/>
                <a:ext cx="273" cy="26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56" name="Rectangle 125"/>
              <p:cNvSpPr>
                <a:spLocks noChangeArrowheads="1"/>
              </p:cNvSpPr>
              <p:nvPr/>
            </p:nvSpPr>
            <p:spPr bwMode="auto">
              <a:xfrm>
                <a:off x="1355" y="2818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514" name="Group 126"/>
            <p:cNvGrpSpPr>
              <a:grpSpLocks/>
            </p:cNvGrpSpPr>
            <p:nvPr/>
          </p:nvGrpSpPr>
          <p:grpSpPr bwMode="auto">
            <a:xfrm>
              <a:off x="4048" y="2011"/>
              <a:ext cx="761" cy="953"/>
              <a:chOff x="2961" y="1030"/>
              <a:chExt cx="761" cy="953"/>
            </a:xfrm>
          </p:grpSpPr>
          <p:grpSp>
            <p:nvGrpSpPr>
              <p:cNvPr id="21521" name="Group 127"/>
              <p:cNvGrpSpPr>
                <a:grpSpLocks/>
              </p:cNvGrpSpPr>
              <p:nvPr/>
            </p:nvGrpSpPr>
            <p:grpSpPr bwMode="auto">
              <a:xfrm>
                <a:off x="2971" y="1030"/>
                <a:ext cx="203" cy="213"/>
                <a:chOff x="1055" y="832"/>
                <a:chExt cx="203" cy="213"/>
              </a:xfrm>
            </p:grpSpPr>
            <p:sp>
              <p:nvSpPr>
                <p:cNvPr id="21546" name="Text Box 128"/>
                <p:cNvSpPr txBox="1">
                  <a:spLocks noChangeArrowheads="1"/>
                </p:cNvSpPr>
                <p:nvPr/>
              </p:nvSpPr>
              <p:spPr bwMode="auto">
                <a:xfrm>
                  <a:off x="1066" y="832"/>
                  <a:ext cx="182" cy="21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CA" sz="1600">
                      <a:solidFill>
                        <a:srgbClr val="FF0000"/>
                      </a:solidFill>
                    </a:rPr>
                    <a:t>1</a:t>
                  </a:r>
                </a:p>
              </p:txBody>
            </p:sp>
            <p:sp>
              <p:nvSpPr>
                <p:cNvPr id="21547" name="Oval 129"/>
                <p:cNvSpPr>
                  <a:spLocks noChangeArrowheads="1"/>
                </p:cNvSpPr>
                <p:nvPr/>
              </p:nvSpPr>
              <p:spPr bwMode="auto">
                <a:xfrm>
                  <a:off x="1055" y="849"/>
                  <a:ext cx="203" cy="196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522" name="Group 130"/>
              <p:cNvGrpSpPr>
                <a:grpSpLocks/>
              </p:cNvGrpSpPr>
              <p:nvPr/>
            </p:nvGrpSpPr>
            <p:grpSpPr bwMode="auto">
              <a:xfrm>
                <a:off x="3245" y="1042"/>
                <a:ext cx="203" cy="213"/>
                <a:chOff x="1055" y="832"/>
                <a:chExt cx="203" cy="213"/>
              </a:xfrm>
            </p:grpSpPr>
            <p:sp>
              <p:nvSpPr>
                <p:cNvPr id="21544" name="Text Box 131"/>
                <p:cNvSpPr txBox="1">
                  <a:spLocks noChangeArrowheads="1"/>
                </p:cNvSpPr>
                <p:nvPr/>
              </p:nvSpPr>
              <p:spPr bwMode="auto">
                <a:xfrm>
                  <a:off x="1066" y="832"/>
                  <a:ext cx="182" cy="21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CA" sz="1600">
                      <a:solidFill>
                        <a:srgbClr val="FF0000"/>
                      </a:solidFill>
                    </a:rPr>
                    <a:t>2</a:t>
                  </a:r>
                </a:p>
              </p:txBody>
            </p:sp>
            <p:sp>
              <p:nvSpPr>
                <p:cNvPr id="21545" name="Oval 132"/>
                <p:cNvSpPr>
                  <a:spLocks noChangeArrowheads="1"/>
                </p:cNvSpPr>
                <p:nvPr/>
              </p:nvSpPr>
              <p:spPr bwMode="auto">
                <a:xfrm>
                  <a:off x="1055" y="849"/>
                  <a:ext cx="203" cy="196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523" name="Group 133"/>
              <p:cNvGrpSpPr>
                <a:grpSpLocks/>
              </p:cNvGrpSpPr>
              <p:nvPr/>
            </p:nvGrpSpPr>
            <p:grpSpPr bwMode="auto">
              <a:xfrm>
                <a:off x="2971" y="1287"/>
                <a:ext cx="203" cy="213"/>
                <a:chOff x="1055" y="832"/>
                <a:chExt cx="203" cy="213"/>
              </a:xfrm>
            </p:grpSpPr>
            <p:sp>
              <p:nvSpPr>
                <p:cNvPr id="21542" name="Text Box 134"/>
                <p:cNvSpPr txBox="1">
                  <a:spLocks noChangeArrowheads="1"/>
                </p:cNvSpPr>
                <p:nvPr/>
              </p:nvSpPr>
              <p:spPr bwMode="auto">
                <a:xfrm>
                  <a:off x="1066" y="832"/>
                  <a:ext cx="182" cy="21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CA" sz="1600">
                      <a:solidFill>
                        <a:srgbClr val="FF0000"/>
                      </a:solidFill>
                    </a:rPr>
                    <a:t>3</a:t>
                  </a:r>
                </a:p>
              </p:txBody>
            </p:sp>
            <p:sp>
              <p:nvSpPr>
                <p:cNvPr id="21543" name="Oval 135"/>
                <p:cNvSpPr>
                  <a:spLocks noChangeArrowheads="1"/>
                </p:cNvSpPr>
                <p:nvPr/>
              </p:nvSpPr>
              <p:spPr bwMode="auto">
                <a:xfrm>
                  <a:off x="1055" y="849"/>
                  <a:ext cx="203" cy="196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524" name="Group 136"/>
              <p:cNvGrpSpPr>
                <a:grpSpLocks/>
              </p:cNvGrpSpPr>
              <p:nvPr/>
            </p:nvGrpSpPr>
            <p:grpSpPr bwMode="auto">
              <a:xfrm>
                <a:off x="3235" y="1290"/>
                <a:ext cx="203" cy="213"/>
                <a:chOff x="1055" y="832"/>
                <a:chExt cx="203" cy="213"/>
              </a:xfrm>
            </p:grpSpPr>
            <p:sp>
              <p:nvSpPr>
                <p:cNvPr id="21540" name="Text Box 137"/>
                <p:cNvSpPr txBox="1">
                  <a:spLocks noChangeArrowheads="1"/>
                </p:cNvSpPr>
                <p:nvPr/>
              </p:nvSpPr>
              <p:spPr bwMode="auto">
                <a:xfrm>
                  <a:off x="1066" y="832"/>
                  <a:ext cx="182" cy="21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CA" sz="1600">
                      <a:solidFill>
                        <a:srgbClr val="FF0000"/>
                      </a:solidFill>
                    </a:rPr>
                    <a:t>4</a:t>
                  </a:r>
                </a:p>
              </p:txBody>
            </p:sp>
            <p:sp>
              <p:nvSpPr>
                <p:cNvPr id="21541" name="Oval 138"/>
                <p:cNvSpPr>
                  <a:spLocks noChangeArrowheads="1"/>
                </p:cNvSpPr>
                <p:nvPr/>
              </p:nvSpPr>
              <p:spPr bwMode="auto">
                <a:xfrm>
                  <a:off x="1055" y="849"/>
                  <a:ext cx="203" cy="196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525" name="Group 139"/>
              <p:cNvGrpSpPr>
                <a:grpSpLocks/>
              </p:cNvGrpSpPr>
              <p:nvPr/>
            </p:nvGrpSpPr>
            <p:grpSpPr bwMode="auto">
              <a:xfrm>
                <a:off x="3519" y="1292"/>
                <a:ext cx="203" cy="213"/>
                <a:chOff x="1055" y="832"/>
                <a:chExt cx="203" cy="213"/>
              </a:xfrm>
            </p:grpSpPr>
            <p:sp>
              <p:nvSpPr>
                <p:cNvPr id="21538" name="Text Box 140"/>
                <p:cNvSpPr txBox="1">
                  <a:spLocks noChangeArrowheads="1"/>
                </p:cNvSpPr>
                <p:nvPr/>
              </p:nvSpPr>
              <p:spPr bwMode="auto">
                <a:xfrm>
                  <a:off x="1066" y="832"/>
                  <a:ext cx="182" cy="21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CA" sz="1600">
                      <a:solidFill>
                        <a:srgbClr val="FF0000"/>
                      </a:solidFill>
                    </a:rPr>
                    <a:t>5</a:t>
                  </a:r>
                </a:p>
              </p:txBody>
            </p:sp>
            <p:sp>
              <p:nvSpPr>
                <p:cNvPr id="21539" name="Oval 141"/>
                <p:cNvSpPr>
                  <a:spLocks noChangeArrowheads="1"/>
                </p:cNvSpPr>
                <p:nvPr/>
              </p:nvSpPr>
              <p:spPr bwMode="auto">
                <a:xfrm>
                  <a:off x="1055" y="849"/>
                  <a:ext cx="203" cy="196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526" name="Group 142"/>
              <p:cNvGrpSpPr>
                <a:grpSpLocks/>
              </p:cNvGrpSpPr>
              <p:nvPr/>
            </p:nvGrpSpPr>
            <p:grpSpPr bwMode="auto">
              <a:xfrm>
                <a:off x="3508" y="1031"/>
                <a:ext cx="203" cy="213"/>
                <a:chOff x="1055" y="832"/>
                <a:chExt cx="203" cy="213"/>
              </a:xfrm>
            </p:grpSpPr>
            <p:sp>
              <p:nvSpPr>
                <p:cNvPr id="21536" name="Text Box 143"/>
                <p:cNvSpPr txBox="1">
                  <a:spLocks noChangeArrowheads="1"/>
                </p:cNvSpPr>
                <p:nvPr/>
              </p:nvSpPr>
              <p:spPr bwMode="auto">
                <a:xfrm>
                  <a:off x="1066" y="832"/>
                  <a:ext cx="182" cy="21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CA" sz="1600">
                      <a:solidFill>
                        <a:srgbClr val="FF0000"/>
                      </a:solidFill>
                    </a:rPr>
                    <a:t>6</a:t>
                  </a:r>
                </a:p>
              </p:txBody>
            </p:sp>
            <p:sp>
              <p:nvSpPr>
                <p:cNvPr id="21537" name="Oval 144"/>
                <p:cNvSpPr>
                  <a:spLocks noChangeArrowheads="1"/>
                </p:cNvSpPr>
                <p:nvPr/>
              </p:nvSpPr>
              <p:spPr bwMode="auto">
                <a:xfrm>
                  <a:off x="1055" y="849"/>
                  <a:ext cx="203" cy="196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527" name="Group 145"/>
              <p:cNvGrpSpPr>
                <a:grpSpLocks/>
              </p:cNvGrpSpPr>
              <p:nvPr/>
            </p:nvGrpSpPr>
            <p:grpSpPr bwMode="auto">
              <a:xfrm>
                <a:off x="2961" y="1521"/>
                <a:ext cx="203" cy="213"/>
                <a:chOff x="1055" y="832"/>
                <a:chExt cx="203" cy="213"/>
              </a:xfrm>
            </p:grpSpPr>
            <p:sp>
              <p:nvSpPr>
                <p:cNvPr id="21534" name="Text Box 146"/>
                <p:cNvSpPr txBox="1">
                  <a:spLocks noChangeArrowheads="1"/>
                </p:cNvSpPr>
                <p:nvPr/>
              </p:nvSpPr>
              <p:spPr bwMode="auto">
                <a:xfrm>
                  <a:off x="1066" y="832"/>
                  <a:ext cx="182" cy="21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CA" sz="1600">
                      <a:solidFill>
                        <a:srgbClr val="FF0000"/>
                      </a:solidFill>
                    </a:rPr>
                    <a:t>7</a:t>
                  </a:r>
                </a:p>
              </p:txBody>
            </p:sp>
            <p:sp>
              <p:nvSpPr>
                <p:cNvPr id="21535" name="Oval 147"/>
                <p:cNvSpPr>
                  <a:spLocks noChangeArrowheads="1"/>
                </p:cNvSpPr>
                <p:nvPr/>
              </p:nvSpPr>
              <p:spPr bwMode="auto">
                <a:xfrm>
                  <a:off x="1055" y="849"/>
                  <a:ext cx="203" cy="196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528" name="Group 148"/>
              <p:cNvGrpSpPr>
                <a:grpSpLocks/>
              </p:cNvGrpSpPr>
              <p:nvPr/>
            </p:nvGrpSpPr>
            <p:grpSpPr bwMode="auto">
              <a:xfrm>
                <a:off x="3234" y="1522"/>
                <a:ext cx="203" cy="213"/>
                <a:chOff x="1055" y="832"/>
                <a:chExt cx="203" cy="213"/>
              </a:xfrm>
            </p:grpSpPr>
            <p:sp>
              <p:nvSpPr>
                <p:cNvPr id="21532" name="Text Box 149"/>
                <p:cNvSpPr txBox="1">
                  <a:spLocks noChangeArrowheads="1"/>
                </p:cNvSpPr>
                <p:nvPr/>
              </p:nvSpPr>
              <p:spPr bwMode="auto">
                <a:xfrm>
                  <a:off x="1066" y="832"/>
                  <a:ext cx="182" cy="21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CA" sz="1600">
                      <a:solidFill>
                        <a:srgbClr val="FF0000"/>
                      </a:solidFill>
                    </a:rPr>
                    <a:t>8</a:t>
                  </a:r>
                </a:p>
              </p:txBody>
            </p:sp>
            <p:sp>
              <p:nvSpPr>
                <p:cNvPr id="21533" name="Oval 150"/>
                <p:cNvSpPr>
                  <a:spLocks noChangeArrowheads="1"/>
                </p:cNvSpPr>
                <p:nvPr/>
              </p:nvSpPr>
              <p:spPr bwMode="auto">
                <a:xfrm>
                  <a:off x="1055" y="849"/>
                  <a:ext cx="203" cy="196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529" name="Group 151"/>
              <p:cNvGrpSpPr>
                <a:grpSpLocks/>
              </p:cNvGrpSpPr>
              <p:nvPr/>
            </p:nvGrpSpPr>
            <p:grpSpPr bwMode="auto">
              <a:xfrm>
                <a:off x="2961" y="1770"/>
                <a:ext cx="203" cy="213"/>
                <a:chOff x="1055" y="832"/>
                <a:chExt cx="203" cy="213"/>
              </a:xfrm>
            </p:grpSpPr>
            <p:sp>
              <p:nvSpPr>
                <p:cNvPr id="21530" name="Text Box 152"/>
                <p:cNvSpPr txBox="1">
                  <a:spLocks noChangeArrowheads="1"/>
                </p:cNvSpPr>
                <p:nvPr/>
              </p:nvSpPr>
              <p:spPr bwMode="auto">
                <a:xfrm>
                  <a:off x="1066" y="832"/>
                  <a:ext cx="182" cy="21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CA" sz="1600">
                      <a:solidFill>
                        <a:srgbClr val="FF0000"/>
                      </a:solidFill>
                    </a:rPr>
                    <a:t>9</a:t>
                  </a:r>
                </a:p>
              </p:txBody>
            </p:sp>
            <p:sp>
              <p:nvSpPr>
                <p:cNvPr id="21531" name="Oval 153"/>
                <p:cNvSpPr>
                  <a:spLocks noChangeArrowheads="1"/>
                </p:cNvSpPr>
                <p:nvPr/>
              </p:nvSpPr>
              <p:spPr bwMode="auto">
                <a:xfrm>
                  <a:off x="1055" y="849"/>
                  <a:ext cx="203" cy="196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515" name="Group 154"/>
            <p:cNvGrpSpPr>
              <a:grpSpLocks/>
            </p:cNvGrpSpPr>
            <p:nvPr/>
          </p:nvGrpSpPr>
          <p:grpSpPr bwMode="auto">
            <a:xfrm>
              <a:off x="3255" y="1021"/>
              <a:ext cx="746" cy="1972"/>
              <a:chOff x="774" y="790"/>
              <a:chExt cx="746" cy="986"/>
            </a:xfrm>
          </p:grpSpPr>
          <p:sp>
            <p:nvSpPr>
              <p:cNvPr id="21519" name="Line 155"/>
              <p:cNvSpPr>
                <a:spLocks noChangeShapeType="1"/>
              </p:cNvSpPr>
              <p:nvPr/>
            </p:nvSpPr>
            <p:spPr bwMode="auto">
              <a:xfrm flipH="1">
                <a:off x="1493" y="790"/>
                <a:ext cx="1" cy="986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1520" name="Text Box 156"/>
              <p:cNvSpPr txBox="1">
                <a:spLocks noChangeArrowheads="1"/>
              </p:cNvSpPr>
              <p:nvPr/>
            </p:nvSpPr>
            <p:spPr bwMode="auto">
              <a:xfrm>
                <a:off x="774" y="1026"/>
                <a:ext cx="746" cy="20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en-CA">
                    <a:solidFill>
                      <a:schemeClr val="accent2"/>
                    </a:solidFill>
                  </a:rPr>
                  <a:t>Execution</a:t>
                </a:r>
              </a:p>
              <a:p>
                <a:pPr algn="r"/>
                <a:r>
                  <a:rPr lang="en-CA">
                    <a:solidFill>
                      <a:schemeClr val="accent2"/>
                    </a:solidFill>
                  </a:rPr>
                  <a:t>Time</a:t>
                </a:r>
              </a:p>
            </p:txBody>
          </p:sp>
        </p:grpSp>
        <p:grpSp>
          <p:nvGrpSpPr>
            <p:cNvPr id="21516" name="Group 157"/>
            <p:cNvGrpSpPr>
              <a:grpSpLocks/>
            </p:cNvGrpSpPr>
            <p:nvPr/>
          </p:nvGrpSpPr>
          <p:grpSpPr bwMode="auto">
            <a:xfrm>
              <a:off x="3916" y="3219"/>
              <a:ext cx="868" cy="421"/>
              <a:chOff x="4509" y="3162"/>
              <a:chExt cx="868" cy="421"/>
            </a:xfrm>
          </p:grpSpPr>
          <p:sp>
            <p:nvSpPr>
              <p:cNvPr id="21517" name="Text Box 158"/>
              <p:cNvSpPr txBox="1">
                <a:spLocks noChangeArrowheads="1"/>
              </p:cNvSpPr>
              <p:nvPr/>
            </p:nvSpPr>
            <p:spPr bwMode="auto">
              <a:xfrm>
                <a:off x="4509" y="3162"/>
                <a:ext cx="868" cy="23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>
                    <a:solidFill>
                      <a:srgbClr val="0000FF"/>
                    </a:solidFill>
                  </a:rPr>
                  <a:t>Fast context</a:t>
                </a:r>
              </a:p>
            </p:txBody>
          </p:sp>
          <p:sp>
            <p:nvSpPr>
              <p:cNvPr id="21518" name="Text Box 159"/>
              <p:cNvSpPr txBox="1">
                <a:spLocks noChangeArrowheads="1"/>
              </p:cNvSpPr>
              <p:nvPr/>
            </p:nvSpPr>
            <p:spPr bwMode="auto">
              <a:xfrm>
                <a:off x="4618" y="3350"/>
                <a:ext cx="706" cy="23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>
                    <a:solidFill>
                      <a:srgbClr val="0000FF"/>
                    </a:solidFill>
                  </a:rPr>
                  <a:t>switching</a:t>
                </a:r>
              </a:p>
            </p:txBody>
          </p:sp>
        </p:grp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30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we start…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712" y="1879601"/>
            <a:ext cx="8434388" cy="3931920"/>
          </a:xfrm>
        </p:spPr>
        <p:txBody>
          <a:bodyPr/>
          <a:lstStyle/>
          <a:p>
            <a:r>
              <a:rPr lang="en-US" dirty="0" smtClean="0"/>
              <a:t>Hey, isn’t the CPU speed merely driven by transistor density?</a:t>
            </a:r>
          </a:p>
          <a:p>
            <a:pPr lvl="1"/>
            <a:r>
              <a:rPr lang="en-US" dirty="0" smtClean="0"/>
              <a:t>Transistor density increase </a:t>
            </a:r>
            <a:r>
              <a:rPr lang="en-US" dirty="0" smtClean="0">
                <a:sym typeface="Wingdings"/>
              </a:rPr>
              <a:t> clock cycle increase  faster CPU</a:t>
            </a:r>
          </a:p>
          <a:p>
            <a:pPr lvl="1"/>
            <a:endParaRPr lang="en-US" dirty="0">
              <a:sym typeface="Wingdings"/>
            </a:endParaRPr>
          </a:p>
          <a:p>
            <a:r>
              <a:rPr lang="en-US" dirty="0" smtClean="0"/>
              <a:t>A faster CPU requires </a:t>
            </a:r>
          </a:p>
          <a:p>
            <a:pPr lvl="1"/>
            <a:r>
              <a:rPr lang="en-US" dirty="0" smtClean="0"/>
              <a:t>Faster clock cycle </a:t>
            </a:r>
          </a:p>
          <a:p>
            <a:pPr lvl="1"/>
            <a:r>
              <a:rPr lang="en-US" dirty="0" smtClean="0"/>
              <a:t>smaller </a:t>
            </a:r>
            <a:r>
              <a:rPr lang="en-US" i="1" dirty="0" smtClean="0">
                <a:solidFill>
                  <a:srgbClr val="0000FF"/>
                </a:solidFill>
              </a:rPr>
              <a:t>Cycles </a:t>
            </a:r>
            <a:r>
              <a:rPr lang="en-US" i="1" dirty="0">
                <a:solidFill>
                  <a:srgbClr val="0000FF"/>
                </a:solidFill>
              </a:rPr>
              <a:t>Per Instruction (CPI</a:t>
            </a:r>
            <a:r>
              <a:rPr lang="en-US" i="1" dirty="0" smtClean="0">
                <a:solidFill>
                  <a:srgbClr val="0000FF"/>
                </a:solidFill>
              </a:rPr>
              <a:t>)</a:t>
            </a:r>
          </a:p>
          <a:p>
            <a:pPr lvl="2"/>
            <a:r>
              <a:rPr lang="en-US" i="1" dirty="0" smtClean="0">
                <a:solidFill>
                  <a:srgbClr val="0000FF"/>
                </a:solidFill>
              </a:rPr>
              <a:t>CPI is the focus of this lecture!</a:t>
            </a:r>
            <a:endParaRPr lang="en-US" i="1" dirty="0">
              <a:solidFill>
                <a:srgbClr val="0000FF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930059" y="2706469"/>
            <a:ext cx="698967" cy="789801"/>
            <a:chOff x="4019316" y="3937000"/>
            <a:chExt cx="698967" cy="789801"/>
          </a:xfrm>
        </p:grpSpPr>
        <p:sp>
          <p:nvSpPr>
            <p:cNvPr id="8" name="Up Arrow 7"/>
            <p:cNvSpPr/>
            <p:nvPr/>
          </p:nvSpPr>
          <p:spPr>
            <a:xfrm>
              <a:off x="4343400" y="3937000"/>
              <a:ext cx="177800" cy="419100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019316" y="4357469"/>
              <a:ext cx="69896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mic Sans MS"/>
                  <a:cs typeface="Comic Sans MS"/>
                </a:rPr>
                <a:t>True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063863" y="2732037"/>
            <a:ext cx="1816160" cy="1080869"/>
            <a:chOff x="3498820" y="3937000"/>
            <a:chExt cx="1816160" cy="1080869"/>
          </a:xfrm>
        </p:grpSpPr>
        <p:sp>
          <p:nvSpPr>
            <p:cNvPr id="11" name="Up Arrow 10"/>
            <p:cNvSpPr/>
            <p:nvPr/>
          </p:nvSpPr>
          <p:spPr>
            <a:xfrm>
              <a:off x="4343400" y="3937000"/>
              <a:ext cx="177800" cy="419100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498820" y="4371538"/>
              <a:ext cx="181616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mic Sans MS"/>
                  <a:cs typeface="Comic Sans MS"/>
                </a:rPr>
                <a:t>True, but </a:t>
              </a:r>
            </a:p>
            <a:p>
              <a:r>
                <a:rPr lang="en-US" dirty="0" smtClean="0">
                  <a:latin typeface="Comic Sans MS"/>
                  <a:cs typeface="Comic Sans MS"/>
                </a:rPr>
                <a:t>there is more…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742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8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194" y="710174"/>
            <a:ext cx="8797636" cy="45664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/>
              <a:t>Simultaneous Multithreading (SMT) </a:t>
            </a:r>
            <a:br>
              <a:rPr lang="en-US" smtClean="0"/>
            </a:br>
            <a:r>
              <a:rPr lang="en-US" smtClean="0"/>
              <a:t>(aka Hyperthreading)</a:t>
            </a:r>
            <a:endParaRPr lang="en-GB" smtClean="0"/>
          </a:p>
        </p:txBody>
      </p:sp>
      <p:grpSp>
        <p:nvGrpSpPr>
          <p:cNvPr id="22531" name="Group 3"/>
          <p:cNvGrpSpPr>
            <a:grpSpLocks/>
          </p:cNvGrpSpPr>
          <p:nvPr/>
        </p:nvGrpSpPr>
        <p:grpSpPr bwMode="auto">
          <a:xfrm>
            <a:off x="640042" y="1726921"/>
            <a:ext cx="2535114" cy="4166910"/>
            <a:chOff x="3255" y="1015"/>
            <a:chExt cx="1597" cy="2625"/>
          </a:xfrm>
        </p:grpSpPr>
        <p:grpSp>
          <p:nvGrpSpPr>
            <p:cNvPr id="22624" name="Group 4"/>
            <p:cNvGrpSpPr>
              <a:grpSpLocks/>
            </p:cNvGrpSpPr>
            <p:nvPr/>
          </p:nvGrpSpPr>
          <p:grpSpPr bwMode="auto">
            <a:xfrm>
              <a:off x="4060" y="1030"/>
              <a:ext cx="761" cy="953"/>
              <a:chOff x="2961" y="1030"/>
              <a:chExt cx="761" cy="953"/>
            </a:xfrm>
          </p:grpSpPr>
          <p:grpSp>
            <p:nvGrpSpPr>
              <p:cNvPr id="22689" name="Group 5"/>
              <p:cNvGrpSpPr>
                <a:grpSpLocks/>
              </p:cNvGrpSpPr>
              <p:nvPr/>
            </p:nvGrpSpPr>
            <p:grpSpPr bwMode="auto">
              <a:xfrm>
                <a:off x="2971" y="1030"/>
                <a:ext cx="203" cy="213"/>
                <a:chOff x="1055" y="832"/>
                <a:chExt cx="203" cy="213"/>
              </a:xfrm>
            </p:grpSpPr>
            <p:sp>
              <p:nvSpPr>
                <p:cNvPr id="22714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066" y="832"/>
                  <a:ext cx="182" cy="21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CA" sz="1600">
                      <a:solidFill>
                        <a:srgbClr val="0000FF"/>
                      </a:solidFill>
                    </a:rPr>
                    <a:t>1</a:t>
                  </a:r>
                </a:p>
              </p:txBody>
            </p:sp>
            <p:sp>
              <p:nvSpPr>
                <p:cNvPr id="22715" name="Oval 7"/>
                <p:cNvSpPr>
                  <a:spLocks noChangeArrowheads="1"/>
                </p:cNvSpPr>
                <p:nvPr/>
              </p:nvSpPr>
              <p:spPr bwMode="auto">
                <a:xfrm>
                  <a:off x="1055" y="849"/>
                  <a:ext cx="203" cy="196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690" name="Group 8"/>
              <p:cNvGrpSpPr>
                <a:grpSpLocks/>
              </p:cNvGrpSpPr>
              <p:nvPr/>
            </p:nvGrpSpPr>
            <p:grpSpPr bwMode="auto">
              <a:xfrm>
                <a:off x="3245" y="1042"/>
                <a:ext cx="203" cy="213"/>
                <a:chOff x="1055" y="832"/>
                <a:chExt cx="203" cy="213"/>
              </a:xfrm>
            </p:grpSpPr>
            <p:sp>
              <p:nvSpPr>
                <p:cNvPr id="22712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066" y="832"/>
                  <a:ext cx="182" cy="21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CA" sz="1600">
                      <a:solidFill>
                        <a:srgbClr val="0000FF"/>
                      </a:solidFill>
                    </a:rPr>
                    <a:t>2</a:t>
                  </a:r>
                </a:p>
              </p:txBody>
            </p:sp>
            <p:sp>
              <p:nvSpPr>
                <p:cNvPr id="22713" name="Oval 10"/>
                <p:cNvSpPr>
                  <a:spLocks noChangeArrowheads="1"/>
                </p:cNvSpPr>
                <p:nvPr/>
              </p:nvSpPr>
              <p:spPr bwMode="auto">
                <a:xfrm>
                  <a:off x="1055" y="849"/>
                  <a:ext cx="203" cy="196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691" name="Group 11"/>
              <p:cNvGrpSpPr>
                <a:grpSpLocks/>
              </p:cNvGrpSpPr>
              <p:nvPr/>
            </p:nvGrpSpPr>
            <p:grpSpPr bwMode="auto">
              <a:xfrm>
                <a:off x="2971" y="1287"/>
                <a:ext cx="203" cy="213"/>
                <a:chOff x="1055" y="832"/>
                <a:chExt cx="203" cy="213"/>
              </a:xfrm>
            </p:grpSpPr>
            <p:sp>
              <p:nvSpPr>
                <p:cNvPr id="22710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066" y="832"/>
                  <a:ext cx="182" cy="21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CA" sz="1600">
                      <a:solidFill>
                        <a:srgbClr val="0000FF"/>
                      </a:solidFill>
                    </a:rPr>
                    <a:t>3</a:t>
                  </a:r>
                </a:p>
              </p:txBody>
            </p:sp>
            <p:sp>
              <p:nvSpPr>
                <p:cNvPr id="22711" name="Oval 13"/>
                <p:cNvSpPr>
                  <a:spLocks noChangeArrowheads="1"/>
                </p:cNvSpPr>
                <p:nvPr/>
              </p:nvSpPr>
              <p:spPr bwMode="auto">
                <a:xfrm>
                  <a:off x="1055" y="849"/>
                  <a:ext cx="203" cy="196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692" name="Group 14"/>
              <p:cNvGrpSpPr>
                <a:grpSpLocks/>
              </p:cNvGrpSpPr>
              <p:nvPr/>
            </p:nvGrpSpPr>
            <p:grpSpPr bwMode="auto">
              <a:xfrm>
                <a:off x="3235" y="1290"/>
                <a:ext cx="203" cy="213"/>
                <a:chOff x="1055" y="832"/>
                <a:chExt cx="203" cy="213"/>
              </a:xfrm>
            </p:grpSpPr>
            <p:sp>
              <p:nvSpPr>
                <p:cNvPr id="22708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066" y="832"/>
                  <a:ext cx="182" cy="21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CA" sz="1600">
                      <a:solidFill>
                        <a:srgbClr val="0000FF"/>
                      </a:solidFill>
                    </a:rPr>
                    <a:t>4</a:t>
                  </a:r>
                </a:p>
              </p:txBody>
            </p:sp>
            <p:sp>
              <p:nvSpPr>
                <p:cNvPr id="22709" name="Oval 16"/>
                <p:cNvSpPr>
                  <a:spLocks noChangeArrowheads="1"/>
                </p:cNvSpPr>
                <p:nvPr/>
              </p:nvSpPr>
              <p:spPr bwMode="auto">
                <a:xfrm>
                  <a:off x="1055" y="849"/>
                  <a:ext cx="203" cy="196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693" name="Group 17"/>
              <p:cNvGrpSpPr>
                <a:grpSpLocks/>
              </p:cNvGrpSpPr>
              <p:nvPr/>
            </p:nvGrpSpPr>
            <p:grpSpPr bwMode="auto">
              <a:xfrm>
                <a:off x="3519" y="1292"/>
                <a:ext cx="203" cy="213"/>
                <a:chOff x="1055" y="832"/>
                <a:chExt cx="203" cy="213"/>
              </a:xfrm>
            </p:grpSpPr>
            <p:sp>
              <p:nvSpPr>
                <p:cNvPr id="22706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066" y="832"/>
                  <a:ext cx="182" cy="21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CA" sz="1600">
                      <a:solidFill>
                        <a:srgbClr val="0000FF"/>
                      </a:solidFill>
                    </a:rPr>
                    <a:t>5</a:t>
                  </a:r>
                </a:p>
              </p:txBody>
            </p:sp>
            <p:sp>
              <p:nvSpPr>
                <p:cNvPr id="22707" name="Oval 19"/>
                <p:cNvSpPr>
                  <a:spLocks noChangeArrowheads="1"/>
                </p:cNvSpPr>
                <p:nvPr/>
              </p:nvSpPr>
              <p:spPr bwMode="auto">
                <a:xfrm>
                  <a:off x="1055" y="849"/>
                  <a:ext cx="203" cy="196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694" name="Group 20"/>
              <p:cNvGrpSpPr>
                <a:grpSpLocks/>
              </p:cNvGrpSpPr>
              <p:nvPr/>
            </p:nvGrpSpPr>
            <p:grpSpPr bwMode="auto">
              <a:xfrm>
                <a:off x="3508" y="1031"/>
                <a:ext cx="203" cy="213"/>
                <a:chOff x="1055" y="832"/>
                <a:chExt cx="203" cy="213"/>
              </a:xfrm>
            </p:grpSpPr>
            <p:sp>
              <p:nvSpPr>
                <p:cNvPr id="22704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066" y="832"/>
                  <a:ext cx="182" cy="21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CA" sz="1600">
                      <a:solidFill>
                        <a:srgbClr val="0000FF"/>
                      </a:solidFill>
                    </a:rPr>
                    <a:t>6</a:t>
                  </a:r>
                </a:p>
              </p:txBody>
            </p:sp>
            <p:sp>
              <p:nvSpPr>
                <p:cNvPr id="22705" name="Oval 22"/>
                <p:cNvSpPr>
                  <a:spLocks noChangeArrowheads="1"/>
                </p:cNvSpPr>
                <p:nvPr/>
              </p:nvSpPr>
              <p:spPr bwMode="auto">
                <a:xfrm>
                  <a:off x="1055" y="849"/>
                  <a:ext cx="203" cy="196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695" name="Group 23"/>
              <p:cNvGrpSpPr>
                <a:grpSpLocks/>
              </p:cNvGrpSpPr>
              <p:nvPr/>
            </p:nvGrpSpPr>
            <p:grpSpPr bwMode="auto">
              <a:xfrm>
                <a:off x="2961" y="1521"/>
                <a:ext cx="203" cy="213"/>
                <a:chOff x="1055" y="832"/>
                <a:chExt cx="203" cy="213"/>
              </a:xfrm>
            </p:grpSpPr>
            <p:sp>
              <p:nvSpPr>
                <p:cNvPr id="22702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066" y="832"/>
                  <a:ext cx="182" cy="21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CA" sz="1600">
                      <a:solidFill>
                        <a:srgbClr val="0000FF"/>
                      </a:solidFill>
                    </a:rPr>
                    <a:t>7</a:t>
                  </a:r>
                </a:p>
              </p:txBody>
            </p:sp>
            <p:sp>
              <p:nvSpPr>
                <p:cNvPr id="22703" name="Oval 25"/>
                <p:cNvSpPr>
                  <a:spLocks noChangeArrowheads="1"/>
                </p:cNvSpPr>
                <p:nvPr/>
              </p:nvSpPr>
              <p:spPr bwMode="auto">
                <a:xfrm>
                  <a:off x="1055" y="849"/>
                  <a:ext cx="203" cy="196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696" name="Group 26"/>
              <p:cNvGrpSpPr>
                <a:grpSpLocks/>
              </p:cNvGrpSpPr>
              <p:nvPr/>
            </p:nvGrpSpPr>
            <p:grpSpPr bwMode="auto">
              <a:xfrm>
                <a:off x="3234" y="1522"/>
                <a:ext cx="203" cy="213"/>
                <a:chOff x="1055" y="832"/>
                <a:chExt cx="203" cy="213"/>
              </a:xfrm>
            </p:grpSpPr>
            <p:sp>
              <p:nvSpPr>
                <p:cNvPr id="22700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1066" y="832"/>
                  <a:ext cx="182" cy="21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CA" sz="1600">
                      <a:solidFill>
                        <a:srgbClr val="0000FF"/>
                      </a:solidFill>
                    </a:rPr>
                    <a:t>8</a:t>
                  </a:r>
                </a:p>
              </p:txBody>
            </p:sp>
            <p:sp>
              <p:nvSpPr>
                <p:cNvPr id="22701" name="Oval 28"/>
                <p:cNvSpPr>
                  <a:spLocks noChangeArrowheads="1"/>
                </p:cNvSpPr>
                <p:nvPr/>
              </p:nvSpPr>
              <p:spPr bwMode="auto">
                <a:xfrm>
                  <a:off x="1055" y="849"/>
                  <a:ext cx="203" cy="196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697" name="Group 29"/>
              <p:cNvGrpSpPr>
                <a:grpSpLocks/>
              </p:cNvGrpSpPr>
              <p:nvPr/>
            </p:nvGrpSpPr>
            <p:grpSpPr bwMode="auto">
              <a:xfrm>
                <a:off x="2961" y="1770"/>
                <a:ext cx="203" cy="213"/>
                <a:chOff x="1055" y="832"/>
                <a:chExt cx="203" cy="213"/>
              </a:xfrm>
            </p:grpSpPr>
            <p:sp>
              <p:nvSpPr>
                <p:cNvPr id="22698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1066" y="832"/>
                  <a:ext cx="182" cy="21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CA" sz="1600">
                      <a:solidFill>
                        <a:srgbClr val="0000FF"/>
                      </a:solidFill>
                    </a:rPr>
                    <a:t>9</a:t>
                  </a:r>
                </a:p>
              </p:txBody>
            </p:sp>
            <p:sp>
              <p:nvSpPr>
                <p:cNvPr id="22699" name="Oval 31"/>
                <p:cNvSpPr>
                  <a:spLocks noChangeArrowheads="1"/>
                </p:cNvSpPr>
                <p:nvPr/>
              </p:nvSpPr>
              <p:spPr bwMode="auto">
                <a:xfrm>
                  <a:off x="1055" y="849"/>
                  <a:ext cx="203" cy="196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625" name="Group 32"/>
            <p:cNvGrpSpPr>
              <a:grpSpLocks/>
            </p:cNvGrpSpPr>
            <p:nvPr/>
          </p:nvGrpSpPr>
          <p:grpSpPr bwMode="auto">
            <a:xfrm>
              <a:off x="4031" y="1015"/>
              <a:ext cx="273" cy="2222"/>
              <a:chOff x="1355" y="840"/>
              <a:chExt cx="273" cy="2222"/>
            </a:xfrm>
          </p:grpSpPr>
          <p:sp>
            <p:nvSpPr>
              <p:cNvPr id="22680" name="Rectangle 33"/>
              <p:cNvSpPr>
                <a:spLocks noChangeArrowheads="1"/>
              </p:cNvSpPr>
              <p:nvPr/>
            </p:nvSpPr>
            <p:spPr bwMode="auto">
              <a:xfrm>
                <a:off x="1355" y="840"/>
                <a:ext cx="273" cy="25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81" name="Rectangle 34"/>
              <p:cNvSpPr>
                <a:spLocks noChangeArrowheads="1"/>
              </p:cNvSpPr>
              <p:nvPr/>
            </p:nvSpPr>
            <p:spPr bwMode="auto">
              <a:xfrm>
                <a:off x="1355" y="1094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82" name="Rectangle 35"/>
              <p:cNvSpPr>
                <a:spLocks noChangeArrowheads="1"/>
              </p:cNvSpPr>
              <p:nvPr/>
            </p:nvSpPr>
            <p:spPr bwMode="auto">
              <a:xfrm>
                <a:off x="1355" y="1337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83" name="Rectangle 36"/>
              <p:cNvSpPr>
                <a:spLocks noChangeArrowheads="1"/>
              </p:cNvSpPr>
              <p:nvPr/>
            </p:nvSpPr>
            <p:spPr bwMode="auto">
              <a:xfrm>
                <a:off x="1355" y="1581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84" name="Rectangle 37"/>
              <p:cNvSpPr>
                <a:spLocks noChangeArrowheads="1"/>
              </p:cNvSpPr>
              <p:nvPr/>
            </p:nvSpPr>
            <p:spPr bwMode="auto">
              <a:xfrm>
                <a:off x="1355" y="1824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85" name="Rectangle 38"/>
              <p:cNvSpPr>
                <a:spLocks noChangeArrowheads="1"/>
              </p:cNvSpPr>
              <p:nvPr/>
            </p:nvSpPr>
            <p:spPr bwMode="auto">
              <a:xfrm>
                <a:off x="1355" y="2068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86" name="Rectangle 39"/>
              <p:cNvSpPr>
                <a:spLocks noChangeArrowheads="1"/>
              </p:cNvSpPr>
              <p:nvPr/>
            </p:nvSpPr>
            <p:spPr bwMode="auto">
              <a:xfrm>
                <a:off x="1355" y="2311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87" name="Rectangle 40"/>
              <p:cNvSpPr>
                <a:spLocks noChangeArrowheads="1"/>
              </p:cNvSpPr>
              <p:nvPr/>
            </p:nvSpPr>
            <p:spPr bwMode="auto">
              <a:xfrm>
                <a:off x="1355" y="2555"/>
                <a:ext cx="273" cy="26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88" name="Rectangle 41"/>
              <p:cNvSpPr>
                <a:spLocks noChangeArrowheads="1"/>
              </p:cNvSpPr>
              <p:nvPr/>
            </p:nvSpPr>
            <p:spPr bwMode="auto">
              <a:xfrm>
                <a:off x="1355" y="2818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626" name="Group 42"/>
            <p:cNvGrpSpPr>
              <a:grpSpLocks/>
            </p:cNvGrpSpPr>
            <p:nvPr/>
          </p:nvGrpSpPr>
          <p:grpSpPr bwMode="auto">
            <a:xfrm>
              <a:off x="4305" y="1015"/>
              <a:ext cx="273" cy="2222"/>
              <a:chOff x="1355" y="840"/>
              <a:chExt cx="273" cy="2222"/>
            </a:xfrm>
          </p:grpSpPr>
          <p:sp>
            <p:nvSpPr>
              <p:cNvPr id="22671" name="Rectangle 43"/>
              <p:cNvSpPr>
                <a:spLocks noChangeArrowheads="1"/>
              </p:cNvSpPr>
              <p:nvPr/>
            </p:nvSpPr>
            <p:spPr bwMode="auto">
              <a:xfrm>
                <a:off x="1355" y="840"/>
                <a:ext cx="273" cy="25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72" name="Rectangle 44"/>
              <p:cNvSpPr>
                <a:spLocks noChangeArrowheads="1"/>
              </p:cNvSpPr>
              <p:nvPr/>
            </p:nvSpPr>
            <p:spPr bwMode="auto">
              <a:xfrm>
                <a:off x="1355" y="1094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73" name="Rectangle 45"/>
              <p:cNvSpPr>
                <a:spLocks noChangeArrowheads="1"/>
              </p:cNvSpPr>
              <p:nvPr/>
            </p:nvSpPr>
            <p:spPr bwMode="auto">
              <a:xfrm>
                <a:off x="1355" y="1337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74" name="Rectangle 46"/>
              <p:cNvSpPr>
                <a:spLocks noChangeArrowheads="1"/>
              </p:cNvSpPr>
              <p:nvPr/>
            </p:nvSpPr>
            <p:spPr bwMode="auto">
              <a:xfrm>
                <a:off x="1355" y="1581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75" name="Rectangle 47"/>
              <p:cNvSpPr>
                <a:spLocks noChangeArrowheads="1"/>
              </p:cNvSpPr>
              <p:nvPr/>
            </p:nvSpPr>
            <p:spPr bwMode="auto">
              <a:xfrm>
                <a:off x="1355" y="1824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76" name="Rectangle 48"/>
              <p:cNvSpPr>
                <a:spLocks noChangeArrowheads="1"/>
              </p:cNvSpPr>
              <p:nvPr/>
            </p:nvSpPr>
            <p:spPr bwMode="auto">
              <a:xfrm>
                <a:off x="1355" y="2068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77" name="Rectangle 49"/>
              <p:cNvSpPr>
                <a:spLocks noChangeArrowheads="1"/>
              </p:cNvSpPr>
              <p:nvPr/>
            </p:nvSpPr>
            <p:spPr bwMode="auto">
              <a:xfrm>
                <a:off x="1355" y="2311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78" name="Rectangle 50"/>
              <p:cNvSpPr>
                <a:spLocks noChangeArrowheads="1"/>
              </p:cNvSpPr>
              <p:nvPr/>
            </p:nvSpPr>
            <p:spPr bwMode="auto">
              <a:xfrm>
                <a:off x="1355" y="2555"/>
                <a:ext cx="273" cy="26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79" name="Rectangle 51"/>
              <p:cNvSpPr>
                <a:spLocks noChangeArrowheads="1"/>
              </p:cNvSpPr>
              <p:nvPr/>
            </p:nvSpPr>
            <p:spPr bwMode="auto">
              <a:xfrm>
                <a:off x="1355" y="2818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627" name="Group 52"/>
            <p:cNvGrpSpPr>
              <a:grpSpLocks/>
            </p:cNvGrpSpPr>
            <p:nvPr/>
          </p:nvGrpSpPr>
          <p:grpSpPr bwMode="auto">
            <a:xfrm>
              <a:off x="4579" y="1015"/>
              <a:ext cx="273" cy="2222"/>
              <a:chOff x="1355" y="840"/>
              <a:chExt cx="273" cy="2222"/>
            </a:xfrm>
          </p:grpSpPr>
          <p:sp>
            <p:nvSpPr>
              <p:cNvPr id="22662" name="Rectangle 53"/>
              <p:cNvSpPr>
                <a:spLocks noChangeArrowheads="1"/>
              </p:cNvSpPr>
              <p:nvPr/>
            </p:nvSpPr>
            <p:spPr bwMode="auto">
              <a:xfrm>
                <a:off x="1355" y="840"/>
                <a:ext cx="273" cy="25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63" name="Rectangle 54"/>
              <p:cNvSpPr>
                <a:spLocks noChangeArrowheads="1"/>
              </p:cNvSpPr>
              <p:nvPr/>
            </p:nvSpPr>
            <p:spPr bwMode="auto">
              <a:xfrm>
                <a:off x="1355" y="1094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64" name="Rectangle 55"/>
              <p:cNvSpPr>
                <a:spLocks noChangeArrowheads="1"/>
              </p:cNvSpPr>
              <p:nvPr/>
            </p:nvSpPr>
            <p:spPr bwMode="auto">
              <a:xfrm>
                <a:off x="1355" y="1337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65" name="Rectangle 56"/>
              <p:cNvSpPr>
                <a:spLocks noChangeArrowheads="1"/>
              </p:cNvSpPr>
              <p:nvPr/>
            </p:nvSpPr>
            <p:spPr bwMode="auto">
              <a:xfrm>
                <a:off x="1355" y="1581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66" name="Rectangle 57"/>
              <p:cNvSpPr>
                <a:spLocks noChangeArrowheads="1"/>
              </p:cNvSpPr>
              <p:nvPr/>
            </p:nvSpPr>
            <p:spPr bwMode="auto">
              <a:xfrm>
                <a:off x="1355" y="1824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67" name="Rectangle 58"/>
              <p:cNvSpPr>
                <a:spLocks noChangeArrowheads="1"/>
              </p:cNvSpPr>
              <p:nvPr/>
            </p:nvSpPr>
            <p:spPr bwMode="auto">
              <a:xfrm>
                <a:off x="1355" y="2068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68" name="Rectangle 59"/>
              <p:cNvSpPr>
                <a:spLocks noChangeArrowheads="1"/>
              </p:cNvSpPr>
              <p:nvPr/>
            </p:nvSpPr>
            <p:spPr bwMode="auto">
              <a:xfrm>
                <a:off x="1355" y="2311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69" name="Rectangle 60"/>
              <p:cNvSpPr>
                <a:spLocks noChangeArrowheads="1"/>
              </p:cNvSpPr>
              <p:nvPr/>
            </p:nvSpPr>
            <p:spPr bwMode="auto">
              <a:xfrm>
                <a:off x="1355" y="2555"/>
                <a:ext cx="273" cy="26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70" name="Rectangle 61"/>
              <p:cNvSpPr>
                <a:spLocks noChangeArrowheads="1"/>
              </p:cNvSpPr>
              <p:nvPr/>
            </p:nvSpPr>
            <p:spPr bwMode="auto">
              <a:xfrm>
                <a:off x="1355" y="2818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628" name="Group 62"/>
            <p:cNvGrpSpPr>
              <a:grpSpLocks/>
            </p:cNvGrpSpPr>
            <p:nvPr/>
          </p:nvGrpSpPr>
          <p:grpSpPr bwMode="auto">
            <a:xfrm>
              <a:off x="4048" y="2011"/>
              <a:ext cx="761" cy="953"/>
              <a:chOff x="2961" y="1030"/>
              <a:chExt cx="761" cy="953"/>
            </a:xfrm>
          </p:grpSpPr>
          <p:grpSp>
            <p:nvGrpSpPr>
              <p:cNvPr id="22635" name="Group 63"/>
              <p:cNvGrpSpPr>
                <a:grpSpLocks/>
              </p:cNvGrpSpPr>
              <p:nvPr/>
            </p:nvGrpSpPr>
            <p:grpSpPr bwMode="auto">
              <a:xfrm>
                <a:off x="2971" y="1030"/>
                <a:ext cx="203" cy="213"/>
                <a:chOff x="1055" y="832"/>
                <a:chExt cx="203" cy="213"/>
              </a:xfrm>
            </p:grpSpPr>
            <p:sp>
              <p:nvSpPr>
                <p:cNvPr id="22660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1066" y="832"/>
                  <a:ext cx="182" cy="21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CA" sz="1600">
                      <a:solidFill>
                        <a:srgbClr val="FF0000"/>
                      </a:solidFill>
                    </a:rPr>
                    <a:t>1</a:t>
                  </a:r>
                </a:p>
              </p:txBody>
            </p:sp>
            <p:sp>
              <p:nvSpPr>
                <p:cNvPr id="22661" name="Oval 65"/>
                <p:cNvSpPr>
                  <a:spLocks noChangeArrowheads="1"/>
                </p:cNvSpPr>
                <p:nvPr/>
              </p:nvSpPr>
              <p:spPr bwMode="auto">
                <a:xfrm>
                  <a:off x="1055" y="849"/>
                  <a:ext cx="203" cy="196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636" name="Group 66"/>
              <p:cNvGrpSpPr>
                <a:grpSpLocks/>
              </p:cNvGrpSpPr>
              <p:nvPr/>
            </p:nvGrpSpPr>
            <p:grpSpPr bwMode="auto">
              <a:xfrm>
                <a:off x="3245" y="1042"/>
                <a:ext cx="203" cy="213"/>
                <a:chOff x="1055" y="832"/>
                <a:chExt cx="203" cy="213"/>
              </a:xfrm>
            </p:grpSpPr>
            <p:sp>
              <p:nvSpPr>
                <p:cNvPr id="22658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1066" y="832"/>
                  <a:ext cx="182" cy="21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CA" sz="1600">
                      <a:solidFill>
                        <a:srgbClr val="FF0000"/>
                      </a:solidFill>
                    </a:rPr>
                    <a:t>2</a:t>
                  </a:r>
                </a:p>
              </p:txBody>
            </p:sp>
            <p:sp>
              <p:nvSpPr>
                <p:cNvPr id="22659" name="Oval 68"/>
                <p:cNvSpPr>
                  <a:spLocks noChangeArrowheads="1"/>
                </p:cNvSpPr>
                <p:nvPr/>
              </p:nvSpPr>
              <p:spPr bwMode="auto">
                <a:xfrm>
                  <a:off x="1055" y="849"/>
                  <a:ext cx="203" cy="196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637" name="Group 69"/>
              <p:cNvGrpSpPr>
                <a:grpSpLocks/>
              </p:cNvGrpSpPr>
              <p:nvPr/>
            </p:nvGrpSpPr>
            <p:grpSpPr bwMode="auto">
              <a:xfrm>
                <a:off x="2971" y="1287"/>
                <a:ext cx="203" cy="213"/>
                <a:chOff x="1055" y="832"/>
                <a:chExt cx="203" cy="213"/>
              </a:xfrm>
            </p:grpSpPr>
            <p:sp>
              <p:nvSpPr>
                <p:cNvPr id="22656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1066" y="832"/>
                  <a:ext cx="182" cy="21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CA" sz="1600">
                      <a:solidFill>
                        <a:srgbClr val="FF0000"/>
                      </a:solidFill>
                    </a:rPr>
                    <a:t>3</a:t>
                  </a:r>
                </a:p>
              </p:txBody>
            </p:sp>
            <p:sp>
              <p:nvSpPr>
                <p:cNvPr id="22657" name="Oval 71"/>
                <p:cNvSpPr>
                  <a:spLocks noChangeArrowheads="1"/>
                </p:cNvSpPr>
                <p:nvPr/>
              </p:nvSpPr>
              <p:spPr bwMode="auto">
                <a:xfrm>
                  <a:off x="1055" y="849"/>
                  <a:ext cx="203" cy="196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638" name="Group 72"/>
              <p:cNvGrpSpPr>
                <a:grpSpLocks/>
              </p:cNvGrpSpPr>
              <p:nvPr/>
            </p:nvGrpSpPr>
            <p:grpSpPr bwMode="auto">
              <a:xfrm>
                <a:off x="3235" y="1290"/>
                <a:ext cx="203" cy="213"/>
                <a:chOff x="1055" y="832"/>
                <a:chExt cx="203" cy="213"/>
              </a:xfrm>
            </p:grpSpPr>
            <p:sp>
              <p:nvSpPr>
                <p:cNvPr id="22654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1066" y="832"/>
                  <a:ext cx="182" cy="21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CA" sz="1600">
                      <a:solidFill>
                        <a:srgbClr val="FF0000"/>
                      </a:solidFill>
                    </a:rPr>
                    <a:t>4</a:t>
                  </a:r>
                </a:p>
              </p:txBody>
            </p:sp>
            <p:sp>
              <p:nvSpPr>
                <p:cNvPr id="22655" name="Oval 74"/>
                <p:cNvSpPr>
                  <a:spLocks noChangeArrowheads="1"/>
                </p:cNvSpPr>
                <p:nvPr/>
              </p:nvSpPr>
              <p:spPr bwMode="auto">
                <a:xfrm>
                  <a:off x="1055" y="849"/>
                  <a:ext cx="203" cy="196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639" name="Group 75"/>
              <p:cNvGrpSpPr>
                <a:grpSpLocks/>
              </p:cNvGrpSpPr>
              <p:nvPr/>
            </p:nvGrpSpPr>
            <p:grpSpPr bwMode="auto">
              <a:xfrm>
                <a:off x="3519" y="1292"/>
                <a:ext cx="203" cy="213"/>
                <a:chOff x="1055" y="832"/>
                <a:chExt cx="203" cy="213"/>
              </a:xfrm>
            </p:grpSpPr>
            <p:sp>
              <p:nvSpPr>
                <p:cNvPr id="22652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1066" y="832"/>
                  <a:ext cx="182" cy="21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CA" sz="1600">
                      <a:solidFill>
                        <a:srgbClr val="FF0000"/>
                      </a:solidFill>
                    </a:rPr>
                    <a:t>5</a:t>
                  </a:r>
                </a:p>
              </p:txBody>
            </p:sp>
            <p:sp>
              <p:nvSpPr>
                <p:cNvPr id="22653" name="Oval 77"/>
                <p:cNvSpPr>
                  <a:spLocks noChangeArrowheads="1"/>
                </p:cNvSpPr>
                <p:nvPr/>
              </p:nvSpPr>
              <p:spPr bwMode="auto">
                <a:xfrm>
                  <a:off x="1055" y="849"/>
                  <a:ext cx="203" cy="196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640" name="Group 78"/>
              <p:cNvGrpSpPr>
                <a:grpSpLocks/>
              </p:cNvGrpSpPr>
              <p:nvPr/>
            </p:nvGrpSpPr>
            <p:grpSpPr bwMode="auto">
              <a:xfrm>
                <a:off x="3508" y="1031"/>
                <a:ext cx="203" cy="213"/>
                <a:chOff x="1055" y="832"/>
                <a:chExt cx="203" cy="213"/>
              </a:xfrm>
            </p:grpSpPr>
            <p:sp>
              <p:nvSpPr>
                <p:cNvPr id="22650" name="Text Box 79"/>
                <p:cNvSpPr txBox="1">
                  <a:spLocks noChangeArrowheads="1"/>
                </p:cNvSpPr>
                <p:nvPr/>
              </p:nvSpPr>
              <p:spPr bwMode="auto">
                <a:xfrm>
                  <a:off x="1066" y="832"/>
                  <a:ext cx="182" cy="21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CA" sz="1600">
                      <a:solidFill>
                        <a:srgbClr val="FF0000"/>
                      </a:solidFill>
                    </a:rPr>
                    <a:t>6</a:t>
                  </a:r>
                </a:p>
              </p:txBody>
            </p:sp>
            <p:sp>
              <p:nvSpPr>
                <p:cNvPr id="22651" name="Oval 80"/>
                <p:cNvSpPr>
                  <a:spLocks noChangeArrowheads="1"/>
                </p:cNvSpPr>
                <p:nvPr/>
              </p:nvSpPr>
              <p:spPr bwMode="auto">
                <a:xfrm>
                  <a:off x="1055" y="849"/>
                  <a:ext cx="203" cy="196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641" name="Group 81"/>
              <p:cNvGrpSpPr>
                <a:grpSpLocks/>
              </p:cNvGrpSpPr>
              <p:nvPr/>
            </p:nvGrpSpPr>
            <p:grpSpPr bwMode="auto">
              <a:xfrm>
                <a:off x="2961" y="1521"/>
                <a:ext cx="203" cy="213"/>
                <a:chOff x="1055" y="832"/>
                <a:chExt cx="203" cy="213"/>
              </a:xfrm>
            </p:grpSpPr>
            <p:sp>
              <p:nvSpPr>
                <p:cNvPr id="22648" name="Text Box 82"/>
                <p:cNvSpPr txBox="1">
                  <a:spLocks noChangeArrowheads="1"/>
                </p:cNvSpPr>
                <p:nvPr/>
              </p:nvSpPr>
              <p:spPr bwMode="auto">
                <a:xfrm>
                  <a:off x="1066" y="832"/>
                  <a:ext cx="182" cy="21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CA" sz="1600">
                      <a:solidFill>
                        <a:srgbClr val="FF0000"/>
                      </a:solidFill>
                    </a:rPr>
                    <a:t>7</a:t>
                  </a:r>
                </a:p>
              </p:txBody>
            </p:sp>
            <p:sp>
              <p:nvSpPr>
                <p:cNvPr id="22649" name="Oval 83"/>
                <p:cNvSpPr>
                  <a:spLocks noChangeArrowheads="1"/>
                </p:cNvSpPr>
                <p:nvPr/>
              </p:nvSpPr>
              <p:spPr bwMode="auto">
                <a:xfrm>
                  <a:off x="1055" y="849"/>
                  <a:ext cx="203" cy="196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642" name="Group 84"/>
              <p:cNvGrpSpPr>
                <a:grpSpLocks/>
              </p:cNvGrpSpPr>
              <p:nvPr/>
            </p:nvGrpSpPr>
            <p:grpSpPr bwMode="auto">
              <a:xfrm>
                <a:off x="3234" y="1522"/>
                <a:ext cx="203" cy="213"/>
                <a:chOff x="1055" y="832"/>
                <a:chExt cx="203" cy="213"/>
              </a:xfrm>
            </p:grpSpPr>
            <p:sp>
              <p:nvSpPr>
                <p:cNvPr id="22646" name="Text Box 85"/>
                <p:cNvSpPr txBox="1">
                  <a:spLocks noChangeArrowheads="1"/>
                </p:cNvSpPr>
                <p:nvPr/>
              </p:nvSpPr>
              <p:spPr bwMode="auto">
                <a:xfrm>
                  <a:off x="1066" y="832"/>
                  <a:ext cx="182" cy="21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CA" sz="1600">
                      <a:solidFill>
                        <a:srgbClr val="FF0000"/>
                      </a:solidFill>
                    </a:rPr>
                    <a:t>8</a:t>
                  </a:r>
                </a:p>
              </p:txBody>
            </p:sp>
            <p:sp>
              <p:nvSpPr>
                <p:cNvPr id="22647" name="Oval 86"/>
                <p:cNvSpPr>
                  <a:spLocks noChangeArrowheads="1"/>
                </p:cNvSpPr>
                <p:nvPr/>
              </p:nvSpPr>
              <p:spPr bwMode="auto">
                <a:xfrm>
                  <a:off x="1055" y="849"/>
                  <a:ext cx="203" cy="196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643" name="Group 87"/>
              <p:cNvGrpSpPr>
                <a:grpSpLocks/>
              </p:cNvGrpSpPr>
              <p:nvPr/>
            </p:nvGrpSpPr>
            <p:grpSpPr bwMode="auto">
              <a:xfrm>
                <a:off x="2961" y="1770"/>
                <a:ext cx="203" cy="213"/>
                <a:chOff x="1055" y="832"/>
                <a:chExt cx="203" cy="213"/>
              </a:xfrm>
            </p:grpSpPr>
            <p:sp>
              <p:nvSpPr>
                <p:cNvPr id="22644" name="Text Box 88"/>
                <p:cNvSpPr txBox="1">
                  <a:spLocks noChangeArrowheads="1"/>
                </p:cNvSpPr>
                <p:nvPr/>
              </p:nvSpPr>
              <p:spPr bwMode="auto">
                <a:xfrm>
                  <a:off x="1066" y="832"/>
                  <a:ext cx="182" cy="21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CA" sz="1600">
                      <a:solidFill>
                        <a:srgbClr val="FF0000"/>
                      </a:solidFill>
                    </a:rPr>
                    <a:t>9</a:t>
                  </a:r>
                </a:p>
              </p:txBody>
            </p:sp>
            <p:sp>
              <p:nvSpPr>
                <p:cNvPr id="22645" name="Oval 89"/>
                <p:cNvSpPr>
                  <a:spLocks noChangeArrowheads="1"/>
                </p:cNvSpPr>
                <p:nvPr/>
              </p:nvSpPr>
              <p:spPr bwMode="auto">
                <a:xfrm>
                  <a:off x="1055" y="849"/>
                  <a:ext cx="203" cy="196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629" name="Group 90"/>
            <p:cNvGrpSpPr>
              <a:grpSpLocks/>
            </p:cNvGrpSpPr>
            <p:nvPr/>
          </p:nvGrpSpPr>
          <p:grpSpPr bwMode="auto">
            <a:xfrm>
              <a:off x="3255" y="1021"/>
              <a:ext cx="746" cy="1972"/>
              <a:chOff x="774" y="790"/>
              <a:chExt cx="746" cy="986"/>
            </a:xfrm>
          </p:grpSpPr>
          <p:sp>
            <p:nvSpPr>
              <p:cNvPr id="22633" name="Line 91"/>
              <p:cNvSpPr>
                <a:spLocks noChangeShapeType="1"/>
              </p:cNvSpPr>
              <p:nvPr/>
            </p:nvSpPr>
            <p:spPr bwMode="auto">
              <a:xfrm flipH="1">
                <a:off x="1493" y="790"/>
                <a:ext cx="1" cy="986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2634" name="Text Box 92"/>
              <p:cNvSpPr txBox="1">
                <a:spLocks noChangeArrowheads="1"/>
              </p:cNvSpPr>
              <p:nvPr/>
            </p:nvSpPr>
            <p:spPr bwMode="auto">
              <a:xfrm>
                <a:off x="774" y="1026"/>
                <a:ext cx="746" cy="20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en-CA">
                    <a:solidFill>
                      <a:schemeClr val="accent2"/>
                    </a:solidFill>
                  </a:rPr>
                  <a:t>Execution</a:t>
                </a:r>
              </a:p>
              <a:p>
                <a:pPr algn="r"/>
                <a:r>
                  <a:rPr lang="en-CA">
                    <a:solidFill>
                      <a:schemeClr val="accent2"/>
                    </a:solidFill>
                  </a:rPr>
                  <a:t>Time</a:t>
                </a:r>
              </a:p>
            </p:txBody>
          </p:sp>
        </p:grpSp>
        <p:grpSp>
          <p:nvGrpSpPr>
            <p:cNvPr id="22630" name="Group 93"/>
            <p:cNvGrpSpPr>
              <a:grpSpLocks/>
            </p:cNvGrpSpPr>
            <p:nvPr/>
          </p:nvGrpSpPr>
          <p:grpSpPr bwMode="auto">
            <a:xfrm>
              <a:off x="3916" y="3219"/>
              <a:ext cx="868" cy="421"/>
              <a:chOff x="4509" y="3162"/>
              <a:chExt cx="868" cy="421"/>
            </a:xfrm>
          </p:grpSpPr>
          <p:sp>
            <p:nvSpPr>
              <p:cNvPr id="22631" name="Text Box 94"/>
              <p:cNvSpPr txBox="1">
                <a:spLocks noChangeArrowheads="1"/>
              </p:cNvSpPr>
              <p:nvPr/>
            </p:nvSpPr>
            <p:spPr bwMode="auto">
              <a:xfrm>
                <a:off x="4509" y="3162"/>
                <a:ext cx="868" cy="23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dirty="0">
                    <a:solidFill>
                      <a:srgbClr val="0000FF"/>
                    </a:solidFill>
                  </a:rPr>
                  <a:t>Fast context</a:t>
                </a:r>
              </a:p>
            </p:txBody>
          </p:sp>
          <p:sp>
            <p:nvSpPr>
              <p:cNvPr id="22632" name="Text Box 95"/>
              <p:cNvSpPr txBox="1">
                <a:spLocks noChangeArrowheads="1"/>
              </p:cNvSpPr>
              <p:nvPr/>
            </p:nvSpPr>
            <p:spPr bwMode="auto">
              <a:xfrm>
                <a:off x="4618" y="3350"/>
                <a:ext cx="706" cy="23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>
                    <a:solidFill>
                      <a:srgbClr val="0000FF"/>
                    </a:solidFill>
                  </a:rPr>
                  <a:t>switching</a:t>
                </a:r>
              </a:p>
            </p:txBody>
          </p:sp>
        </p:grpSp>
      </p:grpSp>
      <p:grpSp>
        <p:nvGrpSpPr>
          <p:cNvPr id="28" name="Group 96"/>
          <p:cNvGrpSpPr>
            <a:grpSpLocks/>
          </p:cNvGrpSpPr>
          <p:nvPr/>
        </p:nvGrpSpPr>
        <p:grpSpPr bwMode="auto">
          <a:xfrm>
            <a:off x="4620164" y="1732617"/>
            <a:ext cx="2555404" cy="4166910"/>
            <a:chOff x="2910" y="859"/>
            <a:chExt cx="1610" cy="2625"/>
          </a:xfrm>
        </p:grpSpPr>
        <p:grpSp>
          <p:nvGrpSpPr>
            <p:cNvPr id="22534" name="Group 97"/>
            <p:cNvGrpSpPr>
              <a:grpSpLocks/>
            </p:cNvGrpSpPr>
            <p:nvPr/>
          </p:nvGrpSpPr>
          <p:grpSpPr bwMode="auto">
            <a:xfrm>
              <a:off x="3726" y="874"/>
              <a:ext cx="203" cy="213"/>
              <a:chOff x="1055" y="832"/>
              <a:chExt cx="203" cy="213"/>
            </a:xfrm>
          </p:grpSpPr>
          <p:sp>
            <p:nvSpPr>
              <p:cNvPr id="22622" name="Text Box 98"/>
              <p:cNvSpPr txBox="1">
                <a:spLocks noChangeArrowheads="1"/>
              </p:cNvSpPr>
              <p:nvPr/>
            </p:nvSpPr>
            <p:spPr bwMode="auto">
              <a:xfrm>
                <a:off x="1066" y="832"/>
                <a:ext cx="182" cy="2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600">
                    <a:solidFill>
                      <a:srgbClr val="0000FF"/>
                    </a:solidFill>
                  </a:rPr>
                  <a:t>1</a:t>
                </a:r>
              </a:p>
            </p:txBody>
          </p:sp>
          <p:sp>
            <p:nvSpPr>
              <p:cNvPr id="22623" name="Oval 99"/>
              <p:cNvSpPr>
                <a:spLocks noChangeArrowheads="1"/>
              </p:cNvSpPr>
              <p:nvPr/>
            </p:nvSpPr>
            <p:spPr bwMode="auto">
              <a:xfrm>
                <a:off x="1055" y="849"/>
                <a:ext cx="203" cy="196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535" name="Group 100"/>
            <p:cNvGrpSpPr>
              <a:grpSpLocks/>
            </p:cNvGrpSpPr>
            <p:nvPr/>
          </p:nvGrpSpPr>
          <p:grpSpPr bwMode="auto">
            <a:xfrm>
              <a:off x="4000" y="886"/>
              <a:ext cx="203" cy="213"/>
              <a:chOff x="1055" y="832"/>
              <a:chExt cx="203" cy="213"/>
            </a:xfrm>
          </p:grpSpPr>
          <p:sp>
            <p:nvSpPr>
              <p:cNvPr id="22620" name="Text Box 101"/>
              <p:cNvSpPr txBox="1">
                <a:spLocks noChangeArrowheads="1"/>
              </p:cNvSpPr>
              <p:nvPr/>
            </p:nvSpPr>
            <p:spPr bwMode="auto">
              <a:xfrm>
                <a:off x="1066" y="832"/>
                <a:ext cx="182" cy="2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600">
                    <a:solidFill>
                      <a:srgbClr val="0000FF"/>
                    </a:solidFill>
                  </a:rPr>
                  <a:t>2</a:t>
                </a:r>
              </a:p>
            </p:txBody>
          </p:sp>
          <p:sp>
            <p:nvSpPr>
              <p:cNvPr id="22621" name="Oval 102"/>
              <p:cNvSpPr>
                <a:spLocks noChangeArrowheads="1"/>
              </p:cNvSpPr>
              <p:nvPr/>
            </p:nvSpPr>
            <p:spPr bwMode="auto">
              <a:xfrm>
                <a:off x="1055" y="849"/>
                <a:ext cx="203" cy="196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536" name="Group 103"/>
            <p:cNvGrpSpPr>
              <a:grpSpLocks/>
            </p:cNvGrpSpPr>
            <p:nvPr/>
          </p:nvGrpSpPr>
          <p:grpSpPr bwMode="auto">
            <a:xfrm>
              <a:off x="3992" y="1363"/>
              <a:ext cx="203" cy="213"/>
              <a:chOff x="1055" y="832"/>
              <a:chExt cx="203" cy="213"/>
            </a:xfrm>
          </p:grpSpPr>
          <p:sp>
            <p:nvSpPr>
              <p:cNvPr id="22618" name="Text Box 104"/>
              <p:cNvSpPr txBox="1">
                <a:spLocks noChangeArrowheads="1"/>
              </p:cNvSpPr>
              <p:nvPr/>
            </p:nvSpPr>
            <p:spPr bwMode="auto">
              <a:xfrm>
                <a:off x="1066" y="832"/>
                <a:ext cx="182" cy="2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600">
                    <a:solidFill>
                      <a:srgbClr val="0000FF"/>
                    </a:solidFill>
                  </a:rPr>
                  <a:t>3</a:t>
                </a:r>
              </a:p>
            </p:txBody>
          </p:sp>
          <p:sp>
            <p:nvSpPr>
              <p:cNvPr id="22619" name="Oval 105"/>
              <p:cNvSpPr>
                <a:spLocks noChangeArrowheads="1"/>
              </p:cNvSpPr>
              <p:nvPr/>
            </p:nvSpPr>
            <p:spPr bwMode="auto">
              <a:xfrm>
                <a:off x="1055" y="849"/>
                <a:ext cx="203" cy="196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537" name="Group 106"/>
            <p:cNvGrpSpPr>
              <a:grpSpLocks/>
            </p:cNvGrpSpPr>
            <p:nvPr/>
          </p:nvGrpSpPr>
          <p:grpSpPr bwMode="auto">
            <a:xfrm>
              <a:off x="3716" y="1610"/>
              <a:ext cx="203" cy="213"/>
              <a:chOff x="1055" y="832"/>
              <a:chExt cx="203" cy="213"/>
            </a:xfrm>
          </p:grpSpPr>
          <p:sp>
            <p:nvSpPr>
              <p:cNvPr id="22616" name="Text Box 107"/>
              <p:cNvSpPr txBox="1">
                <a:spLocks noChangeArrowheads="1"/>
              </p:cNvSpPr>
              <p:nvPr/>
            </p:nvSpPr>
            <p:spPr bwMode="auto">
              <a:xfrm>
                <a:off x="1066" y="832"/>
                <a:ext cx="182" cy="2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600">
                    <a:solidFill>
                      <a:srgbClr val="0000FF"/>
                    </a:solidFill>
                  </a:rPr>
                  <a:t>4</a:t>
                </a:r>
              </a:p>
            </p:txBody>
          </p:sp>
          <p:sp>
            <p:nvSpPr>
              <p:cNvPr id="22617" name="Oval 108"/>
              <p:cNvSpPr>
                <a:spLocks noChangeArrowheads="1"/>
              </p:cNvSpPr>
              <p:nvPr/>
            </p:nvSpPr>
            <p:spPr bwMode="auto">
              <a:xfrm>
                <a:off x="1055" y="849"/>
                <a:ext cx="203" cy="196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538" name="Group 109"/>
            <p:cNvGrpSpPr>
              <a:grpSpLocks/>
            </p:cNvGrpSpPr>
            <p:nvPr/>
          </p:nvGrpSpPr>
          <p:grpSpPr bwMode="auto">
            <a:xfrm>
              <a:off x="4274" y="1367"/>
              <a:ext cx="203" cy="213"/>
              <a:chOff x="1055" y="832"/>
              <a:chExt cx="203" cy="213"/>
            </a:xfrm>
          </p:grpSpPr>
          <p:sp>
            <p:nvSpPr>
              <p:cNvPr id="22614" name="Text Box 110"/>
              <p:cNvSpPr txBox="1">
                <a:spLocks noChangeArrowheads="1"/>
              </p:cNvSpPr>
              <p:nvPr/>
            </p:nvSpPr>
            <p:spPr bwMode="auto">
              <a:xfrm>
                <a:off x="1066" y="832"/>
                <a:ext cx="182" cy="2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600">
                    <a:solidFill>
                      <a:srgbClr val="0000FF"/>
                    </a:solidFill>
                  </a:rPr>
                  <a:t>5</a:t>
                </a:r>
              </a:p>
            </p:txBody>
          </p:sp>
          <p:sp>
            <p:nvSpPr>
              <p:cNvPr id="22615" name="Oval 111"/>
              <p:cNvSpPr>
                <a:spLocks noChangeArrowheads="1"/>
              </p:cNvSpPr>
              <p:nvPr/>
            </p:nvSpPr>
            <p:spPr bwMode="auto">
              <a:xfrm>
                <a:off x="1055" y="849"/>
                <a:ext cx="203" cy="196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539" name="Group 112"/>
            <p:cNvGrpSpPr>
              <a:grpSpLocks/>
            </p:cNvGrpSpPr>
            <p:nvPr/>
          </p:nvGrpSpPr>
          <p:grpSpPr bwMode="auto">
            <a:xfrm>
              <a:off x="3989" y="1126"/>
              <a:ext cx="203" cy="213"/>
              <a:chOff x="1055" y="832"/>
              <a:chExt cx="203" cy="213"/>
            </a:xfrm>
          </p:grpSpPr>
          <p:sp>
            <p:nvSpPr>
              <p:cNvPr id="22612" name="Text Box 113"/>
              <p:cNvSpPr txBox="1">
                <a:spLocks noChangeArrowheads="1"/>
              </p:cNvSpPr>
              <p:nvPr/>
            </p:nvSpPr>
            <p:spPr bwMode="auto">
              <a:xfrm>
                <a:off x="1066" y="832"/>
                <a:ext cx="182" cy="2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600">
                    <a:solidFill>
                      <a:srgbClr val="0000FF"/>
                    </a:solidFill>
                  </a:rPr>
                  <a:t>6</a:t>
                </a:r>
              </a:p>
            </p:txBody>
          </p:sp>
          <p:sp>
            <p:nvSpPr>
              <p:cNvPr id="22613" name="Oval 114"/>
              <p:cNvSpPr>
                <a:spLocks noChangeArrowheads="1"/>
              </p:cNvSpPr>
              <p:nvPr/>
            </p:nvSpPr>
            <p:spPr bwMode="auto">
              <a:xfrm>
                <a:off x="1055" y="849"/>
                <a:ext cx="203" cy="196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540" name="Group 115"/>
            <p:cNvGrpSpPr>
              <a:grpSpLocks/>
            </p:cNvGrpSpPr>
            <p:nvPr/>
          </p:nvGrpSpPr>
          <p:grpSpPr bwMode="auto">
            <a:xfrm>
              <a:off x="3708" y="1848"/>
              <a:ext cx="203" cy="213"/>
              <a:chOff x="1055" y="832"/>
              <a:chExt cx="203" cy="213"/>
            </a:xfrm>
          </p:grpSpPr>
          <p:sp>
            <p:nvSpPr>
              <p:cNvPr id="22610" name="Text Box 116"/>
              <p:cNvSpPr txBox="1">
                <a:spLocks noChangeArrowheads="1"/>
              </p:cNvSpPr>
              <p:nvPr/>
            </p:nvSpPr>
            <p:spPr bwMode="auto">
              <a:xfrm>
                <a:off x="1066" y="832"/>
                <a:ext cx="182" cy="2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600">
                    <a:solidFill>
                      <a:srgbClr val="0000FF"/>
                    </a:solidFill>
                  </a:rPr>
                  <a:t>7</a:t>
                </a:r>
              </a:p>
            </p:txBody>
          </p:sp>
          <p:sp>
            <p:nvSpPr>
              <p:cNvPr id="22611" name="Oval 117"/>
              <p:cNvSpPr>
                <a:spLocks noChangeArrowheads="1"/>
              </p:cNvSpPr>
              <p:nvPr/>
            </p:nvSpPr>
            <p:spPr bwMode="auto">
              <a:xfrm>
                <a:off x="1055" y="849"/>
                <a:ext cx="203" cy="196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541" name="Group 118"/>
            <p:cNvGrpSpPr>
              <a:grpSpLocks/>
            </p:cNvGrpSpPr>
            <p:nvPr/>
          </p:nvGrpSpPr>
          <p:grpSpPr bwMode="auto">
            <a:xfrm>
              <a:off x="3981" y="1849"/>
              <a:ext cx="203" cy="213"/>
              <a:chOff x="1055" y="832"/>
              <a:chExt cx="203" cy="213"/>
            </a:xfrm>
          </p:grpSpPr>
          <p:sp>
            <p:nvSpPr>
              <p:cNvPr id="22608" name="Text Box 119"/>
              <p:cNvSpPr txBox="1">
                <a:spLocks noChangeArrowheads="1"/>
              </p:cNvSpPr>
              <p:nvPr/>
            </p:nvSpPr>
            <p:spPr bwMode="auto">
              <a:xfrm>
                <a:off x="1066" y="832"/>
                <a:ext cx="182" cy="2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600">
                    <a:solidFill>
                      <a:srgbClr val="0000FF"/>
                    </a:solidFill>
                  </a:rPr>
                  <a:t>8</a:t>
                </a:r>
              </a:p>
            </p:txBody>
          </p:sp>
          <p:sp>
            <p:nvSpPr>
              <p:cNvPr id="22609" name="Oval 120"/>
              <p:cNvSpPr>
                <a:spLocks noChangeArrowheads="1"/>
              </p:cNvSpPr>
              <p:nvPr/>
            </p:nvSpPr>
            <p:spPr bwMode="auto">
              <a:xfrm>
                <a:off x="1055" y="849"/>
                <a:ext cx="203" cy="196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542" name="Group 121"/>
            <p:cNvGrpSpPr>
              <a:grpSpLocks/>
            </p:cNvGrpSpPr>
            <p:nvPr/>
          </p:nvGrpSpPr>
          <p:grpSpPr bwMode="auto">
            <a:xfrm>
              <a:off x="3723" y="2111"/>
              <a:ext cx="203" cy="213"/>
              <a:chOff x="1055" y="832"/>
              <a:chExt cx="203" cy="213"/>
            </a:xfrm>
          </p:grpSpPr>
          <p:sp>
            <p:nvSpPr>
              <p:cNvPr id="22606" name="Text Box 122"/>
              <p:cNvSpPr txBox="1">
                <a:spLocks noChangeArrowheads="1"/>
              </p:cNvSpPr>
              <p:nvPr/>
            </p:nvSpPr>
            <p:spPr bwMode="auto">
              <a:xfrm>
                <a:off x="1066" y="832"/>
                <a:ext cx="182" cy="2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600">
                    <a:solidFill>
                      <a:srgbClr val="0000FF"/>
                    </a:solidFill>
                  </a:rPr>
                  <a:t>9</a:t>
                </a:r>
              </a:p>
            </p:txBody>
          </p:sp>
          <p:sp>
            <p:nvSpPr>
              <p:cNvPr id="22607" name="Oval 123"/>
              <p:cNvSpPr>
                <a:spLocks noChangeArrowheads="1"/>
              </p:cNvSpPr>
              <p:nvPr/>
            </p:nvSpPr>
            <p:spPr bwMode="auto">
              <a:xfrm>
                <a:off x="1055" y="849"/>
                <a:ext cx="203" cy="196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543" name="Group 124"/>
            <p:cNvGrpSpPr>
              <a:grpSpLocks/>
            </p:cNvGrpSpPr>
            <p:nvPr/>
          </p:nvGrpSpPr>
          <p:grpSpPr bwMode="auto">
            <a:xfrm>
              <a:off x="3687" y="859"/>
              <a:ext cx="273" cy="2222"/>
              <a:chOff x="1355" y="840"/>
              <a:chExt cx="273" cy="2222"/>
            </a:xfrm>
          </p:grpSpPr>
          <p:sp>
            <p:nvSpPr>
              <p:cNvPr id="22597" name="Rectangle 125"/>
              <p:cNvSpPr>
                <a:spLocks noChangeArrowheads="1"/>
              </p:cNvSpPr>
              <p:nvPr/>
            </p:nvSpPr>
            <p:spPr bwMode="auto">
              <a:xfrm>
                <a:off x="1355" y="840"/>
                <a:ext cx="273" cy="25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98" name="Rectangle 126"/>
              <p:cNvSpPr>
                <a:spLocks noChangeArrowheads="1"/>
              </p:cNvSpPr>
              <p:nvPr/>
            </p:nvSpPr>
            <p:spPr bwMode="auto">
              <a:xfrm>
                <a:off x="1355" y="1094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99" name="Rectangle 127"/>
              <p:cNvSpPr>
                <a:spLocks noChangeArrowheads="1"/>
              </p:cNvSpPr>
              <p:nvPr/>
            </p:nvSpPr>
            <p:spPr bwMode="auto">
              <a:xfrm>
                <a:off x="1355" y="1337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00" name="Rectangle 128"/>
              <p:cNvSpPr>
                <a:spLocks noChangeArrowheads="1"/>
              </p:cNvSpPr>
              <p:nvPr/>
            </p:nvSpPr>
            <p:spPr bwMode="auto">
              <a:xfrm>
                <a:off x="1355" y="1581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01" name="Rectangle 129"/>
              <p:cNvSpPr>
                <a:spLocks noChangeArrowheads="1"/>
              </p:cNvSpPr>
              <p:nvPr/>
            </p:nvSpPr>
            <p:spPr bwMode="auto">
              <a:xfrm>
                <a:off x="1355" y="1824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02" name="Rectangle 130"/>
              <p:cNvSpPr>
                <a:spLocks noChangeArrowheads="1"/>
              </p:cNvSpPr>
              <p:nvPr/>
            </p:nvSpPr>
            <p:spPr bwMode="auto">
              <a:xfrm>
                <a:off x="1355" y="2068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03" name="Rectangle 131"/>
              <p:cNvSpPr>
                <a:spLocks noChangeArrowheads="1"/>
              </p:cNvSpPr>
              <p:nvPr/>
            </p:nvSpPr>
            <p:spPr bwMode="auto">
              <a:xfrm>
                <a:off x="1355" y="2311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04" name="Rectangle 132"/>
              <p:cNvSpPr>
                <a:spLocks noChangeArrowheads="1"/>
              </p:cNvSpPr>
              <p:nvPr/>
            </p:nvSpPr>
            <p:spPr bwMode="auto">
              <a:xfrm>
                <a:off x="1355" y="2555"/>
                <a:ext cx="273" cy="26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05" name="Rectangle 133"/>
              <p:cNvSpPr>
                <a:spLocks noChangeArrowheads="1"/>
              </p:cNvSpPr>
              <p:nvPr/>
            </p:nvSpPr>
            <p:spPr bwMode="auto">
              <a:xfrm>
                <a:off x="1355" y="2818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544" name="Group 134"/>
            <p:cNvGrpSpPr>
              <a:grpSpLocks/>
            </p:cNvGrpSpPr>
            <p:nvPr/>
          </p:nvGrpSpPr>
          <p:grpSpPr bwMode="auto">
            <a:xfrm>
              <a:off x="3961" y="859"/>
              <a:ext cx="273" cy="2222"/>
              <a:chOff x="1355" y="840"/>
              <a:chExt cx="273" cy="2222"/>
            </a:xfrm>
          </p:grpSpPr>
          <p:sp>
            <p:nvSpPr>
              <p:cNvPr id="22588" name="Rectangle 135"/>
              <p:cNvSpPr>
                <a:spLocks noChangeArrowheads="1"/>
              </p:cNvSpPr>
              <p:nvPr/>
            </p:nvSpPr>
            <p:spPr bwMode="auto">
              <a:xfrm>
                <a:off x="1355" y="840"/>
                <a:ext cx="273" cy="25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89" name="Rectangle 136"/>
              <p:cNvSpPr>
                <a:spLocks noChangeArrowheads="1"/>
              </p:cNvSpPr>
              <p:nvPr/>
            </p:nvSpPr>
            <p:spPr bwMode="auto">
              <a:xfrm>
                <a:off x="1355" y="1094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90" name="Rectangle 137"/>
              <p:cNvSpPr>
                <a:spLocks noChangeArrowheads="1"/>
              </p:cNvSpPr>
              <p:nvPr/>
            </p:nvSpPr>
            <p:spPr bwMode="auto">
              <a:xfrm>
                <a:off x="1355" y="1337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91" name="Rectangle 138"/>
              <p:cNvSpPr>
                <a:spLocks noChangeArrowheads="1"/>
              </p:cNvSpPr>
              <p:nvPr/>
            </p:nvSpPr>
            <p:spPr bwMode="auto">
              <a:xfrm>
                <a:off x="1355" y="1581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92" name="Rectangle 139"/>
              <p:cNvSpPr>
                <a:spLocks noChangeArrowheads="1"/>
              </p:cNvSpPr>
              <p:nvPr/>
            </p:nvSpPr>
            <p:spPr bwMode="auto">
              <a:xfrm>
                <a:off x="1355" y="1824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93" name="Rectangle 140"/>
              <p:cNvSpPr>
                <a:spLocks noChangeArrowheads="1"/>
              </p:cNvSpPr>
              <p:nvPr/>
            </p:nvSpPr>
            <p:spPr bwMode="auto">
              <a:xfrm>
                <a:off x="1355" y="2068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94" name="Rectangle 141"/>
              <p:cNvSpPr>
                <a:spLocks noChangeArrowheads="1"/>
              </p:cNvSpPr>
              <p:nvPr/>
            </p:nvSpPr>
            <p:spPr bwMode="auto">
              <a:xfrm>
                <a:off x="1355" y="2311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95" name="Rectangle 142"/>
              <p:cNvSpPr>
                <a:spLocks noChangeArrowheads="1"/>
              </p:cNvSpPr>
              <p:nvPr/>
            </p:nvSpPr>
            <p:spPr bwMode="auto">
              <a:xfrm>
                <a:off x="1355" y="2555"/>
                <a:ext cx="273" cy="26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96" name="Rectangle 143"/>
              <p:cNvSpPr>
                <a:spLocks noChangeArrowheads="1"/>
              </p:cNvSpPr>
              <p:nvPr/>
            </p:nvSpPr>
            <p:spPr bwMode="auto">
              <a:xfrm>
                <a:off x="1355" y="2818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545" name="Group 144"/>
            <p:cNvGrpSpPr>
              <a:grpSpLocks/>
            </p:cNvGrpSpPr>
            <p:nvPr/>
          </p:nvGrpSpPr>
          <p:grpSpPr bwMode="auto">
            <a:xfrm>
              <a:off x="4235" y="859"/>
              <a:ext cx="273" cy="2222"/>
              <a:chOff x="1355" y="840"/>
              <a:chExt cx="273" cy="2222"/>
            </a:xfrm>
          </p:grpSpPr>
          <p:sp>
            <p:nvSpPr>
              <p:cNvPr id="22579" name="Rectangle 145"/>
              <p:cNvSpPr>
                <a:spLocks noChangeArrowheads="1"/>
              </p:cNvSpPr>
              <p:nvPr/>
            </p:nvSpPr>
            <p:spPr bwMode="auto">
              <a:xfrm>
                <a:off x="1355" y="840"/>
                <a:ext cx="273" cy="25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80" name="Rectangle 146"/>
              <p:cNvSpPr>
                <a:spLocks noChangeArrowheads="1"/>
              </p:cNvSpPr>
              <p:nvPr/>
            </p:nvSpPr>
            <p:spPr bwMode="auto">
              <a:xfrm>
                <a:off x="1355" y="1094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81" name="Rectangle 147"/>
              <p:cNvSpPr>
                <a:spLocks noChangeArrowheads="1"/>
              </p:cNvSpPr>
              <p:nvPr/>
            </p:nvSpPr>
            <p:spPr bwMode="auto">
              <a:xfrm>
                <a:off x="1355" y="1337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82" name="Rectangle 148"/>
              <p:cNvSpPr>
                <a:spLocks noChangeArrowheads="1"/>
              </p:cNvSpPr>
              <p:nvPr/>
            </p:nvSpPr>
            <p:spPr bwMode="auto">
              <a:xfrm>
                <a:off x="1355" y="1581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83" name="Rectangle 149"/>
              <p:cNvSpPr>
                <a:spLocks noChangeArrowheads="1"/>
              </p:cNvSpPr>
              <p:nvPr/>
            </p:nvSpPr>
            <p:spPr bwMode="auto">
              <a:xfrm>
                <a:off x="1355" y="1824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84" name="Rectangle 150"/>
              <p:cNvSpPr>
                <a:spLocks noChangeArrowheads="1"/>
              </p:cNvSpPr>
              <p:nvPr/>
            </p:nvSpPr>
            <p:spPr bwMode="auto">
              <a:xfrm>
                <a:off x="1355" y="2068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85" name="Rectangle 151"/>
              <p:cNvSpPr>
                <a:spLocks noChangeArrowheads="1"/>
              </p:cNvSpPr>
              <p:nvPr/>
            </p:nvSpPr>
            <p:spPr bwMode="auto">
              <a:xfrm>
                <a:off x="1355" y="2311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86" name="Rectangle 152"/>
              <p:cNvSpPr>
                <a:spLocks noChangeArrowheads="1"/>
              </p:cNvSpPr>
              <p:nvPr/>
            </p:nvSpPr>
            <p:spPr bwMode="auto">
              <a:xfrm>
                <a:off x="1355" y="2555"/>
                <a:ext cx="273" cy="26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87" name="Rectangle 153"/>
              <p:cNvSpPr>
                <a:spLocks noChangeArrowheads="1"/>
              </p:cNvSpPr>
              <p:nvPr/>
            </p:nvSpPr>
            <p:spPr bwMode="auto">
              <a:xfrm>
                <a:off x="1355" y="2818"/>
                <a:ext cx="273" cy="24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546" name="Group 154"/>
            <p:cNvGrpSpPr>
              <a:grpSpLocks/>
            </p:cNvGrpSpPr>
            <p:nvPr/>
          </p:nvGrpSpPr>
          <p:grpSpPr bwMode="auto">
            <a:xfrm>
              <a:off x="4269" y="875"/>
              <a:ext cx="203" cy="213"/>
              <a:chOff x="1055" y="832"/>
              <a:chExt cx="203" cy="213"/>
            </a:xfrm>
          </p:grpSpPr>
          <p:sp>
            <p:nvSpPr>
              <p:cNvPr id="22577" name="Text Box 155"/>
              <p:cNvSpPr txBox="1">
                <a:spLocks noChangeArrowheads="1"/>
              </p:cNvSpPr>
              <p:nvPr/>
            </p:nvSpPr>
            <p:spPr bwMode="auto">
              <a:xfrm>
                <a:off x="1066" y="832"/>
                <a:ext cx="182" cy="2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600">
                    <a:solidFill>
                      <a:srgbClr val="FF0000"/>
                    </a:solidFill>
                  </a:rPr>
                  <a:t>1</a:t>
                </a:r>
              </a:p>
            </p:txBody>
          </p:sp>
          <p:sp>
            <p:nvSpPr>
              <p:cNvPr id="22578" name="Oval 156"/>
              <p:cNvSpPr>
                <a:spLocks noChangeArrowheads="1"/>
              </p:cNvSpPr>
              <p:nvPr/>
            </p:nvSpPr>
            <p:spPr bwMode="auto">
              <a:xfrm>
                <a:off x="1055" y="849"/>
                <a:ext cx="203" cy="196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547" name="Group 157"/>
            <p:cNvGrpSpPr>
              <a:grpSpLocks/>
            </p:cNvGrpSpPr>
            <p:nvPr/>
          </p:nvGrpSpPr>
          <p:grpSpPr bwMode="auto">
            <a:xfrm>
              <a:off x="3721" y="1125"/>
              <a:ext cx="203" cy="213"/>
              <a:chOff x="1055" y="832"/>
              <a:chExt cx="203" cy="213"/>
            </a:xfrm>
          </p:grpSpPr>
          <p:sp>
            <p:nvSpPr>
              <p:cNvPr id="22575" name="Text Box 158"/>
              <p:cNvSpPr txBox="1">
                <a:spLocks noChangeArrowheads="1"/>
              </p:cNvSpPr>
              <p:nvPr/>
            </p:nvSpPr>
            <p:spPr bwMode="auto">
              <a:xfrm>
                <a:off x="1066" y="832"/>
                <a:ext cx="182" cy="2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600">
                    <a:solidFill>
                      <a:srgbClr val="FF0000"/>
                    </a:solidFill>
                  </a:rPr>
                  <a:t>2</a:t>
                </a:r>
              </a:p>
            </p:txBody>
          </p:sp>
          <p:sp>
            <p:nvSpPr>
              <p:cNvPr id="22576" name="Oval 159"/>
              <p:cNvSpPr>
                <a:spLocks noChangeArrowheads="1"/>
              </p:cNvSpPr>
              <p:nvPr/>
            </p:nvSpPr>
            <p:spPr bwMode="auto">
              <a:xfrm>
                <a:off x="1055" y="849"/>
                <a:ext cx="203" cy="196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548" name="Group 160"/>
            <p:cNvGrpSpPr>
              <a:grpSpLocks/>
            </p:cNvGrpSpPr>
            <p:nvPr/>
          </p:nvGrpSpPr>
          <p:grpSpPr bwMode="auto">
            <a:xfrm>
              <a:off x="3721" y="1364"/>
              <a:ext cx="203" cy="213"/>
              <a:chOff x="1055" y="832"/>
              <a:chExt cx="203" cy="213"/>
            </a:xfrm>
          </p:grpSpPr>
          <p:sp>
            <p:nvSpPr>
              <p:cNvPr id="22573" name="Text Box 161"/>
              <p:cNvSpPr txBox="1">
                <a:spLocks noChangeArrowheads="1"/>
              </p:cNvSpPr>
              <p:nvPr/>
            </p:nvSpPr>
            <p:spPr bwMode="auto">
              <a:xfrm>
                <a:off x="1066" y="832"/>
                <a:ext cx="182" cy="2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600">
                    <a:solidFill>
                      <a:srgbClr val="FF0000"/>
                    </a:solidFill>
                  </a:rPr>
                  <a:t>3</a:t>
                </a:r>
              </a:p>
            </p:txBody>
          </p:sp>
          <p:sp>
            <p:nvSpPr>
              <p:cNvPr id="22574" name="Oval 162"/>
              <p:cNvSpPr>
                <a:spLocks noChangeArrowheads="1"/>
              </p:cNvSpPr>
              <p:nvPr/>
            </p:nvSpPr>
            <p:spPr bwMode="auto">
              <a:xfrm>
                <a:off x="1055" y="849"/>
                <a:ext cx="203" cy="196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549" name="Group 163"/>
            <p:cNvGrpSpPr>
              <a:grpSpLocks/>
            </p:cNvGrpSpPr>
            <p:nvPr/>
          </p:nvGrpSpPr>
          <p:grpSpPr bwMode="auto">
            <a:xfrm>
              <a:off x="3985" y="1611"/>
              <a:ext cx="203" cy="213"/>
              <a:chOff x="1055" y="832"/>
              <a:chExt cx="203" cy="213"/>
            </a:xfrm>
          </p:grpSpPr>
          <p:sp>
            <p:nvSpPr>
              <p:cNvPr id="22571" name="Text Box 164"/>
              <p:cNvSpPr txBox="1">
                <a:spLocks noChangeArrowheads="1"/>
              </p:cNvSpPr>
              <p:nvPr/>
            </p:nvSpPr>
            <p:spPr bwMode="auto">
              <a:xfrm>
                <a:off x="1066" y="832"/>
                <a:ext cx="182" cy="2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600">
                    <a:solidFill>
                      <a:srgbClr val="FF0000"/>
                    </a:solidFill>
                  </a:rPr>
                  <a:t>4</a:t>
                </a:r>
              </a:p>
            </p:txBody>
          </p:sp>
          <p:sp>
            <p:nvSpPr>
              <p:cNvPr id="22572" name="Oval 165"/>
              <p:cNvSpPr>
                <a:spLocks noChangeArrowheads="1"/>
              </p:cNvSpPr>
              <p:nvPr/>
            </p:nvSpPr>
            <p:spPr bwMode="auto">
              <a:xfrm>
                <a:off x="1055" y="849"/>
                <a:ext cx="203" cy="196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550" name="Group 166"/>
            <p:cNvGrpSpPr>
              <a:grpSpLocks/>
            </p:cNvGrpSpPr>
            <p:nvPr/>
          </p:nvGrpSpPr>
          <p:grpSpPr bwMode="auto">
            <a:xfrm>
              <a:off x="4269" y="1606"/>
              <a:ext cx="203" cy="213"/>
              <a:chOff x="1055" y="832"/>
              <a:chExt cx="203" cy="213"/>
            </a:xfrm>
          </p:grpSpPr>
          <p:sp>
            <p:nvSpPr>
              <p:cNvPr id="22569" name="Text Box 167"/>
              <p:cNvSpPr txBox="1">
                <a:spLocks noChangeArrowheads="1"/>
              </p:cNvSpPr>
              <p:nvPr/>
            </p:nvSpPr>
            <p:spPr bwMode="auto">
              <a:xfrm>
                <a:off x="1066" y="832"/>
                <a:ext cx="182" cy="2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600">
                    <a:solidFill>
                      <a:srgbClr val="FF0000"/>
                    </a:solidFill>
                  </a:rPr>
                  <a:t>5</a:t>
                </a:r>
              </a:p>
            </p:txBody>
          </p:sp>
          <p:sp>
            <p:nvSpPr>
              <p:cNvPr id="22570" name="Oval 168"/>
              <p:cNvSpPr>
                <a:spLocks noChangeArrowheads="1"/>
              </p:cNvSpPr>
              <p:nvPr/>
            </p:nvSpPr>
            <p:spPr bwMode="auto">
              <a:xfrm>
                <a:off x="1055" y="849"/>
                <a:ext cx="203" cy="196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551" name="Group 169"/>
            <p:cNvGrpSpPr>
              <a:grpSpLocks/>
            </p:cNvGrpSpPr>
            <p:nvPr/>
          </p:nvGrpSpPr>
          <p:grpSpPr bwMode="auto">
            <a:xfrm>
              <a:off x="4265" y="1122"/>
              <a:ext cx="203" cy="213"/>
              <a:chOff x="1055" y="832"/>
              <a:chExt cx="203" cy="213"/>
            </a:xfrm>
          </p:grpSpPr>
          <p:sp>
            <p:nvSpPr>
              <p:cNvPr id="22567" name="Text Box 170"/>
              <p:cNvSpPr txBox="1">
                <a:spLocks noChangeArrowheads="1"/>
              </p:cNvSpPr>
              <p:nvPr/>
            </p:nvSpPr>
            <p:spPr bwMode="auto">
              <a:xfrm>
                <a:off x="1066" y="832"/>
                <a:ext cx="182" cy="2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600">
                    <a:solidFill>
                      <a:srgbClr val="FF0000"/>
                    </a:solidFill>
                  </a:rPr>
                  <a:t>6</a:t>
                </a:r>
              </a:p>
            </p:txBody>
          </p:sp>
          <p:sp>
            <p:nvSpPr>
              <p:cNvPr id="22568" name="Oval 171"/>
              <p:cNvSpPr>
                <a:spLocks noChangeArrowheads="1"/>
              </p:cNvSpPr>
              <p:nvPr/>
            </p:nvSpPr>
            <p:spPr bwMode="auto">
              <a:xfrm>
                <a:off x="1055" y="849"/>
                <a:ext cx="203" cy="196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552" name="Group 172"/>
            <p:cNvGrpSpPr>
              <a:grpSpLocks/>
            </p:cNvGrpSpPr>
            <p:nvPr/>
          </p:nvGrpSpPr>
          <p:grpSpPr bwMode="auto">
            <a:xfrm>
              <a:off x="4259" y="1857"/>
              <a:ext cx="203" cy="213"/>
              <a:chOff x="1055" y="832"/>
              <a:chExt cx="203" cy="213"/>
            </a:xfrm>
          </p:grpSpPr>
          <p:sp>
            <p:nvSpPr>
              <p:cNvPr id="22565" name="Text Box 173"/>
              <p:cNvSpPr txBox="1">
                <a:spLocks noChangeArrowheads="1"/>
              </p:cNvSpPr>
              <p:nvPr/>
            </p:nvSpPr>
            <p:spPr bwMode="auto">
              <a:xfrm>
                <a:off x="1066" y="832"/>
                <a:ext cx="182" cy="2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600">
                    <a:solidFill>
                      <a:srgbClr val="FF0000"/>
                    </a:solidFill>
                  </a:rPr>
                  <a:t>7</a:t>
                </a:r>
              </a:p>
            </p:txBody>
          </p:sp>
          <p:sp>
            <p:nvSpPr>
              <p:cNvPr id="22566" name="Oval 174"/>
              <p:cNvSpPr>
                <a:spLocks noChangeArrowheads="1"/>
              </p:cNvSpPr>
              <p:nvPr/>
            </p:nvSpPr>
            <p:spPr bwMode="auto">
              <a:xfrm>
                <a:off x="1055" y="849"/>
                <a:ext cx="203" cy="196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553" name="Group 175"/>
            <p:cNvGrpSpPr>
              <a:grpSpLocks/>
            </p:cNvGrpSpPr>
            <p:nvPr/>
          </p:nvGrpSpPr>
          <p:grpSpPr bwMode="auto">
            <a:xfrm>
              <a:off x="3992" y="2110"/>
              <a:ext cx="203" cy="213"/>
              <a:chOff x="1055" y="832"/>
              <a:chExt cx="203" cy="213"/>
            </a:xfrm>
          </p:grpSpPr>
          <p:sp>
            <p:nvSpPr>
              <p:cNvPr id="22563" name="Text Box 176"/>
              <p:cNvSpPr txBox="1">
                <a:spLocks noChangeArrowheads="1"/>
              </p:cNvSpPr>
              <p:nvPr/>
            </p:nvSpPr>
            <p:spPr bwMode="auto">
              <a:xfrm>
                <a:off x="1066" y="832"/>
                <a:ext cx="182" cy="2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600">
                    <a:solidFill>
                      <a:srgbClr val="FF0000"/>
                    </a:solidFill>
                  </a:rPr>
                  <a:t>8</a:t>
                </a:r>
              </a:p>
            </p:txBody>
          </p:sp>
          <p:sp>
            <p:nvSpPr>
              <p:cNvPr id="22564" name="Oval 177"/>
              <p:cNvSpPr>
                <a:spLocks noChangeArrowheads="1"/>
              </p:cNvSpPr>
              <p:nvPr/>
            </p:nvSpPr>
            <p:spPr bwMode="auto">
              <a:xfrm>
                <a:off x="1055" y="849"/>
                <a:ext cx="203" cy="196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554" name="Group 178"/>
            <p:cNvGrpSpPr>
              <a:grpSpLocks/>
            </p:cNvGrpSpPr>
            <p:nvPr/>
          </p:nvGrpSpPr>
          <p:grpSpPr bwMode="auto">
            <a:xfrm>
              <a:off x="3719" y="2343"/>
              <a:ext cx="203" cy="213"/>
              <a:chOff x="1055" y="832"/>
              <a:chExt cx="203" cy="213"/>
            </a:xfrm>
          </p:grpSpPr>
          <p:sp>
            <p:nvSpPr>
              <p:cNvPr id="22561" name="Text Box 179"/>
              <p:cNvSpPr txBox="1">
                <a:spLocks noChangeArrowheads="1"/>
              </p:cNvSpPr>
              <p:nvPr/>
            </p:nvSpPr>
            <p:spPr bwMode="auto">
              <a:xfrm>
                <a:off x="1066" y="832"/>
                <a:ext cx="182" cy="2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600">
                    <a:solidFill>
                      <a:srgbClr val="FF0000"/>
                    </a:solidFill>
                  </a:rPr>
                  <a:t>9</a:t>
                </a:r>
              </a:p>
            </p:txBody>
          </p:sp>
          <p:sp>
            <p:nvSpPr>
              <p:cNvPr id="22562" name="Oval 180"/>
              <p:cNvSpPr>
                <a:spLocks noChangeArrowheads="1"/>
              </p:cNvSpPr>
              <p:nvPr/>
            </p:nvSpPr>
            <p:spPr bwMode="auto">
              <a:xfrm>
                <a:off x="1055" y="849"/>
                <a:ext cx="203" cy="196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555" name="Group 181"/>
            <p:cNvGrpSpPr>
              <a:grpSpLocks/>
            </p:cNvGrpSpPr>
            <p:nvPr/>
          </p:nvGrpSpPr>
          <p:grpSpPr bwMode="auto">
            <a:xfrm>
              <a:off x="2910" y="865"/>
              <a:ext cx="747" cy="1706"/>
              <a:chOff x="773" y="790"/>
              <a:chExt cx="747" cy="986"/>
            </a:xfrm>
          </p:grpSpPr>
          <p:sp>
            <p:nvSpPr>
              <p:cNvPr id="22559" name="Line 182"/>
              <p:cNvSpPr>
                <a:spLocks noChangeShapeType="1"/>
              </p:cNvSpPr>
              <p:nvPr/>
            </p:nvSpPr>
            <p:spPr bwMode="auto">
              <a:xfrm flipH="1">
                <a:off x="1493" y="790"/>
                <a:ext cx="1" cy="986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2560" name="Text Box 183"/>
              <p:cNvSpPr txBox="1">
                <a:spLocks noChangeArrowheads="1"/>
              </p:cNvSpPr>
              <p:nvPr/>
            </p:nvSpPr>
            <p:spPr bwMode="auto">
              <a:xfrm>
                <a:off x="773" y="1026"/>
                <a:ext cx="747" cy="235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en-CA">
                    <a:solidFill>
                      <a:schemeClr val="accent2"/>
                    </a:solidFill>
                  </a:rPr>
                  <a:t>Execution</a:t>
                </a:r>
              </a:p>
              <a:p>
                <a:pPr algn="r"/>
                <a:r>
                  <a:rPr lang="en-CA">
                    <a:solidFill>
                      <a:schemeClr val="accent2"/>
                    </a:solidFill>
                  </a:rPr>
                  <a:t>Time</a:t>
                </a:r>
              </a:p>
            </p:txBody>
          </p:sp>
        </p:grpSp>
        <p:grpSp>
          <p:nvGrpSpPr>
            <p:cNvPr id="22556" name="Group 184"/>
            <p:cNvGrpSpPr>
              <a:grpSpLocks/>
            </p:cNvGrpSpPr>
            <p:nvPr/>
          </p:nvGrpSpPr>
          <p:grpSpPr bwMode="auto">
            <a:xfrm>
              <a:off x="3466" y="3063"/>
              <a:ext cx="1054" cy="421"/>
              <a:chOff x="4403" y="3162"/>
              <a:chExt cx="1054" cy="421"/>
            </a:xfrm>
          </p:grpSpPr>
          <p:sp>
            <p:nvSpPr>
              <p:cNvPr id="22557" name="Text Box 185"/>
              <p:cNvSpPr txBox="1">
                <a:spLocks noChangeArrowheads="1"/>
              </p:cNvSpPr>
              <p:nvPr/>
            </p:nvSpPr>
            <p:spPr bwMode="auto">
              <a:xfrm>
                <a:off x="4403" y="3162"/>
                <a:ext cx="1054" cy="23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>
                    <a:solidFill>
                      <a:srgbClr val="0000FF"/>
                    </a:solidFill>
                  </a:rPr>
                  <a:t>hyperthreading</a:t>
                </a:r>
              </a:p>
            </p:txBody>
          </p:sp>
          <p:sp>
            <p:nvSpPr>
              <p:cNvPr id="22558" name="Text Box 186"/>
              <p:cNvSpPr txBox="1">
                <a:spLocks noChangeArrowheads="1"/>
              </p:cNvSpPr>
              <p:nvPr/>
            </p:nvSpPr>
            <p:spPr bwMode="auto">
              <a:xfrm>
                <a:off x="4980" y="3350"/>
                <a:ext cx="116" cy="23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CA">
                  <a:solidFill>
                    <a:srgbClr val="0000FF"/>
                  </a:solidFill>
                </a:endParaRPr>
              </a:p>
            </p:txBody>
          </p:sp>
        </p:grpSp>
      </p:grpSp>
      <p:sp>
        <p:nvSpPr>
          <p:cNvPr id="22533" name="Rectangle 187"/>
          <p:cNvSpPr>
            <a:spLocks noChangeArrowheads="1"/>
          </p:cNvSpPr>
          <p:nvPr/>
        </p:nvSpPr>
        <p:spPr bwMode="auto">
          <a:xfrm>
            <a:off x="1508125" y="5699598"/>
            <a:ext cx="5256856" cy="63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 anchor="ctr">
            <a:spAutoFit/>
          </a:bodyPr>
          <a:lstStyle/>
          <a:p>
            <a:r>
              <a:rPr lang="en-US" sz="3600" b="1" dirty="0">
                <a:latin typeface="Tahoma" pitchFamily="34" charset="0"/>
                <a:sym typeface="Wingdings" pitchFamily="2" charset="2"/>
              </a:rPr>
              <a:t>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SMT: 20-30% faster than context switching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35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together: Intel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31</a:t>
            </a:fld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938213" y="2235200"/>
            <a:ext cx="0" cy="3810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41136" y="1711980"/>
            <a:ext cx="854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/>
                <a:cs typeface="Comic Sans MS"/>
              </a:rPr>
              <a:t>Year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27918" y="1734860"/>
            <a:ext cx="698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/>
                <a:cs typeface="Comic Sans MS"/>
              </a:rPr>
              <a:t>CPI</a:t>
            </a:r>
            <a:endParaRPr lang="en-US" sz="2400" dirty="0">
              <a:latin typeface="Comic Sans MS"/>
              <a:cs typeface="Comic Sans MS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46100" y="2413000"/>
            <a:ext cx="381000" cy="0"/>
          </a:xfrm>
          <a:prstGeom prst="straightConnector1">
            <a:avLst/>
          </a:prstGeom>
          <a:ln w="44450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92934" y="2202190"/>
            <a:ext cx="7830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  <a:latin typeface="Comic Sans MS"/>
                <a:cs typeface="Comic Sans MS"/>
              </a:rPr>
              <a:t>1971</a:t>
            </a:r>
            <a:endParaRPr lang="en-US" sz="22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40561" y="1722160"/>
            <a:ext cx="1590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/>
                <a:cs typeface="Comic Sans MS"/>
              </a:rPr>
              <a:t>Processor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14633" y="1719640"/>
            <a:ext cx="974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/>
                <a:cs typeface="Comic Sans MS"/>
              </a:rPr>
              <a:t>Tech.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75634" y="2219355"/>
            <a:ext cx="8734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mic Sans MS"/>
                <a:cs typeface="Comic Sans MS"/>
              </a:rPr>
              <a:t>4004 </a:t>
            </a:r>
            <a:endParaRPr lang="en-US" sz="2200" dirty="0">
              <a:latin typeface="Comic Sans MS"/>
              <a:cs typeface="Comic Sans M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11433" y="2244755"/>
            <a:ext cx="15589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mic Sans MS"/>
                <a:cs typeface="Comic Sans MS"/>
              </a:rPr>
              <a:t>no pipeline</a:t>
            </a:r>
            <a:endParaRPr lang="en-US" sz="2200" dirty="0">
              <a:latin typeface="Comic Sans MS"/>
              <a:cs typeface="Comic Sans M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75982" y="2268260"/>
            <a:ext cx="4285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solidFill>
                  <a:srgbClr val="0000FF"/>
                </a:solidFill>
                <a:latin typeface="Comic Sans MS"/>
                <a:cs typeface="Comic Sans MS"/>
              </a:rPr>
              <a:t>n</a:t>
            </a:r>
            <a:endParaRPr lang="en-US" sz="2200" i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92934" y="2854355"/>
            <a:ext cx="8282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  <a:latin typeface="Comic Sans MS"/>
                <a:cs typeface="Comic Sans MS"/>
              </a:rPr>
              <a:t>1985</a:t>
            </a:r>
            <a:endParaRPr lang="en-US" sz="22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51834" y="2877017"/>
            <a:ext cx="7012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mic Sans MS"/>
                <a:cs typeface="Comic Sans MS"/>
              </a:rPr>
              <a:t>386</a:t>
            </a:r>
            <a:endParaRPr lang="en-US" sz="2200" dirty="0">
              <a:latin typeface="Comic Sans MS"/>
              <a:cs typeface="Comic Sans M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13300" y="2813905"/>
            <a:ext cx="11785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mic Sans MS"/>
                <a:cs typeface="Comic Sans MS"/>
              </a:rPr>
              <a:t>pipeline</a:t>
            </a:r>
            <a:endParaRPr lang="en-US" sz="2200" dirty="0">
              <a:latin typeface="Comic Sans MS"/>
              <a:cs typeface="Comic Sans M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79128" y="2817575"/>
            <a:ext cx="15202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solidFill>
                  <a:srgbClr val="0000FF"/>
                </a:solidFill>
                <a:latin typeface="Comic Sans MS"/>
                <a:cs typeface="Comic Sans MS"/>
              </a:rPr>
              <a:t>close to 1</a:t>
            </a:r>
            <a:endParaRPr lang="en-US" sz="2200" i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20700" y="3098800"/>
            <a:ext cx="381000" cy="0"/>
          </a:xfrm>
          <a:prstGeom prst="straightConnector1">
            <a:avLst/>
          </a:prstGeom>
          <a:ln w="44450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975100" y="3177640"/>
            <a:ext cx="25105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mic Sans MS"/>
                <a:cs typeface="Comic Sans MS"/>
              </a:rPr>
              <a:t>branch prediction</a:t>
            </a:r>
            <a:endParaRPr lang="en-US" sz="2200" dirty="0">
              <a:latin typeface="Comic Sans MS"/>
              <a:cs typeface="Comic Sans M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15628" y="3185875"/>
            <a:ext cx="16558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closer</a:t>
            </a:r>
            <a:r>
              <a:rPr lang="en-US" sz="2200" i="1" dirty="0" smtClean="0">
                <a:solidFill>
                  <a:srgbClr val="0000FF"/>
                </a:solidFill>
                <a:latin typeface="Comic Sans MS"/>
                <a:cs typeface="Comic Sans MS"/>
              </a:rPr>
              <a:t> to 1</a:t>
            </a:r>
            <a:endParaRPr lang="en-US" sz="2200" i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520700" y="4025900"/>
            <a:ext cx="381000" cy="0"/>
          </a:xfrm>
          <a:prstGeom prst="straightConnector1">
            <a:avLst/>
          </a:prstGeom>
          <a:ln w="44450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205832" y="3787240"/>
            <a:ext cx="8282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  <a:latin typeface="Comic Sans MS"/>
                <a:cs typeface="Comic Sans MS"/>
              </a:rPr>
              <a:t>1993</a:t>
            </a:r>
            <a:endParaRPr lang="en-US" sz="22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348634" y="3782367"/>
            <a:ext cx="12116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mic Sans MS"/>
                <a:cs typeface="Comic Sans MS"/>
              </a:rPr>
              <a:t>Pentium</a:t>
            </a:r>
            <a:endParaRPr lang="en-US" sz="2200" dirty="0">
              <a:latin typeface="Comic Sans MS"/>
              <a:cs typeface="Comic Sans M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02638" y="3796577"/>
            <a:ext cx="17518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mic Sans MS"/>
                <a:cs typeface="Comic Sans MS"/>
              </a:rPr>
              <a:t>Superscalar</a:t>
            </a:r>
            <a:endParaRPr lang="en-US" sz="2200" dirty="0">
              <a:latin typeface="Comic Sans MS"/>
              <a:cs typeface="Comic Sans M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199782" y="3782367"/>
            <a:ext cx="5997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solidFill>
                  <a:srgbClr val="0000FF"/>
                </a:solidFill>
                <a:latin typeface="Comic Sans MS"/>
                <a:cs typeface="Comic Sans MS"/>
              </a:rPr>
              <a:t>&lt; 1</a:t>
            </a:r>
            <a:endParaRPr lang="en-US" sz="2200" i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533400" y="4495800"/>
            <a:ext cx="381000" cy="0"/>
          </a:xfrm>
          <a:prstGeom prst="straightConnector1">
            <a:avLst/>
          </a:prstGeom>
          <a:ln w="44450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218532" y="4257140"/>
            <a:ext cx="8282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  <a:latin typeface="Comic Sans MS"/>
                <a:cs typeface="Comic Sans MS"/>
              </a:rPr>
              <a:t>1995</a:t>
            </a:r>
            <a:endParaRPr lang="en-US" sz="22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272434" y="4252267"/>
            <a:ext cx="16424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latin typeface="Comic Sans MS"/>
                <a:cs typeface="Comic Sans MS"/>
              </a:rPr>
              <a:t>PentiumPro</a:t>
            </a:r>
            <a:endParaRPr lang="en-US" sz="2200" dirty="0">
              <a:latin typeface="Comic Sans MS"/>
              <a:cs typeface="Comic Sans M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191000" y="4268709"/>
            <a:ext cx="26632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mic Sans MS"/>
                <a:cs typeface="Comic Sans MS"/>
              </a:rPr>
              <a:t>Out-of-Order exe.</a:t>
            </a:r>
            <a:endParaRPr lang="en-US" sz="2200" dirty="0">
              <a:latin typeface="Comic Sans MS"/>
              <a:cs typeface="Comic Sans M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212482" y="4252267"/>
            <a:ext cx="7073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solidFill>
                  <a:srgbClr val="0000FF"/>
                </a:solidFill>
                <a:latin typeface="Comic Sans MS"/>
                <a:cs typeface="Comic Sans MS"/>
              </a:rPr>
              <a:t>&lt;&lt; 1</a:t>
            </a:r>
            <a:endParaRPr lang="en-US" sz="2200" i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520700" y="5194300"/>
            <a:ext cx="381000" cy="0"/>
          </a:xfrm>
          <a:prstGeom prst="straightConnector1">
            <a:avLst/>
          </a:prstGeom>
          <a:ln w="44450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205832" y="4955640"/>
            <a:ext cx="8282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  <a:latin typeface="Comic Sans MS"/>
                <a:cs typeface="Comic Sans MS"/>
              </a:rPr>
              <a:t>1999</a:t>
            </a:r>
            <a:endParaRPr lang="en-US" sz="22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196234" y="4950767"/>
            <a:ext cx="17584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mic Sans MS"/>
                <a:cs typeface="Comic Sans MS"/>
              </a:rPr>
              <a:t>Pentium III</a:t>
            </a:r>
            <a:endParaRPr lang="en-US" sz="2200" dirty="0">
              <a:latin typeface="Comic Sans MS"/>
              <a:cs typeface="Comic Sans M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382408" y="4967209"/>
            <a:ext cx="19264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mic Sans MS"/>
                <a:cs typeface="Comic Sans MS"/>
              </a:rPr>
              <a:t>Deep pipeline</a:t>
            </a:r>
            <a:endParaRPr lang="en-US" sz="2200" dirty="0">
              <a:latin typeface="Comic Sans MS"/>
              <a:cs typeface="Comic Sans M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622242" y="4998582"/>
            <a:ext cx="20409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solidFill>
                  <a:srgbClr val="0000FF"/>
                </a:solidFill>
                <a:latin typeface="Comic Sans MS"/>
                <a:cs typeface="Comic Sans MS"/>
              </a:rPr>
              <a:t>shorter cycle</a:t>
            </a:r>
            <a:endParaRPr lang="en-US" sz="2200" i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205565" y="5467352"/>
            <a:ext cx="8734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  <a:latin typeface="Comic Sans MS"/>
                <a:cs typeface="Comic Sans MS"/>
              </a:rPr>
              <a:t>2000</a:t>
            </a:r>
            <a:endParaRPr lang="en-US" sz="22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30413" y="5449779"/>
            <a:ext cx="16337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mic Sans MS"/>
                <a:cs typeface="Comic Sans MS"/>
              </a:rPr>
              <a:t>Pentium IV</a:t>
            </a:r>
            <a:endParaRPr lang="en-US" sz="2200" dirty="0">
              <a:latin typeface="Comic Sans MS"/>
              <a:cs typeface="Comic Sans M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881161" y="5504700"/>
            <a:ext cx="8258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mic Sans MS"/>
                <a:cs typeface="Comic Sans MS"/>
              </a:rPr>
              <a:t>SMT</a:t>
            </a:r>
            <a:endParaRPr lang="en-US" sz="2200" dirty="0">
              <a:latin typeface="Comic Sans MS"/>
              <a:cs typeface="Comic Sans M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187085" y="5504700"/>
            <a:ext cx="7306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solidFill>
                  <a:srgbClr val="0000FF"/>
                </a:solidFill>
                <a:latin typeface="Comic Sans MS"/>
                <a:cs typeface="Comic Sans MS"/>
              </a:rPr>
              <a:t>&lt;&lt;&lt;1</a:t>
            </a:r>
            <a:endParaRPr lang="en-US" sz="2200" i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495300" y="5702300"/>
            <a:ext cx="381000" cy="0"/>
          </a:xfrm>
          <a:prstGeom prst="straightConnector1">
            <a:avLst/>
          </a:prstGeom>
          <a:ln w="44450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89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20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32-bit to 64-bit Computing</a:t>
            </a:r>
            <a:endParaRPr lang="en-CA" smtClean="0"/>
          </a:p>
        </p:txBody>
      </p:sp>
      <p:sp>
        <p:nvSpPr>
          <p:cNvPr id="192205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09798" y="1847571"/>
            <a:ext cx="7543511" cy="4664449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mtClean="0"/>
              <a:t>Why 64 bit?</a:t>
            </a:r>
          </a:p>
          <a:p>
            <a:pPr lvl="1">
              <a:lnSpc>
                <a:spcPct val="90000"/>
              </a:lnSpc>
              <a:defRPr/>
            </a:pPr>
            <a:r>
              <a:rPr lang="en-US" smtClean="0"/>
              <a:t>32b addr space: 4GB; 64b addr space: 18M * 1TB</a:t>
            </a:r>
          </a:p>
          <a:p>
            <a:pPr lvl="2">
              <a:lnSpc>
                <a:spcPct val="85000"/>
              </a:lnSpc>
              <a:defRPr/>
            </a:pPr>
            <a:r>
              <a:rPr lang="en-US" smtClean="0"/>
              <a:t>Benefits large databases and media processing</a:t>
            </a:r>
          </a:p>
          <a:p>
            <a:pPr lvl="1">
              <a:lnSpc>
                <a:spcPct val="90000"/>
              </a:lnSpc>
              <a:defRPr/>
            </a:pPr>
            <a:r>
              <a:rPr lang="en-US" smtClean="0"/>
              <a:t>OS’s and counters</a:t>
            </a:r>
          </a:p>
          <a:p>
            <a:pPr lvl="2">
              <a:lnSpc>
                <a:spcPct val="85000"/>
              </a:lnSpc>
              <a:defRPr/>
            </a:pPr>
            <a:r>
              <a:rPr lang="en-US" smtClean="0"/>
              <a:t>64bit counter will not overflow (if doing ++)</a:t>
            </a:r>
          </a:p>
          <a:p>
            <a:pPr lvl="1">
              <a:lnSpc>
                <a:spcPct val="90000"/>
              </a:lnSpc>
              <a:defRPr/>
            </a:pPr>
            <a:r>
              <a:rPr lang="en-US" smtClean="0"/>
              <a:t>Math and Cryptography</a:t>
            </a:r>
          </a:p>
          <a:p>
            <a:pPr lvl="2">
              <a:lnSpc>
                <a:spcPct val="85000"/>
              </a:lnSpc>
              <a:defRPr/>
            </a:pPr>
            <a:r>
              <a:rPr lang="en-US" smtClean="0"/>
              <a:t>Better performance for large/precise value math</a:t>
            </a:r>
          </a:p>
          <a:p>
            <a:pPr>
              <a:lnSpc>
                <a:spcPct val="90000"/>
              </a:lnSpc>
              <a:defRPr/>
            </a:pPr>
            <a:r>
              <a:rPr lang="en-US" smtClean="0"/>
              <a:t>Drawbacks:</a:t>
            </a:r>
          </a:p>
          <a:p>
            <a:pPr lvl="1">
              <a:lnSpc>
                <a:spcPct val="90000"/>
              </a:lnSpc>
              <a:defRPr/>
            </a:pPr>
            <a:r>
              <a:rPr lang="en-US" smtClean="0"/>
              <a:t>Pointers now take 64 bits instead of 32</a:t>
            </a:r>
          </a:p>
          <a:p>
            <a:pPr lvl="2">
              <a:lnSpc>
                <a:spcPct val="85000"/>
              </a:lnSpc>
              <a:defRPr/>
            </a:pPr>
            <a:r>
              <a:rPr lang="en-US" smtClean="0"/>
              <a:t>Ie., code size increases</a:t>
            </a:r>
            <a:endParaRPr lang="en-CA" smtClean="0"/>
          </a:p>
        </p:txBody>
      </p:sp>
      <p:sp>
        <p:nvSpPr>
          <p:cNvPr id="23556" name="Rectangle 1028"/>
          <p:cNvSpPr>
            <a:spLocks noChangeArrowheads="1"/>
          </p:cNvSpPr>
          <p:nvPr/>
        </p:nvSpPr>
        <p:spPr bwMode="auto">
          <a:xfrm>
            <a:off x="709798" y="5576147"/>
            <a:ext cx="4077046" cy="63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 anchor="ctr">
            <a:spAutoFit/>
          </a:bodyPr>
          <a:lstStyle/>
          <a:p>
            <a:r>
              <a:rPr lang="en-US" sz="3600" b="1" dirty="0">
                <a:latin typeface="Tahoma" pitchFamily="34" charset="0"/>
                <a:sym typeface="Wingdings" pitchFamily="2" charset="2"/>
              </a:rPr>
              <a:t></a:t>
            </a:r>
            <a:r>
              <a:rPr lang="en-US" sz="2500" b="1" dirty="0">
                <a:solidFill>
                  <a:srgbClr val="FF0000"/>
                </a:solidFill>
                <a:latin typeface="Arial" charset="0"/>
              </a:rPr>
              <a:t>unlikely to go to 128bit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86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530158"/>
            <a:ext cx="7345362" cy="1339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Optional materials (not covered in lectures)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9552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Branch Prediction: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73" y="1954365"/>
            <a:ext cx="8370455" cy="3696289"/>
          </a:xfrm>
        </p:spPr>
        <p:txBody>
          <a:bodyPr/>
          <a:lstStyle/>
          <a:p>
            <a:pPr>
              <a:defRPr/>
            </a:pPr>
            <a:r>
              <a:rPr lang="en-US" sz="1800" dirty="0" smtClean="0"/>
              <a:t>Solution</a:t>
            </a:r>
            <a:r>
              <a:rPr lang="en-US" sz="1800" dirty="0"/>
              <a:t>: predict branch directions: branch prediction</a:t>
            </a:r>
          </a:p>
          <a:p>
            <a:pPr lvl="1">
              <a:defRPr/>
            </a:pPr>
            <a:r>
              <a:rPr lang="en-US" sz="1800" dirty="0" smtClean="0"/>
              <a:t>Intuition: predict the </a:t>
            </a:r>
            <a:r>
              <a:rPr lang="en-US" sz="1800" i="1" dirty="0" smtClean="0">
                <a:solidFill>
                  <a:srgbClr val="0000FF"/>
                </a:solidFill>
              </a:rPr>
              <a:t>future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 smtClean="0"/>
              <a:t>based on </a:t>
            </a:r>
            <a:r>
              <a:rPr lang="en-US" sz="1800" i="1" dirty="0" smtClean="0">
                <a:solidFill>
                  <a:srgbClr val="FF0000"/>
                </a:solidFill>
              </a:rPr>
              <a:t>history</a:t>
            </a:r>
          </a:p>
          <a:p>
            <a:pPr lvl="1">
              <a:defRPr/>
            </a:pPr>
            <a:r>
              <a:rPr lang="en-US" sz="1800" dirty="0">
                <a:solidFill>
                  <a:srgbClr val="000000"/>
                </a:solidFill>
              </a:rPr>
              <a:t>L</a:t>
            </a:r>
            <a:r>
              <a:rPr lang="en-US" sz="1800" dirty="0" smtClean="0">
                <a:solidFill>
                  <a:srgbClr val="000000"/>
                </a:solidFill>
              </a:rPr>
              <a:t>ocal prediction for each branch (only based on </a:t>
            </a:r>
            <a:r>
              <a:rPr lang="en-US" sz="1800" dirty="0" smtClean="0">
                <a:solidFill>
                  <a:srgbClr val="FF0000"/>
                </a:solidFill>
              </a:rPr>
              <a:t>your own history</a:t>
            </a:r>
            <a:r>
              <a:rPr lang="en-US" sz="1800" dirty="0" smtClean="0">
                <a:solidFill>
                  <a:srgbClr val="000000"/>
                </a:solidFill>
              </a:rPr>
              <a:t>)</a:t>
            </a:r>
          </a:p>
          <a:p>
            <a:pPr lvl="1">
              <a:defRPr/>
            </a:pPr>
            <a:endParaRPr lang="en-US" sz="1800" dirty="0">
              <a:solidFill>
                <a:srgbClr val="000000"/>
              </a:solidFill>
            </a:endParaRPr>
          </a:p>
          <a:p>
            <a:pPr lvl="1">
              <a:defRPr/>
            </a:pPr>
            <a:endParaRPr lang="en-US" sz="1800" dirty="0" smtClean="0">
              <a:solidFill>
                <a:srgbClr val="000000"/>
              </a:solidFill>
            </a:endParaRPr>
          </a:p>
          <a:p>
            <a:pPr lvl="1">
              <a:defRPr/>
            </a:pPr>
            <a:endParaRPr lang="en-US" sz="1800" dirty="0">
              <a:solidFill>
                <a:srgbClr val="000000"/>
              </a:solidFill>
            </a:endParaRPr>
          </a:p>
          <a:p>
            <a:pPr lvl="1">
              <a:defRPr/>
            </a:pPr>
            <a:endParaRPr lang="en-US" sz="1800" dirty="0" smtClean="0">
              <a:solidFill>
                <a:srgbClr val="000000"/>
              </a:solidFill>
            </a:endParaRPr>
          </a:p>
          <a:p>
            <a:pPr lvl="1">
              <a:defRPr/>
            </a:pPr>
            <a:endParaRPr lang="en-US" sz="1800" dirty="0">
              <a:solidFill>
                <a:srgbClr val="000000"/>
              </a:solidFill>
            </a:endParaRPr>
          </a:p>
          <a:p>
            <a:pPr lvl="1">
              <a:defRPr/>
            </a:pPr>
            <a:endParaRPr lang="en-US" sz="1800" dirty="0" smtClean="0">
              <a:solidFill>
                <a:srgbClr val="000000"/>
              </a:solidFill>
            </a:endParaRPr>
          </a:p>
          <a:p>
            <a:pPr lvl="1"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Problem?</a:t>
            </a:r>
          </a:p>
          <a:p>
            <a:pPr lvl="1">
              <a:defRPr/>
            </a:pPr>
            <a:endParaRPr lang="en-US" sz="1800" dirty="0">
              <a:solidFill>
                <a:srgbClr val="000000"/>
              </a:solidFill>
            </a:endParaRPr>
          </a:p>
          <a:p>
            <a:pPr lvl="1">
              <a:defRPr/>
            </a:pPr>
            <a:endParaRPr lang="en-US" sz="1800" dirty="0" smtClean="0">
              <a:solidFill>
                <a:srgbClr val="000000"/>
              </a:solidFill>
            </a:endParaRPr>
          </a:p>
          <a:p>
            <a:pPr lvl="1">
              <a:defRPr/>
            </a:pPr>
            <a:endParaRPr lang="en-US" sz="1800" dirty="0">
              <a:solidFill>
                <a:srgbClr val="000000"/>
              </a:solidFill>
            </a:endParaRPr>
          </a:p>
          <a:p>
            <a:pPr marL="350838" lvl="1" indent="0">
              <a:buNone/>
              <a:defRPr/>
            </a:pPr>
            <a:endParaRPr lang="en-US" sz="1800" dirty="0" smtClean="0">
              <a:solidFill>
                <a:srgbClr val="000000"/>
              </a:solidFill>
            </a:endParaRPr>
          </a:p>
          <a:p>
            <a:pPr lvl="1">
              <a:defRPr/>
            </a:pPr>
            <a:endParaRPr lang="en-US" sz="1800" dirty="0">
              <a:solidFill>
                <a:srgbClr val="000000"/>
              </a:solidFill>
            </a:endParaRPr>
          </a:p>
          <a:p>
            <a:pPr lvl="1"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3" y="3162775"/>
            <a:ext cx="8064120" cy="16632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08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Branch Prediction: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73" y="3668865"/>
            <a:ext cx="8370455" cy="1930990"/>
          </a:xfrm>
        </p:spPr>
        <p:txBody>
          <a:bodyPr/>
          <a:lstStyle/>
          <a:p>
            <a:pPr>
              <a:defRPr/>
            </a:pPr>
            <a:r>
              <a:rPr lang="en-US" sz="1800" dirty="0" smtClean="0"/>
              <a:t>Global predictor</a:t>
            </a:r>
            <a:endParaRPr lang="en-US" sz="1800" dirty="0"/>
          </a:p>
          <a:p>
            <a:pPr lvl="1">
              <a:defRPr/>
            </a:pPr>
            <a:r>
              <a:rPr lang="en-US" sz="1800" dirty="0" smtClean="0"/>
              <a:t>Intuition: predict based on the both the </a:t>
            </a:r>
            <a:r>
              <a:rPr lang="en-US" sz="1800" dirty="0" smtClean="0">
                <a:solidFill>
                  <a:srgbClr val="0000FF"/>
                </a:solidFill>
              </a:rPr>
              <a:t>global</a:t>
            </a:r>
            <a:r>
              <a:rPr lang="en-US" sz="1800" dirty="0" smtClean="0"/>
              <a:t> and </a:t>
            </a:r>
            <a:r>
              <a:rPr lang="en-US" sz="1800" dirty="0" smtClean="0">
                <a:solidFill>
                  <a:srgbClr val="0000FF"/>
                </a:solidFill>
              </a:rPr>
              <a:t>local</a:t>
            </a:r>
            <a:r>
              <a:rPr lang="en-US" sz="1800" dirty="0" smtClean="0"/>
              <a:t> history</a:t>
            </a:r>
            <a:endParaRPr lang="en-US" sz="1800" i="1" dirty="0" smtClean="0">
              <a:solidFill>
                <a:srgbClr val="FF0000"/>
              </a:solidFill>
            </a:endParaRPr>
          </a:p>
          <a:p>
            <a:pPr lvl="1"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(m, n) prediction (2-D table)</a:t>
            </a:r>
          </a:p>
          <a:p>
            <a:pPr lvl="2"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An m-bit vector storing the global branch history (all executed branches)</a:t>
            </a:r>
          </a:p>
          <a:p>
            <a:pPr lvl="2"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The value of this m-bit vector will index into an n-bit vector – local history </a:t>
            </a:r>
          </a:p>
          <a:p>
            <a:pPr marL="350838" lvl="1" indent="0">
              <a:buNone/>
              <a:defRPr/>
            </a:pPr>
            <a:endParaRPr lang="en-US" sz="1800" dirty="0">
              <a:solidFill>
                <a:srgbClr val="000000"/>
              </a:solidFill>
            </a:endParaRPr>
          </a:p>
          <a:p>
            <a:pPr lvl="1">
              <a:defRPr/>
            </a:pPr>
            <a:endParaRPr lang="en-US" sz="1800" dirty="0" smtClean="0">
              <a:solidFill>
                <a:srgbClr val="000000"/>
              </a:solidFill>
            </a:endParaRPr>
          </a:p>
          <a:p>
            <a:pPr lvl="1">
              <a:defRPr/>
            </a:pPr>
            <a:endParaRPr lang="en-US" sz="1800" dirty="0">
              <a:solidFill>
                <a:srgbClr val="000000"/>
              </a:solidFill>
            </a:endParaRPr>
          </a:p>
          <a:p>
            <a:pPr marL="350838" lvl="1" indent="0">
              <a:buNone/>
              <a:defRPr/>
            </a:pPr>
            <a:endParaRPr lang="en-US" sz="1800" dirty="0" smtClean="0">
              <a:solidFill>
                <a:srgbClr val="000000"/>
              </a:solidFill>
            </a:endParaRPr>
          </a:p>
          <a:p>
            <a:pPr lvl="1">
              <a:defRPr/>
            </a:pPr>
            <a:endParaRPr lang="en-US" sz="1800" dirty="0">
              <a:solidFill>
                <a:srgbClr val="000000"/>
              </a:solidFill>
            </a:endParaRPr>
          </a:p>
          <a:p>
            <a:pPr lvl="1"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1286" name="Rectangle 67"/>
          <p:cNvSpPr>
            <a:spLocks noChangeArrowheads="1"/>
          </p:cNvSpPr>
          <p:nvPr/>
        </p:nvSpPr>
        <p:spPr bwMode="auto">
          <a:xfrm>
            <a:off x="941936" y="5331295"/>
            <a:ext cx="7475412" cy="1021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 anchor="ctr">
            <a:spAutoFit/>
          </a:bodyPr>
          <a:lstStyle/>
          <a:p>
            <a:r>
              <a:rPr lang="en-US" sz="3600" b="1" dirty="0">
                <a:latin typeface="Tahoma" pitchFamily="34" charset="0"/>
                <a:sym typeface="Wingdings" pitchFamily="2" charset="2"/>
              </a:rPr>
              <a:t></a:t>
            </a:r>
            <a:r>
              <a:rPr lang="en-US" sz="2500" b="1" dirty="0">
                <a:solidFill>
                  <a:srgbClr val="FF0000"/>
                </a:solidFill>
                <a:latin typeface="Arial" charset="0"/>
              </a:rPr>
              <a:t>BP is important: </a:t>
            </a:r>
            <a:r>
              <a:rPr lang="en-US" sz="2500" b="1" dirty="0" smtClean="0">
                <a:solidFill>
                  <a:srgbClr val="FF0000"/>
                </a:solidFill>
                <a:latin typeface="Arial" charset="0"/>
              </a:rPr>
              <a:t>30K bits is the standard size</a:t>
            </a:r>
          </a:p>
          <a:p>
            <a:r>
              <a:rPr lang="en-US" sz="2500" b="1" dirty="0" smtClean="0">
                <a:solidFill>
                  <a:srgbClr val="FF0000"/>
                </a:solidFill>
                <a:latin typeface="Arial" charset="0"/>
              </a:rPr>
              <a:t>of prediction tables </a:t>
            </a:r>
            <a:r>
              <a:rPr lang="en-US" sz="2500" b="1" dirty="0">
                <a:solidFill>
                  <a:srgbClr val="FF0000"/>
                </a:solidFill>
                <a:latin typeface="Arial" charset="0"/>
              </a:rPr>
              <a:t>o</a:t>
            </a:r>
            <a:r>
              <a:rPr lang="en-US" sz="2500" b="1" dirty="0" smtClean="0">
                <a:solidFill>
                  <a:srgbClr val="FF0000"/>
                </a:solidFill>
                <a:latin typeface="Arial" charset="0"/>
              </a:rPr>
              <a:t>n Intel P4!</a:t>
            </a:r>
            <a:endParaRPr lang="en-US" sz="25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76500" y="1803400"/>
            <a:ext cx="1580706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nsolas"/>
                <a:cs typeface="Consolas"/>
              </a:rPr>
              <a:t>if</a:t>
            </a:r>
            <a:r>
              <a:rPr lang="en-US" dirty="0" smtClean="0">
                <a:latin typeface="Consolas"/>
                <a:cs typeface="Consolas"/>
              </a:rPr>
              <a:t> (a == 2)</a:t>
            </a:r>
          </a:p>
          <a:p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a = 0;</a:t>
            </a:r>
          </a:p>
          <a:p>
            <a:r>
              <a:rPr lang="en-US" dirty="0" smtClean="0">
                <a:solidFill>
                  <a:srgbClr val="0000FF"/>
                </a:solidFill>
                <a:latin typeface="Consolas"/>
                <a:cs typeface="Consolas"/>
              </a:rPr>
              <a:t>if</a:t>
            </a:r>
            <a:r>
              <a:rPr lang="en-US" dirty="0" smtClean="0">
                <a:latin typeface="Consolas"/>
                <a:cs typeface="Consolas"/>
              </a:rPr>
              <a:t> (b == 2)</a:t>
            </a:r>
          </a:p>
          <a:p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b = 0;</a:t>
            </a:r>
          </a:p>
          <a:p>
            <a:r>
              <a:rPr lang="en-US" dirty="0" smtClean="0">
                <a:solidFill>
                  <a:srgbClr val="0000FF"/>
                </a:solidFill>
                <a:latin typeface="Consolas"/>
                <a:cs typeface="Consolas"/>
              </a:rPr>
              <a:t>if</a:t>
            </a:r>
            <a:r>
              <a:rPr lang="en-US" dirty="0" smtClean="0">
                <a:latin typeface="Consolas"/>
                <a:cs typeface="Consolas"/>
              </a:rPr>
              <a:t> (a != b)</a:t>
            </a:r>
          </a:p>
          <a:p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.. .. </a:t>
            </a:r>
            <a:endParaRPr lang="en-US" dirty="0">
              <a:latin typeface="Consolas"/>
              <a:cs typeface="Consola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057206" y="2750168"/>
            <a:ext cx="3654640" cy="646331"/>
            <a:chOff x="3206306" y="4109134"/>
            <a:chExt cx="3654640" cy="646331"/>
          </a:xfrm>
        </p:grpSpPr>
        <p:sp>
          <p:nvSpPr>
            <p:cNvPr id="9" name="Up Arrow 8"/>
            <p:cNvSpPr/>
            <p:nvPr/>
          </p:nvSpPr>
          <p:spPr>
            <a:xfrm>
              <a:off x="3206306" y="4222750"/>
              <a:ext cx="177800" cy="419100"/>
            </a:xfrm>
            <a:prstGeom prst="upArrow">
              <a:avLst/>
            </a:prstGeom>
            <a:scene3d>
              <a:camera prst="perspectiveFront" fov="3000000">
                <a:rot lat="0" lon="0" rev="5400000"/>
              </a:camera>
              <a:lightRig rig="threePt" dir="tl"/>
            </a:scene3d>
            <a:sp3d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48746" y="4109134"/>
              <a:ext cx="32122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mic Sans MS"/>
                  <a:cs typeface="Comic Sans MS"/>
                </a:rPr>
                <a:t>O</a:t>
              </a:r>
              <a:r>
                <a:rPr lang="en-US" dirty="0" smtClean="0">
                  <a:latin typeface="Comic Sans MS"/>
                  <a:cs typeface="Comic Sans MS"/>
                </a:rPr>
                <a:t>nly depends on the history</a:t>
              </a:r>
            </a:p>
            <a:p>
              <a:r>
                <a:rPr lang="en-US" dirty="0" smtClean="0">
                  <a:latin typeface="Comic Sans MS"/>
                  <a:cs typeface="Comic Sans MS"/>
                </a:rPr>
                <a:t>of itself?</a:t>
              </a:r>
              <a:endParaRPr lang="en-US" dirty="0">
                <a:latin typeface="Comic Sans MS"/>
                <a:cs typeface="Comic Sans MS"/>
              </a:endParaRPr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97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2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 the Beginning…</a:t>
            </a:r>
          </a:p>
        </p:txBody>
      </p:sp>
      <p:sp>
        <p:nvSpPr>
          <p:cNvPr id="194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7375" y="1749799"/>
            <a:ext cx="7683500" cy="4572000"/>
          </a:xfrm>
        </p:spPr>
        <p:txBody>
          <a:bodyPr/>
          <a:lstStyle/>
          <a:p>
            <a:pPr>
              <a:defRPr/>
            </a:pPr>
            <a:r>
              <a:rPr lang="en-US" sz="2000" dirty="0">
                <a:solidFill>
                  <a:srgbClr val="FF0000"/>
                </a:solidFill>
              </a:rPr>
              <a:t>1961: </a:t>
            </a:r>
          </a:p>
          <a:p>
            <a:pPr lvl="1">
              <a:defRPr/>
            </a:pPr>
            <a:r>
              <a:rPr lang="en-US" sz="1800" dirty="0"/>
              <a:t>First commercially-available integrated circuits</a:t>
            </a:r>
          </a:p>
          <a:p>
            <a:pPr lvl="1">
              <a:defRPr/>
            </a:pPr>
            <a:r>
              <a:rPr lang="en-US" sz="1800" dirty="0"/>
              <a:t>By Fairchild Semiconductor and Texas </a:t>
            </a:r>
            <a:r>
              <a:rPr lang="en-US" sz="1800" dirty="0" smtClean="0"/>
              <a:t>Instruments</a:t>
            </a:r>
            <a:endParaRPr lang="en-US" sz="1800" dirty="0"/>
          </a:p>
          <a:p>
            <a:pPr>
              <a:defRPr/>
            </a:pPr>
            <a:r>
              <a:rPr lang="en-US" sz="2000" dirty="0">
                <a:solidFill>
                  <a:srgbClr val="FF0000"/>
                </a:solidFill>
              </a:rPr>
              <a:t>1965: </a:t>
            </a:r>
          </a:p>
          <a:p>
            <a:pPr lvl="1">
              <a:defRPr/>
            </a:pPr>
            <a:r>
              <a:rPr lang="en-US" sz="1800" dirty="0"/>
              <a:t>Gordon Moore's observation: (director of Fairchild research)</a:t>
            </a:r>
          </a:p>
          <a:p>
            <a:pPr lvl="2">
              <a:defRPr/>
            </a:pPr>
            <a:r>
              <a:rPr lang="en-US" sz="1800" dirty="0"/>
              <a:t>number of transistors on chips was doubling </a:t>
            </a:r>
            <a:r>
              <a:rPr lang="en-US" sz="1800" dirty="0" smtClean="0"/>
              <a:t>annually</a:t>
            </a:r>
            <a:endParaRPr lang="en-US" sz="1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30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1971: Intel Releases the 4004 </a:t>
            </a:r>
          </a:p>
        </p:txBody>
      </p:sp>
      <p:sp>
        <p:nvSpPr>
          <p:cNvPr id="19486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79921" y="4711700"/>
            <a:ext cx="7289511" cy="167639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First commercially available, stand-alone microprocessor 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4 chips: CPU, ROM, RAM, I/O register, 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108KHz; 2300 transistors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4-bit processor for use in calculators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112" y="2070100"/>
            <a:ext cx="3168495" cy="2451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3800" y="1949202"/>
            <a:ext cx="2631008" cy="248309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65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113" y="2060258"/>
            <a:ext cx="4052887" cy="13398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Designed by </a:t>
            </a:r>
            <a:br>
              <a:rPr lang="en-US" sz="3200" dirty="0" smtClean="0"/>
            </a:br>
            <a:r>
              <a:rPr lang="en-US" sz="3200" dirty="0" smtClean="0"/>
              <a:t>Federico </a:t>
            </a:r>
            <a:r>
              <a:rPr lang="en-US" sz="3200" dirty="0" err="1" smtClean="0"/>
              <a:t>Faggin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532" y="1120458"/>
            <a:ext cx="524510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45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" y="1906727"/>
            <a:ext cx="7065778" cy="4544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71539" y="228600"/>
            <a:ext cx="4932761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  <a:latin typeface="Comic Sans MS"/>
                <a:cs typeface="Comic Sans MS"/>
              </a:rPr>
              <a:t>Intel 4004 (first microprocessor)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3 Stack registers (what does this mean)?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4-bit processor, but 4KB memory (how)?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No Virtual Memory support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No Interrupt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No pipeline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05029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The 1970’s (Intel): Increased Integration</a:t>
            </a:r>
          </a:p>
        </p:txBody>
      </p:sp>
      <p:sp>
        <p:nvSpPr>
          <p:cNvPr id="194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4489" y="2014048"/>
            <a:ext cx="7289511" cy="46434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1971: 108KHz; 2300 trans.;</a:t>
            </a:r>
          </a:p>
          <a:p>
            <a:pPr lvl="1">
              <a:defRPr/>
            </a:pPr>
            <a:r>
              <a:rPr lang="en-US" dirty="0" smtClean="0"/>
              <a:t>4-bit processor for use in calculators</a:t>
            </a:r>
          </a:p>
          <a:p>
            <a:pPr>
              <a:defRPr/>
            </a:pPr>
            <a:r>
              <a:rPr lang="en-US" dirty="0" smtClean="0"/>
              <a:t>1972: 500KHz; 3500 trans.; 20 support chips</a:t>
            </a:r>
          </a:p>
          <a:p>
            <a:pPr lvl="1">
              <a:defRPr/>
            </a:pPr>
            <a:r>
              <a:rPr lang="en-US" dirty="0" smtClean="0"/>
              <a:t>8-bit general-purpose processor</a:t>
            </a:r>
          </a:p>
          <a:p>
            <a:pPr>
              <a:defRPr/>
            </a:pPr>
            <a:r>
              <a:rPr lang="en-US" dirty="0" smtClean="0"/>
              <a:t>1974: 2MHz; 6k trans.; 6 support chips</a:t>
            </a:r>
          </a:p>
          <a:p>
            <a:pPr lvl="1">
              <a:defRPr/>
            </a:pPr>
            <a:r>
              <a:rPr lang="en-US" dirty="0" smtClean="0"/>
              <a:t>16-bit </a:t>
            </a:r>
            <a:r>
              <a:rPr lang="en-US" dirty="0" err="1" smtClean="0"/>
              <a:t>addr</a:t>
            </a:r>
            <a:r>
              <a:rPr lang="en-US" dirty="0" smtClean="0"/>
              <a:t> space, 8-bit registers, used in ‘Altair’</a:t>
            </a:r>
          </a:p>
          <a:p>
            <a:pPr>
              <a:defRPr/>
            </a:pPr>
            <a:r>
              <a:rPr lang="en-US" dirty="0" smtClean="0"/>
              <a:t>1978: 10MHz; 29k trans.; </a:t>
            </a:r>
          </a:p>
          <a:p>
            <a:pPr lvl="1">
              <a:defRPr/>
            </a:pPr>
            <a:r>
              <a:rPr lang="en-US" dirty="0" smtClean="0"/>
              <a:t>Full 16-bit processor, start of x86</a:t>
            </a:r>
          </a:p>
        </p:txBody>
      </p:sp>
      <p:grpSp>
        <p:nvGrpSpPr>
          <p:cNvPr id="7172" name="Group 4"/>
          <p:cNvGrpSpPr>
            <a:grpSpLocks/>
          </p:cNvGrpSpPr>
          <p:nvPr/>
        </p:nvGrpSpPr>
        <p:grpSpPr bwMode="auto">
          <a:xfrm>
            <a:off x="768357" y="2112869"/>
            <a:ext cx="1143941" cy="627529"/>
            <a:chOff x="445" y="803"/>
            <a:chExt cx="721" cy="395"/>
          </a:xfrm>
        </p:grpSpPr>
        <p:pic>
          <p:nvPicPr>
            <p:cNvPr id="7182" name="Picture 5" descr="intel_400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5" y="803"/>
              <a:ext cx="293" cy="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3" name="Text Box 6"/>
            <p:cNvSpPr txBox="1">
              <a:spLocks noChangeArrowheads="1"/>
            </p:cNvSpPr>
            <p:nvPr/>
          </p:nvSpPr>
          <p:spPr bwMode="auto">
            <a:xfrm>
              <a:off x="751" y="838"/>
              <a:ext cx="415" cy="2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4004</a:t>
              </a:r>
            </a:p>
          </p:txBody>
        </p:sp>
      </p:grpSp>
      <p:grpSp>
        <p:nvGrpSpPr>
          <p:cNvPr id="7173" name="Group 7"/>
          <p:cNvGrpSpPr>
            <a:grpSpLocks/>
          </p:cNvGrpSpPr>
          <p:nvPr/>
        </p:nvGrpSpPr>
        <p:grpSpPr bwMode="auto">
          <a:xfrm>
            <a:off x="688983" y="3059766"/>
            <a:ext cx="1214308" cy="790015"/>
            <a:chOff x="395" y="1399"/>
            <a:chExt cx="765" cy="498"/>
          </a:xfrm>
        </p:grpSpPr>
        <p:pic>
          <p:nvPicPr>
            <p:cNvPr id="7180" name="Picture 8" descr="intel_800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5" y="1399"/>
              <a:ext cx="352" cy="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1" name="Text Box 9"/>
            <p:cNvSpPr txBox="1">
              <a:spLocks noChangeArrowheads="1"/>
            </p:cNvSpPr>
            <p:nvPr/>
          </p:nvSpPr>
          <p:spPr bwMode="auto">
            <a:xfrm>
              <a:off x="747" y="1489"/>
              <a:ext cx="413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8008</a:t>
              </a:r>
            </a:p>
          </p:txBody>
        </p:sp>
      </p:grpSp>
      <p:grpSp>
        <p:nvGrpSpPr>
          <p:cNvPr id="7174" name="Group 10"/>
          <p:cNvGrpSpPr>
            <a:grpSpLocks/>
          </p:cNvGrpSpPr>
          <p:nvPr/>
        </p:nvGrpSpPr>
        <p:grpSpPr bwMode="auto">
          <a:xfrm>
            <a:off x="556210" y="4150939"/>
            <a:ext cx="1321062" cy="756397"/>
            <a:chOff x="312" y="2087"/>
            <a:chExt cx="832" cy="476"/>
          </a:xfrm>
        </p:grpSpPr>
        <p:pic>
          <p:nvPicPr>
            <p:cNvPr id="7178" name="Picture 11" descr="intel_808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2" y="2087"/>
              <a:ext cx="417" cy="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9" name="Text Box 12"/>
            <p:cNvSpPr txBox="1">
              <a:spLocks noChangeArrowheads="1"/>
            </p:cNvSpPr>
            <p:nvPr/>
          </p:nvSpPr>
          <p:spPr bwMode="auto">
            <a:xfrm>
              <a:off x="731" y="2169"/>
              <a:ext cx="413" cy="2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8080</a:t>
              </a:r>
            </a:p>
          </p:txBody>
        </p:sp>
      </p:grpSp>
      <p:grpSp>
        <p:nvGrpSpPr>
          <p:cNvPr id="7175" name="Group 13"/>
          <p:cNvGrpSpPr>
            <a:grpSpLocks/>
          </p:cNvGrpSpPr>
          <p:nvPr/>
        </p:nvGrpSpPr>
        <p:grpSpPr bwMode="auto">
          <a:xfrm>
            <a:off x="388801" y="5100638"/>
            <a:ext cx="1566465" cy="952500"/>
            <a:chOff x="206" y="2685"/>
            <a:chExt cx="987" cy="600"/>
          </a:xfrm>
        </p:grpSpPr>
        <p:pic>
          <p:nvPicPr>
            <p:cNvPr id="7176" name="Picture 14" descr="intel_808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6" y="2685"/>
              <a:ext cx="584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7" name="Text Box 15"/>
            <p:cNvSpPr txBox="1">
              <a:spLocks noChangeArrowheads="1"/>
            </p:cNvSpPr>
            <p:nvPr/>
          </p:nvSpPr>
          <p:spPr bwMode="auto">
            <a:xfrm>
              <a:off x="780" y="2843"/>
              <a:ext cx="413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8086</a:t>
              </a: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05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pu80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40" y="935691"/>
            <a:ext cx="7425170" cy="5140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512" y="509868"/>
            <a:ext cx="7849465" cy="45664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/>
              <a:t>Intel 8085</a:t>
            </a:r>
          </a:p>
        </p:txBody>
      </p:sp>
      <p:pic>
        <p:nvPicPr>
          <p:cNvPr id="8196" name="Picture 4" descr="intel8085dielar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3012" y="581305"/>
            <a:ext cx="2094056" cy="155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968500" y="1574799"/>
            <a:ext cx="1841500" cy="355601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162300" y="5079999"/>
            <a:ext cx="838200" cy="355601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003800" y="3594099"/>
            <a:ext cx="2108200" cy="355601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244812" y="5029198"/>
            <a:ext cx="1270288" cy="355601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667500" y="5003797"/>
            <a:ext cx="1270288" cy="355601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4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FFFFFF"/>
      </a:dk1>
      <a:lt1>
        <a:srgbClr val="000000"/>
      </a:lt1>
      <a:dk2>
        <a:srgbClr val="7C8F97"/>
      </a:dk2>
      <a:lt2>
        <a:srgbClr val="D1D0C8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9312</TotalTime>
  <Words>1556</Words>
  <Application>Microsoft Office PowerPoint</Application>
  <PresentationFormat>On-screen Show (4:3)</PresentationFormat>
  <Paragraphs>564</Paragraphs>
  <Slides>35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Brush Script MT</vt:lpstr>
      <vt:lpstr>Calibri</vt:lpstr>
      <vt:lpstr>Calisto MT</vt:lpstr>
      <vt:lpstr>Comic Sans MS</vt:lpstr>
      <vt:lpstr>Consolas</vt:lpstr>
      <vt:lpstr>Tahoma</vt:lpstr>
      <vt:lpstr>Wingdings</vt:lpstr>
      <vt:lpstr>Capital</vt:lpstr>
      <vt:lpstr>ECE 454  Computer Systems Programming CPU Architecture</vt:lpstr>
      <vt:lpstr>Content</vt:lpstr>
      <vt:lpstr>Before we start…</vt:lpstr>
      <vt:lpstr>In the Beginning…</vt:lpstr>
      <vt:lpstr>1971: Intel Releases the 4004 </vt:lpstr>
      <vt:lpstr>Designed by  Federico Faggin</vt:lpstr>
      <vt:lpstr>PowerPoint Presentation</vt:lpstr>
      <vt:lpstr>The 1970’s (Intel): Increased Integration</vt:lpstr>
      <vt:lpstr>Intel 8085</vt:lpstr>
      <vt:lpstr>The 1980’s: RISC and Pipelining</vt:lpstr>
      <vt:lpstr>RISC pipeline</vt:lpstr>
      <vt:lpstr>1985: Pipelining: Intel 386 </vt:lpstr>
      <vt:lpstr>Pipelines and Branch Prediction</vt:lpstr>
      <vt:lpstr>Pipelines and Branch Prediction</vt:lpstr>
      <vt:lpstr>Branch Prediction: solution</vt:lpstr>
      <vt:lpstr>1993: Intel Pentium</vt:lpstr>
      <vt:lpstr>What do we have so far</vt:lpstr>
      <vt:lpstr>Instruction-Level Parallelism</vt:lpstr>
      <vt:lpstr>1995: Intel PentiumPro</vt:lpstr>
      <vt:lpstr>Data hazard: obstacle to perfect pipeline </vt:lpstr>
      <vt:lpstr>Out-of-order execution: solving data-hazard</vt:lpstr>
      <vt:lpstr>Out-of-Order exe. to mask cache miss delay</vt:lpstr>
      <vt:lpstr>Out-of-order execution</vt:lpstr>
      <vt:lpstr>Instruction-Level Parallelism</vt:lpstr>
      <vt:lpstr>1999: Pentium III</vt:lpstr>
      <vt:lpstr>Deep Pipelines</vt:lpstr>
      <vt:lpstr>The Limits of Instruction-Level Parallelism</vt:lpstr>
      <vt:lpstr>PowerPoint Presentation</vt:lpstr>
      <vt:lpstr>Multithreading The “Old Fashioned” Way</vt:lpstr>
      <vt:lpstr>Simultaneous Multithreading (SMT)  (aka Hyperthreading)</vt:lpstr>
      <vt:lpstr>Putting it all together: Intel</vt:lpstr>
      <vt:lpstr>32-bit to 64-bit Computing</vt:lpstr>
      <vt:lpstr>Optional materials (not covered in lectures)</vt:lpstr>
      <vt:lpstr>Branch Prediction: solution</vt:lpstr>
      <vt:lpstr>Branch Prediction: solution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Operating Systems ECE344</dc:title>
  <dc:creator>apple</dc:creator>
  <cp:lastModifiedBy>Windows User</cp:lastModifiedBy>
  <cp:revision>165</cp:revision>
  <cp:lastPrinted>2014-09-09T11:02:28Z</cp:lastPrinted>
  <dcterms:created xsi:type="dcterms:W3CDTF">2013-01-10T16:28:45Z</dcterms:created>
  <dcterms:modified xsi:type="dcterms:W3CDTF">2018-09-12T18:37:14Z</dcterms:modified>
</cp:coreProperties>
</file>