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3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33" r:id="rId25"/>
    <p:sldId id="329" r:id="rId26"/>
    <p:sldId id="330" r:id="rId27"/>
    <p:sldId id="33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73" autoAdjust="0"/>
  </p:normalViewPr>
  <p:slideViewPr>
    <p:cSldViewPr snapToGrid="0" snapToObjects="1">
      <p:cViewPr varScale="1">
        <p:scale>
          <a:sx n="44" d="100"/>
          <a:sy n="44" d="100"/>
        </p:scale>
        <p:origin x="1605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3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8" tIns="43245" rIns="86488" bIns="43245"/>
          <a:lstStyle/>
          <a:p>
            <a:fld id="{84691155-CF8E-43A1-B21D-2F1AFAA3AA9B}" type="slidenum">
              <a:rPr lang="en-US"/>
              <a:pPr/>
              <a:t>11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local</a:t>
            </a:r>
            <a:r>
              <a:rPr lang="en-US" baseline="0" dirty="0" smtClean="0"/>
              <a:t> optimization: within a BB.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B455A84D-53EC-4958-AE2D-F5758BB27C21}" type="slidenum">
              <a:rPr lang="en-US"/>
              <a:pPr/>
              <a:t>12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ADB4CA6F-624E-4DF4-910A-EED61911CB07}" type="slidenum">
              <a:rPr lang="en-US"/>
              <a:pPr/>
              <a:t>13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Register allocation: ideally</a:t>
            </a:r>
            <a:r>
              <a:rPr lang="en-US" baseline="0" dirty="0" smtClean="0"/>
              <a:t>, all the variable values that are currently in-use (live) should be stored in the registers.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C2D3F38E-5F5D-4B9C-AF37-A893699D4FCA}" type="slidenum">
              <a:rPr lang="en-US"/>
              <a:pPr/>
              <a:t>17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3F972803-A6D9-476E-B694-0548EB571418}" type="slidenum">
              <a:rPr lang="en-US"/>
              <a:pPr/>
              <a:t>19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3FB31F84-595B-42CF-AA28-8C1DA93E62F0}" type="slidenum">
              <a:rPr lang="en-US"/>
              <a:pPr/>
              <a:t>20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C7560948-7429-4593-A6E1-867AD51F2E2A}" type="slidenum">
              <a:rPr lang="en-US"/>
              <a:pPr/>
              <a:t>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82A8E01D-9E17-4CE1-ABA3-59B27C86FDAF}" type="slidenum">
              <a:rPr lang="en-US"/>
              <a:pPr/>
              <a:t>21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68C95806-FBD2-4AFA-98F6-A40EE81DDE5E}" type="slidenum">
              <a:rPr lang="en-US"/>
              <a:pPr/>
              <a:t>22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02FD016B-5911-43A4-B3FB-86B215F24D81}" type="slidenum">
              <a:rPr lang="en-US"/>
              <a:pPr/>
              <a:t>23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C: row-major</a:t>
            </a:r>
            <a:r>
              <a:rPr lang="en-US" baseline="0" dirty="0" smtClean="0"/>
              <a:t> order</a:t>
            </a:r>
            <a:endParaRPr lang="en-US" dirty="0" smtClean="0"/>
          </a:p>
          <a:p>
            <a:r>
              <a:rPr lang="en-US" dirty="0" smtClean="0"/>
              <a:t>char a[I][J][K];</a:t>
            </a:r>
          </a:p>
          <a:p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][j][k] = </a:t>
            </a:r>
            <a:r>
              <a:rPr lang="en-US" dirty="0" err="1" smtClean="0"/>
              <a:t>addr</a:t>
            </a:r>
            <a:r>
              <a:rPr lang="en-US" dirty="0" smtClean="0"/>
              <a:t>(a) + </a:t>
            </a:r>
            <a:r>
              <a:rPr lang="en-US" dirty="0" err="1" smtClean="0"/>
              <a:t>i</a:t>
            </a:r>
            <a:r>
              <a:rPr lang="en-US" dirty="0" smtClean="0"/>
              <a:t> * J * K + j*K + k</a:t>
            </a:r>
          </a:p>
          <a:p>
            <a:r>
              <a:rPr lang="en-US" dirty="0" smtClean="0"/>
              <a:t>compiler is</a:t>
            </a:r>
            <a:r>
              <a:rPr lang="en-US" baseline="0" dirty="0" smtClean="0"/>
              <a:t> likely to be even smarter: a[0]X are all zero, and it can initialize it to zero (machines may have special instructions to allow for it).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02FD016B-5911-43A4-B3FB-86B215F24D81}" type="slidenum">
              <a:rPr lang="en-US"/>
              <a:pPr/>
              <a:t>24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C: row-major</a:t>
            </a:r>
            <a:r>
              <a:rPr lang="en-US" baseline="0" dirty="0" smtClean="0"/>
              <a:t> order</a:t>
            </a:r>
            <a:endParaRPr lang="en-US" dirty="0" smtClean="0"/>
          </a:p>
          <a:p>
            <a:r>
              <a:rPr lang="en-US" dirty="0" smtClean="0"/>
              <a:t>char a[I][J][K];</a:t>
            </a:r>
          </a:p>
          <a:p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][j][k] = </a:t>
            </a:r>
            <a:r>
              <a:rPr lang="en-US" dirty="0" err="1" smtClean="0"/>
              <a:t>addr</a:t>
            </a:r>
            <a:r>
              <a:rPr lang="en-US" dirty="0" smtClean="0"/>
              <a:t>(a) + </a:t>
            </a:r>
            <a:r>
              <a:rPr lang="en-US" dirty="0" err="1" smtClean="0"/>
              <a:t>i</a:t>
            </a:r>
            <a:r>
              <a:rPr lang="en-US" dirty="0" smtClean="0"/>
              <a:t> * J * K + j*K + k</a:t>
            </a:r>
          </a:p>
          <a:p>
            <a:r>
              <a:rPr lang="en-US" dirty="0" smtClean="0"/>
              <a:t>compiler is</a:t>
            </a:r>
            <a:r>
              <a:rPr lang="en-US" baseline="0" dirty="0" smtClean="0"/>
              <a:t> likely to be even smarter: a[0]X are all zero, and it can initialize it to zero (machines may have special instructions to allow for it).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3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8" tIns="43245" rIns="86488" bIns="43245"/>
          <a:lstStyle/>
          <a:p>
            <a:fld id="{CAEAC5EA-C250-4682-8751-C6ADA26681FA}" type="slidenum">
              <a:rPr lang="en-US"/>
              <a:pPr/>
              <a:t>26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E27502D1-1A69-4F9D-88AE-5497EA5A0420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FB9A8D58-3525-4C54-BF31-EA07403DCEB2}" type="slidenum">
              <a:rPr lang="en-US"/>
              <a:pPr/>
              <a:t>5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BAF2E841-3005-4D57-B90D-3626151B6359}" type="slidenum">
              <a:rPr lang="en-US"/>
              <a:pPr/>
              <a:t>6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5080166B-29B9-4873-AC6D-720BFD884C30}" type="slidenum">
              <a:rPr lang="en-US"/>
              <a:pPr/>
              <a:t>7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8" tIns="43245" rIns="86488" bIns="43245"/>
          <a:lstStyle/>
          <a:p>
            <a:fld id="{7D7E660C-7EBC-43B6-A764-3C220335C078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696931DB-9B56-406B-A32C-8974DB965B42}" type="slidenum">
              <a:rPr lang="en-US"/>
              <a:pPr/>
              <a:t>9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D9DC5894-CF70-436E-8E09-C68BDD608074}" type="slidenum">
              <a:rPr lang="en-US"/>
              <a:pPr/>
              <a:t>10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Compiler and Optimization (I)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735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/>
              <a:t>Inside an optimizing compiler</a:t>
            </a:r>
          </a:p>
        </p:txBody>
      </p:sp>
      <p:sp>
        <p:nvSpPr>
          <p:cNvPr id="11267" name="AutoShape 5"/>
          <p:cNvSpPr>
            <a:spLocks noChangeArrowheads="1"/>
          </p:cNvSpPr>
          <p:nvPr/>
        </p:nvSpPr>
        <p:spPr bwMode="auto">
          <a:xfrm>
            <a:off x="2133600" y="2971800"/>
            <a:ext cx="12192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Front End</a:t>
            </a:r>
          </a:p>
        </p:txBody>
      </p:sp>
      <p:sp>
        <p:nvSpPr>
          <p:cNvPr id="11268" name="AutoShape 6"/>
          <p:cNvSpPr>
            <a:spLocks noChangeArrowheads="1"/>
          </p:cNvSpPr>
          <p:nvPr/>
        </p:nvSpPr>
        <p:spPr bwMode="auto">
          <a:xfrm>
            <a:off x="3886200" y="2971800"/>
            <a:ext cx="1295400" cy="1066800"/>
          </a:xfrm>
          <a:prstGeom prst="roundRect">
            <a:avLst>
              <a:gd name="adj" fmla="val 24037"/>
            </a:avLst>
          </a:prstGeom>
          <a:solidFill>
            <a:srgbClr val="FFFF00"/>
          </a:solidFill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Optimizer</a:t>
            </a:r>
          </a:p>
        </p:txBody>
      </p:sp>
      <p:sp>
        <p:nvSpPr>
          <p:cNvPr id="11269" name="Line 10"/>
          <p:cNvSpPr>
            <a:spLocks noChangeShapeType="1"/>
          </p:cNvSpPr>
          <p:nvPr/>
        </p:nvSpPr>
        <p:spPr bwMode="auto">
          <a:xfrm>
            <a:off x="1600200" y="3505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203200" y="2971800"/>
            <a:ext cx="1774107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High-level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(C, C++, Java)</a:t>
            </a:r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7712075" y="2890838"/>
            <a:ext cx="1270413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Low-level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(IA32)</a:t>
            </a:r>
          </a:p>
        </p:txBody>
      </p:sp>
      <p:sp>
        <p:nvSpPr>
          <p:cNvPr id="11272" name="Line 13"/>
          <p:cNvSpPr>
            <a:spLocks noChangeShapeType="1"/>
          </p:cNvSpPr>
          <p:nvPr/>
        </p:nvSpPr>
        <p:spPr bwMode="auto">
          <a:xfrm>
            <a:off x="3352800" y="3505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73" name="Line 14"/>
          <p:cNvSpPr>
            <a:spLocks noChangeShapeType="1"/>
          </p:cNvSpPr>
          <p:nvPr/>
        </p:nvSpPr>
        <p:spPr bwMode="auto">
          <a:xfrm>
            <a:off x="18288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1624013" y="4643438"/>
            <a:ext cx="5619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HLL</a:t>
            </a:r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>
            <a:off x="35814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3422650" y="4643438"/>
            <a:ext cx="3714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IR</a:t>
            </a:r>
          </a:p>
        </p:txBody>
      </p:sp>
      <p:sp>
        <p:nvSpPr>
          <p:cNvPr id="11277" name="Line 19"/>
          <p:cNvSpPr>
            <a:spLocks noChangeShapeType="1"/>
          </p:cNvSpPr>
          <p:nvPr/>
        </p:nvSpPr>
        <p:spPr bwMode="auto">
          <a:xfrm>
            <a:off x="5181600" y="3505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78" name="Line 21"/>
          <p:cNvSpPr>
            <a:spLocks noChangeShapeType="1"/>
          </p:cNvSpPr>
          <p:nvPr/>
        </p:nvSpPr>
        <p:spPr bwMode="auto">
          <a:xfrm>
            <a:off x="54102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79" name="Text Box 22"/>
          <p:cNvSpPr txBox="1">
            <a:spLocks noChangeArrowheads="1"/>
          </p:cNvSpPr>
          <p:nvPr/>
        </p:nvSpPr>
        <p:spPr bwMode="auto">
          <a:xfrm>
            <a:off x="4868335" y="4656138"/>
            <a:ext cx="1090079" cy="57530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ctr"/>
            <a:r>
              <a:rPr lang="en-US" sz="1600" dirty="0"/>
              <a:t>IR</a:t>
            </a:r>
          </a:p>
          <a:p>
            <a:pPr algn="ctr"/>
            <a:r>
              <a:rPr lang="en-US" sz="1600" i="1" dirty="0"/>
              <a:t>(</a:t>
            </a:r>
            <a:r>
              <a:rPr lang="en-US" sz="1600" i="1" dirty="0" smtClean="0"/>
              <a:t>Improved)</a:t>
            </a:r>
            <a:endParaRPr lang="en-US" sz="1600" i="1" dirty="0"/>
          </a:p>
        </p:txBody>
      </p:sp>
      <p:sp>
        <p:nvSpPr>
          <p:cNvPr id="11280" name="AutoShape 23"/>
          <p:cNvSpPr>
            <a:spLocks noChangeArrowheads="1"/>
          </p:cNvSpPr>
          <p:nvPr/>
        </p:nvSpPr>
        <p:spPr bwMode="auto">
          <a:xfrm>
            <a:off x="5791200" y="2971800"/>
            <a:ext cx="12954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Code</a:t>
            </a:r>
          </a:p>
          <a:p>
            <a:r>
              <a:rPr lang="en-US" sz="1600"/>
              <a:t>Generator</a:t>
            </a:r>
          </a:p>
        </p:txBody>
      </p:sp>
      <p:sp>
        <p:nvSpPr>
          <p:cNvPr id="11281" name="Line 24"/>
          <p:cNvSpPr>
            <a:spLocks noChangeShapeType="1"/>
          </p:cNvSpPr>
          <p:nvPr/>
        </p:nvSpPr>
        <p:spPr bwMode="auto">
          <a:xfrm>
            <a:off x="7086600" y="3505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82" name="Line 25"/>
          <p:cNvSpPr>
            <a:spLocks noChangeShapeType="1"/>
          </p:cNvSpPr>
          <p:nvPr/>
        </p:nvSpPr>
        <p:spPr bwMode="auto">
          <a:xfrm>
            <a:off x="73152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83" name="Text Box 26"/>
          <p:cNvSpPr txBox="1">
            <a:spLocks noChangeArrowheads="1"/>
          </p:cNvSpPr>
          <p:nvPr/>
        </p:nvSpPr>
        <p:spPr bwMode="auto">
          <a:xfrm>
            <a:off x="7123113" y="4643438"/>
            <a:ext cx="541337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LLL</a:t>
            </a:r>
          </a:p>
        </p:txBody>
      </p:sp>
      <p:sp>
        <p:nvSpPr>
          <p:cNvPr id="11284" name="Text Box 37"/>
          <p:cNvSpPr txBox="1">
            <a:spLocks noChangeArrowheads="1"/>
          </p:cNvSpPr>
          <p:nvPr/>
        </p:nvSpPr>
        <p:spPr bwMode="auto">
          <a:xfrm>
            <a:off x="2971800" y="1931988"/>
            <a:ext cx="31654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ECE540  Optimizing Compilers</a:t>
            </a:r>
          </a:p>
        </p:txBody>
      </p:sp>
      <p:sp>
        <p:nvSpPr>
          <p:cNvPr id="11285" name="Line 38"/>
          <p:cNvSpPr>
            <a:spLocks noChangeShapeType="1"/>
          </p:cNvSpPr>
          <p:nvPr/>
        </p:nvSpPr>
        <p:spPr bwMode="auto">
          <a:xfrm>
            <a:off x="4572000" y="230505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542925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Control Flow Graph: </a:t>
            </a:r>
            <a:br>
              <a:rPr lang="en-CA" dirty="0" smtClean="0"/>
            </a:br>
            <a:r>
              <a:rPr lang="en-CA" sz="3200" dirty="0" smtClean="0"/>
              <a:t>(how a compiler sees your program)</a:t>
            </a:r>
            <a:endParaRPr lang="en-CA" sz="320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96925" y="2082800"/>
            <a:ext cx="2017850" cy="255454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L1</a:t>
            </a:r>
            <a:r>
              <a:rPr lang="en-CA" sz="2000" dirty="0" smtClean="0">
                <a:latin typeface="Consolas"/>
                <a:cs typeface="Consolas"/>
              </a:rPr>
              <a:t>: add …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branch </a:t>
            </a:r>
            <a:r>
              <a:rPr lang="en-CA" sz="2000" dirty="0">
                <a:latin typeface="Consolas"/>
                <a:cs typeface="Consolas"/>
              </a:rPr>
              <a:t>L2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L2</a:t>
            </a:r>
            <a:r>
              <a:rPr lang="en-CA" sz="2000" dirty="0" smtClean="0">
                <a:latin typeface="Consolas"/>
                <a:cs typeface="Consolas"/>
              </a:rPr>
              <a:t>: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branch </a:t>
            </a:r>
            <a:r>
              <a:rPr lang="en-CA" sz="2000" dirty="0">
                <a:latin typeface="Consolas"/>
                <a:cs typeface="Consolas"/>
              </a:rPr>
              <a:t>L1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return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</p:txBody>
      </p:sp>
      <p:sp>
        <p:nvSpPr>
          <p:cNvPr id="12292" name="Text Box 15"/>
          <p:cNvSpPr txBox="1">
            <a:spLocks noChangeArrowheads="1"/>
          </p:cNvSpPr>
          <p:nvPr/>
        </p:nvSpPr>
        <p:spPr bwMode="auto">
          <a:xfrm>
            <a:off x="927100" y="1590675"/>
            <a:ext cx="18473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 dirty="0">
                <a:solidFill>
                  <a:srgbClr val="0000FF"/>
                </a:solidFill>
              </a:rPr>
              <a:t>Example IR</a:t>
            </a:r>
            <a:r>
              <a:rPr lang="en-CA" sz="2400" dirty="0"/>
              <a:t>:</a:t>
            </a:r>
          </a:p>
        </p:txBody>
      </p:sp>
      <p:sp>
        <p:nvSpPr>
          <p:cNvPr id="12293" name="Text Box 16"/>
          <p:cNvSpPr txBox="1">
            <a:spLocks noChangeArrowheads="1"/>
          </p:cNvSpPr>
          <p:nvPr/>
        </p:nvSpPr>
        <p:spPr bwMode="auto">
          <a:xfrm>
            <a:off x="4830763" y="1677988"/>
            <a:ext cx="19043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 dirty="0">
                <a:solidFill>
                  <a:srgbClr val="0000FF"/>
                </a:solidFill>
              </a:rPr>
              <a:t>Basic Blocks</a:t>
            </a:r>
            <a:r>
              <a:rPr lang="en-CA" sz="2400" dirty="0"/>
              <a:t>:</a:t>
            </a:r>
          </a:p>
        </p:txBody>
      </p:sp>
      <p:sp>
        <p:nvSpPr>
          <p:cNvPr id="12294" name="AutoShape 17"/>
          <p:cNvSpPr>
            <a:spLocks noChangeArrowheads="1"/>
          </p:cNvSpPr>
          <p:nvPr/>
        </p:nvSpPr>
        <p:spPr bwMode="auto">
          <a:xfrm>
            <a:off x="3082925" y="2651125"/>
            <a:ext cx="981075" cy="930275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18"/>
          <p:cNvSpPr txBox="1">
            <a:spLocks noChangeArrowheads="1"/>
          </p:cNvSpPr>
          <p:nvPr/>
        </p:nvSpPr>
        <p:spPr bwMode="auto">
          <a:xfrm>
            <a:off x="363538" y="5048250"/>
            <a:ext cx="5541962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Basic Block</a:t>
            </a:r>
            <a:r>
              <a:rPr lang="en-CA" sz="2000" dirty="0">
                <a:latin typeface="Consolas"/>
                <a:cs typeface="Consolas"/>
              </a:rPr>
              <a:t>: </a:t>
            </a:r>
            <a:r>
              <a:rPr lang="en-CA" sz="2000" dirty="0">
                <a:solidFill>
                  <a:srgbClr val="800000"/>
                </a:solidFill>
                <a:latin typeface="Consolas"/>
                <a:cs typeface="Consolas"/>
              </a:rPr>
              <a:t>a group of consecutive instructions with a single entry point and a single exit point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57900" y="1790700"/>
            <a:ext cx="2298564" cy="4438710"/>
            <a:chOff x="5422900" y="1600200"/>
            <a:chExt cx="2298564" cy="4438710"/>
          </a:xfrm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6121400" y="1600200"/>
              <a:ext cx="1031051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CA" sz="2000" dirty="0" smtClean="0">
                  <a:solidFill>
                    <a:srgbClr val="FF0000"/>
                  </a:solidFill>
                  <a:latin typeface="Consolas"/>
                  <a:cs typeface="Consolas"/>
                </a:rPr>
                <a:t>add </a:t>
              </a:r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…</a:t>
              </a:r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5562600" y="2362200"/>
              <a:ext cx="2158864" cy="101566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L1: add …</a:t>
              </a:r>
            </a:p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  add …</a:t>
              </a:r>
            </a:p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  branch L2</a:t>
              </a: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6057900" y="3810000"/>
              <a:ext cx="1172116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CA" sz="2000" dirty="0" smtClean="0">
                  <a:solidFill>
                    <a:srgbClr val="FF0000"/>
                  </a:solidFill>
                  <a:latin typeface="Consolas"/>
                  <a:cs typeface="Consolas"/>
                </a:rPr>
                <a:t>add </a:t>
              </a:r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…</a:t>
              </a: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5651500" y="4495800"/>
              <a:ext cx="2017850" cy="70788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L2: add …</a:t>
              </a:r>
            </a:p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 branch L1</a:t>
              </a: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791200" y="5638800"/>
              <a:ext cx="1736373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</a:t>
              </a:r>
              <a:r>
                <a:rPr lang="en-CA" sz="2000" dirty="0" smtClean="0">
                  <a:solidFill>
                    <a:srgbClr val="FF0000"/>
                  </a:solidFill>
                  <a:latin typeface="Consolas"/>
                  <a:cs typeface="Consolas"/>
                </a:rPr>
                <a:t>return </a:t>
              </a:r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…</a:t>
              </a:r>
            </a:p>
          </p:txBody>
        </p:sp>
        <p:cxnSp>
          <p:nvCxnSpPr>
            <p:cNvPr id="15" name="AutoShape 9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6636926" y="2000310"/>
              <a:ext cx="5106" cy="3618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0"/>
            <p:cNvCxnSpPr>
              <a:cxnSpLocks noChangeShapeType="1"/>
              <a:stCxn id="11" idx="2"/>
              <a:endCxn id="12" idx="0"/>
            </p:cNvCxnSpPr>
            <p:nvPr/>
          </p:nvCxnSpPr>
          <p:spPr bwMode="auto">
            <a:xfrm>
              <a:off x="6642032" y="3377863"/>
              <a:ext cx="1926" cy="43213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1"/>
            <p:cNvCxnSpPr>
              <a:cxnSpLocks noChangeShapeType="1"/>
              <a:stCxn id="12" idx="2"/>
              <a:endCxn id="13" idx="0"/>
            </p:cNvCxnSpPr>
            <p:nvPr/>
          </p:nvCxnSpPr>
          <p:spPr bwMode="auto">
            <a:xfrm>
              <a:off x="6643958" y="4210110"/>
              <a:ext cx="16467" cy="2856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2"/>
            <p:cNvCxnSpPr>
              <a:cxnSpLocks noChangeShapeType="1"/>
              <a:stCxn id="13" idx="2"/>
              <a:endCxn id="11" idx="0"/>
            </p:cNvCxnSpPr>
            <p:nvPr/>
          </p:nvCxnSpPr>
          <p:spPr bwMode="auto">
            <a:xfrm rot="5400000" flipH="1">
              <a:off x="5230486" y="3773747"/>
              <a:ext cx="2841486" cy="18393"/>
            </a:xfrm>
            <a:prstGeom prst="curvedConnector5">
              <a:avLst>
                <a:gd name="adj1" fmla="val -8045"/>
                <a:gd name="adj2" fmla="val 11354455"/>
                <a:gd name="adj3" fmla="val 108045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13"/>
            <p:cNvCxnSpPr>
              <a:cxnSpLocks noChangeShapeType="1"/>
              <a:stCxn id="13" idx="2"/>
              <a:endCxn id="14" idx="0"/>
            </p:cNvCxnSpPr>
            <p:nvPr/>
          </p:nvCxnSpPr>
          <p:spPr bwMode="auto">
            <a:xfrm flipH="1">
              <a:off x="6659387" y="5203686"/>
              <a:ext cx="1038" cy="435114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5422900" y="3352800"/>
              <a:ext cx="1282700" cy="1069975"/>
            </a:xfrm>
            <a:custGeom>
              <a:avLst/>
              <a:gdLst>
                <a:gd name="T0" fmla="*/ 2147483647 w 1362"/>
                <a:gd name="T1" fmla="*/ 0 h 566"/>
                <a:gd name="T2" fmla="*/ 0 w 1362"/>
                <a:gd name="T3" fmla="*/ 2147483647 h 566"/>
                <a:gd name="T4" fmla="*/ 2147483647 w 1362"/>
                <a:gd name="T5" fmla="*/ 2147483647 h 566"/>
                <a:gd name="T6" fmla="*/ 0 60000 65536"/>
                <a:gd name="T7" fmla="*/ 0 60000 65536"/>
                <a:gd name="T8" fmla="*/ 0 60000 65536"/>
                <a:gd name="T9" fmla="*/ 0 w 1362"/>
                <a:gd name="T10" fmla="*/ 0 h 566"/>
                <a:gd name="T11" fmla="*/ 1362 w 1362"/>
                <a:gd name="T12" fmla="*/ 566 h 5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2" h="566">
                  <a:moveTo>
                    <a:pt x="1362" y="0"/>
                  </a:moveTo>
                  <a:cubicBezTo>
                    <a:pt x="681" y="84"/>
                    <a:pt x="0" y="168"/>
                    <a:pt x="0" y="262"/>
                  </a:cubicBezTo>
                  <a:cubicBezTo>
                    <a:pt x="0" y="356"/>
                    <a:pt x="681" y="461"/>
                    <a:pt x="1362" y="56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12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328613"/>
            <a:ext cx="8229600" cy="12192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Performance Optimization: </a:t>
            </a:r>
            <a:br>
              <a:rPr lang="en-US" sz="3600" dirty="0"/>
            </a:br>
            <a:r>
              <a:rPr lang="en-US" sz="3600" dirty="0"/>
              <a:t>3 Requirements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851025"/>
            <a:ext cx="8305800" cy="4343400"/>
          </a:xfrm>
        </p:spPr>
        <p:txBody>
          <a:bodyPr/>
          <a:lstStyle/>
          <a:p>
            <a:pPr marL="478673" indent="-478673">
              <a:lnSpc>
                <a:spcPct val="90000"/>
              </a:lnSpc>
              <a:buFont typeface="Wingdings" pitchFamily="2" charset="2"/>
              <a:buAutoNum type="arabicParenR"/>
              <a:defRPr/>
            </a:pPr>
            <a:r>
              <a:rPr lang="en-US" sz="2500" dirty="0"/>
              <a:t>Preserve correctness</a:t>
            </a:r>
          </a:p>
          <a:p>
            <a:pPr marL="820583" lvl="1" indent="-410291">
              <a:lnSpc>
                <a:spcPct val="90000"/>
              </a:lnSpc>
              <a:defRPr/>
            </a:pPr>
            <a:r>
              <a:rPr lang="en-US" sz="2200" dirty="0">
                <a:solidFill>
                  <a:srgbClr val="800000"/>
                </a:solidFill>
              </a:rPr>
              <a:t>the speed of an incorrect program is irrelevant</a:t>
            </a:r>
          </a:p>
          <a:p>
            <a:pPr marL="478673" indent="-478673">
              <a:lnSpc>
                <a:spcPct val="90000"/>
              </a:lnSpc>
              <a:buFont typeface="Wingdings" pitchFamily="2" charset="2"/>
              <a:buAutoNum type="arabicParenR"/>
              <a:defRPr/>
            </a:pPr>
            <a:r>
              <a:rPr lang="en-US" sz="2500" dirty="0"/>
              <a:t>On average improve performance</a:t>
            </a:r>
          </a:p>
          <a:p>
            <a:pPr marL="820583" lvl="1" indent="-410291">
              <a:lnSpc>
                <a:spcPct val="90000"/>
              </a:lnSpc>
              <a:defRPr/>
            </a:pPr>
            <a:r>
              <a:rPr lang="en-US" sz="2200" dirty="0" smtClean="0">
                <a:solidFill>
                  <a:srgbClr val="800000"/>
                </a:solidFill>
              </a:rPr>
              <a:t>Optimized may </a:t>
            </a:r>
            <a:r>
              <a:rPr lang="en-US" sz="2200" dirty="0">
                <a:solidFill>
                  <a:srgbClr val="800000"/>
                </a:solidFill>
              </a:rPr>
              <a:t>be worse than </a:t>
            </a:r>
            <a:r>
              <a:rPr lang="en-US" sz="2200" dirty="0" smtClean="0">
                <a:solidFill>
                  <a:srgbClr val="800000"/>
                </a:solidFill>
              </a:rPr>
              <a:t>original if unlucky</a:t>
            </a:r>
            <a:endParaRPr lang="en-US" sz="2200" dirty="0">
              <a:solidFill>
                <a:srgbClr val="800000"/>
              </a:solidFill>
            </a:endParaRPr>
          </a:p>
          <a:p>
            <a:pPr marL="478673" indent="-478673">
              <a:lnSpc>
                <a:spcPct val="90000"/>
              </a:lnSpc>
              <a:buFont typeface="Wingdings" pitchFamily="2" charset="2"/>
              <a:buAutoNum type="arabicParenR"/>
              <a:defRPr/>
            </a:pPr>
            <a:r>
              <a:rPr lang="en-US" sz="2500" dirty="0"/>
              <a:t>Be “worth the effort”</a:t>
            </a:r>
          </a:p>
          <a:p>
            <a:pPr marL="820583" lvl="1" indent="-410291">
              <a:lnSpc>
                <a:spcPct val="90000"/>
              </a:lnSpc>
              <a:defRPr/>
            </a:pPr>
            <a:r>
              <a:rPr lang="en-US" sz="2200" dirty="0">
                <a:solidFill>
                  <a:srgbClr val="800000"/>
                </a:solidFill>
              </a:rPr>
              <a:t>Is this example worth it?</a:t>
            </a:r>
          </a:p>
          <a:p>
            <a:pPr marL="1162492" lvl="2" indent="-341909">
              <a:lnSpc>
                <a:spcPct val="90000"/>
              </a:lnSpc>
              <a:defRPr/>
            </a:pPr>
            <a:r>
              <a:rPr lang="en-US" dirty="0">
                <a:solidFill>
                  <a:srgbClr val="800000"/>
                </a:solidFill>
              </a:rPr>
              <a:t>1 person-year of </a:t>
            </a:r>
            <a:r>
              <a:rPr lang="en-US" dirty="0" smtClean="0">
                <a:solidFill>
                  <a:srgbClr val="800000"/>
                </a:solidFill>
              </a:rPr>
              <a:t>work to implement compiler optimization</a:t>
            </a:r>
            <a:endParaRPr lang="en-US" dirty="0">
              <a:solidFill>
                <a:srgbClr val="800000"/>
              </a:solidFill>
            </a:endParaRPr>
          </a:p>
          <a:p>
            <a:pPr marL="1162492" lvl="2" indent="-341909">
              <a:lnSpc>
                <a:spcPct val="90000"/>
              </a:lnSpc>
              <a:defRPr/>
            </a:pPr>
            <a:r>
              <a:rPr lang="en-US" dirty="0">
                <a:solidFill>
                  <a:srgbClr val="800000"/>
                </a:solidFill>
              </a:rPr>
              <a:t>2x increase in compilation time</a:t>
            </a:r>
          </a:p>
          <a:p>
            <a:pPr marL="1162492" lvl="2" indent="-341909">
              <a:lnSpc>
                <a:spcPct val="90000"/>
              </a:lnSpc>
              <a:defRPr/>
            </a:pPr>
            <a:r>
              <a:rPr lang="en-US" dirty="0">
                <a:solidFill>
                  <a:srgbClr val="800000"/>
                </a:solidFill>
              </a:rPr>
              <a:t>0.1% improvement in speed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9725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2900" dirty="0"/>
              <a:t>How do optimizations improve performance?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703388"/>
            <a:ext cx="8229600" cy="609600"/>
          </a:xfrm>
        </p:spPr>
        <p:txBody>
          <a:bodyPr/>
          <a:lstStyle/>
          <a:p>
            <a:pPr algn="ctr">
              <a:defRPr/>
            </a:pPr>
            <a:r>
              <a:rPr lang="en-US" sz="2200" dirty="0" err="1">
                <a:solidFill>
                  <a:srgbClr val="FF0033"/>
                </a:solidFill>
              </a:rPr>
              <a:t>Execution_time</a:t>
            </a:r>
            <a:r>
              <a:rPr lang="en-US" sz="2200" dirty="0">
                <a:solidFill>
                  <a:srgbClr val="FF0033"/>
                </a:solidFill>
              </a:rPr>
              <a:t> = </a:t>
            </a:r>
            <a:r>
              <a:rPr lang="en-US" sz="2200" dirty="0" err="1">
                <a:solidFill>
                  <a:srgbClr val="FF0033"/>
                </a:solidFill>
              </a:rPr>
              <a:t>num_instructions</a:t>
            </a:r>
            <a:r>
              <a:rPr lang="en-US" sz="2200" dirty="0">
                <a:solidFill>
                  <a:srgbClr val="FF0033"/>
                </a:solidFill>
              </a:rPr>
              <a:t> * </a:t>
            </a:r>
            <a:r>
              <a:rPr lang="en-US" sz="2200" dirty="0" smtClean="0">
                <a:solidFill>
                  <a:srgbClr val="FF0033"/>
                </a:solidFill>
              </a:rPr>
              <a:t>CPI * </a:t>
            </a:r>
            <a:r>
              <a:rPr lang="en-US" sz="2200" b="1" i="1" dirty="0" smtClean="0">
                <a:solidFill>
                  <a:srgbClr val="FF0033"/>
                </a:solidFill>
              </a:rPr>
              <a:t>time/cycle</a:t>
            </a:r>
            <a:endParaRPr lang="en-US" sz="2200" b="1" i="1" dirty="0">
              <a:solidFill>
                <a:srgbClr val="FF0033"/>
              </a:solidFill>
            </a:endParaRP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704850" y="2344738"/>
            <a:ext cx="7696200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/>
          <a:lstStyle/>
          <a:p>
            <a:pPr marL="307718" indent="-307718"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Fewer cycles per instruction</a:t>
            </a:r>
          </a:p>
          <a:p>
            <a:pPr marL="666723" lvl="1" indent="-256432"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400" dirty="0" smtClean="0"/>
              <a:t>E.g.: Schedule instructions to avoid hazards</a:t>
            </a:r>
          </a:p>
          <a:p>
            <a:pPr marL="666723" lvl="1" indent="-256432"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400" dirty="0" smtClean="0"/>
              <a:t>E.g.: Improve cache/memory behavior</a:t>
            </a:r>
          </a:p>
          <a:p>
            <a:pPr marL="1025728" lvl="2" indent="-205146" algn="l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err="1" smtClean="0"/>
              <a:t>Eg</a:t>
            </a:r>
            <a:r>
              <a:rPr lang="en-US" sz="2000" dirty="0" smtClean="0"/>
              <a:t>., prefetching, locality</a:t>
            </a:r>
          </a:p>
          <a:p>
            <a:pPr marL="307718" indent="-307718"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Fewer </a:t>
            </a:r>
            <a:r>
              <a:rPr lang="en-US" sz="2400" dirty="0">
                <a:solidFill>
                  <a:srgbClr val="800000"/>
                </a:solidFill>
              </a:rPr>
              <a:t>instructions</a:t>
            </a:r>
          </a:p>
          <a:p>
            <a:pPr marL="666723" lvl="1" indent="-256432"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400" dirty="0" smtClean="0"/>
              <a:t>E.g.: </a:t>
            </a:r>
            <a:r>
              <a:rPr lang="en-US" sz="2400" dirty="0"/>
              <a:t>Target special/new instructions</a:t>
            </a:r>
          </a:p>
          <a:p>
            <a:pPr marL="307718" indent="-307718"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5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1344"/>
            <a:ext cx="86868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Role of Optimizing Compilers 	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2" y="1917701"/>
            <a:ext cx="8129588" cy="393192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FF"/>
                </a:solidFill>
              </a:rPr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dirty="0" smtClean="0"/>
              <a:t>eliminating minor inefficiencies</a:t>
            </a:r>
          </a:p>
          <a:p>
            <a:pPr lvl="1" eaLnBrk="1" hangingPunct="1">
              <a:defRPr/>
            </a:pPr>
            <a:r>
              <a:rPr lang="en-US" dirty="0" smtClean="0"/>
              <a:t>code selection and ordering</a:t>
            </a:r>
          </a:p>
          <a:p>
            <a:pPr lvl="1" eaLnBrk="1" hangingPunct="1">
              <a:defRPr/>
            </a:pPr>
            <a:r>
              <a:rPr lang="en-US" dirty="0" smtClean="0"/>
              <a:t>register allocation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00FF"/>
                </a:solidFill>
              </a:rPr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dirty="0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dirty="0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dirty="0" smtClean="0"/>
              <a:t>but constant factors also matter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1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36600"/>
            <a:ext cx="8534400" cy="5730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 smtClean="0"/>
              <a:t>Limitations of Optimizing Compilers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841500"/>
            <a:ext cx="8307387" cy="5219700"/>
          </a:xfrm>
        </p:spPr>
        <p:txBody>
          <a:bodyPr lIns="90487" tIns="44450" rIns="90487" bIns="44450"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Operate Under Fundamental Constraints</a:t>
            </a:r>
          </a:p>
          <a:p>
            <a:pPr lvl="1" eaLnBrk="1" hangingPunct="1">
              <a:defRPr/>
            </a:pPr>
            <a:r>
              <a:rPr lang="en-US" dirty="0" smtClean="0"/>
              <a:t>Must not cause any change in program behavior under any possible condition</a:t>
            </a:r>
          </a:p>
          <a:p>
            <a:pPr eaLnBrk="1" hangingPunct="1">
              <a:defRPr/>
            </a:pPr>
            <a:r>
              <a:rPr lang="en-US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dirty="0" smtClean="0"/>
              <a:t>inter-procedural analysis is too expensive in most cases</a:t>
            </a:r>
          </a:p>
          <a:p>
            <a:pPr eaLnBrk="1" hangingPunct="1">
              <a:defRPr/>
            </a:pPr>
            <a:r>
              <a:rPr lang="en-US" dirty="0" smtClean="0"/>
              <a:t>Most analysis is based only on </a:t>
            </a:r>
            <a:r>
              <a:rPr lang="en-US" i="1" dirty="0" smtClean="0"/>
              <a:t>static</a:t>
            </a:r>
            <a:r>
              <a:rPr lang="en-US" dirty="0" smtClean="0"/>
              <a:t> information</a:t>
            </a:r>
          </a:p>
          <a:p>
            <a:pPr lvl="1" eaLnBrk="1" hangingPunct="1">
              <a:defRPr/>
            </a:pPr>
            <a:r>
              <a:rPr lang="en-US" dirty="0" smtClean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dirty="0" smtClean="0"/>
              <a:t>When in doubt, the compiler must be conservative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65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647700"/>
            <a:ext cx="61674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Role of the Programmer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790700"/>
            <a:ext cx="8839200" cy="4718050"/>
          </a:xfrm>
        </p:spPr>
        <p:txBody>
          <a:bodyPr lIns="90487" tIns="44450" rIns="90487" bIns="44450"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i="1" dirty="0" smtClean="0"/>
              <a:t>How should I write my programs, given that I have a good, optimizing compiler?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Don’t: Smash Code into Oblivion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Hard to read, maintain, &amp; assure correctness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Do: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Select best algorithm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Write code that’s readable &amp; maintainable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Procedures, recursion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Even though these factors can slow down code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Eliminate optimization blockers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Allows compiler to do its job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Focus on Inner Loops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Do detailed optimizations where code will be executed repeatedly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Will get most performance gain here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39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Optimization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Compiler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78000"/>
            <a:ext cx="8064500" cy="4470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Machine independent (apply equally well to most CPUs)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Constant propagation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Constant folding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Common </a:t>
            </a:r>
            <a:r>
              <a:rPr lang="en-US" dirty="0" err="1" smtClean="0"/>
              <a:t>Subexpression</a:t>
            </a:r>
            <a:r>
              <a:rPr lang="en-US" dirty="0" smtClean="0"/>
              <a:t> Elimination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Dead Code Elimination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Loop Invariant Code Motion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Function </a:t>
            </a:r>
            <a:r>
              <a:rPr lang="en-US" dirty="0" err="1" smtClean="0"/>
              <a:t>Inlining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Machine dependent (apply differently to different CPUs)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Instruction Scheduling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Loop unrolling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Parallel unrolling</a:t>
            </a:r>
          </a:p>
          <a:p>
            <a:pPr>
              <a:defRPr/>
            </a:pPr>
            <a:r>
              <a:rPr lang="en-US" dirty="0" smtClean="0"/>
              <a:t>Could do these manually, better if compiler does them</a:t>
            </a:r>
          </a:p>
          <a:p>
            <a:pPr lvl="1">
              <a:buClr>
                <a:srgbClr val="66003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66"/>
                </a:solidFill>
              </a:rPr>
              <a:t>Many optimizations make code less readable/maintainable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5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/>
              <a:t>Constant </a:t>
            </a:r>
            <a:r>
              <a:rPr lang="en-US" sz="3600" dirty="0" smtClean="0"/>
              <a:t>Propagation (CP)</a:t>
            </a:r>
            <a:endParaRPr lang="en-US" sz="3600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38238" y="2127250"/>
            <a:ext cx="3592363" cy="2298851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dirty="0">
                <a:latin typeface="Consolas"/>
                <a:cs typeface="Consolas"/>
              </a:rPr>
              <a:t>a = 5;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b = 3;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n = a + b;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 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 ; ++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093788" y="5019675"/>
            <a:ext cx="7696200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Replace variables with constants when possible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19200" y="2959100"/>
            <a:ext cx="2822575" cy="469900"/>
            <a:chOff x="1181100" y="3073400"/>
            <a:chExt cx="2822575" cy="469900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806700" y="3073400"/>
              <a:ext cx="1196975" cy="396875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>
                  <a:solidFill>
                    <a:srgbClr val="FF0000"/>
                  </a:solidFill>
                  <a:latin typeface="Arial" charset="0"/>
                </a:rPr>
                <a:t>n = 5 + 3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2463800" y="3352800"/>
              <a:ext cx="304800" cy="152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181100" y="3543300"/>
              <a:ext cx="11557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3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 Basics</a:t>
            </a:r>
          </a:p>
          <a:p>
            <a:r>
              <a:rPr lang="en-US" dirty="0" smtClean="0"/>
              <a:t>Understanding Compiler Optimization</a:t>
            </a:r>
          </a:p>
          <a:p>
            <a:r>
              <a:rPr lang="en-US" dirty="0" smtClean="0"/>
              <a:t>Manual Optimization (Next lecture)</a:t>
            </a:r>
          </a:p>
          <a:p>
            <a:r>
              <a:rPr lang="en-US" dirty="0" smtClean="0"/>
              <a:t>Advanced Optimizations (Next lecture)</a:t>
            </a:r>
          </a:p>
          <a:p>
            <a:pPr lvl="1"/>
            <a:r>
              <a:rPr lang="en-US" dirty="0" smtClean="0"/>
              <a:t>Parallel Unrolling</a:t>
            </a:r>
          </a:p>
          <a:p>
            <a:pPr lvl="1"/>
            <a:r>
              <a:rPr lang="en-US" dirty="0" smtClean="0"/>
              <a:t>Profile-Directed Feedback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75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Constant </a:t>
            </a:r>
            <a:r>
              <a:rPr lang="en-US" sz="3600" dirty="0" smtClean="0"/>
              <a:t>Folding (CF)</a:t>
            </a:r>
            <a:endParaRPr lang="en-US" sz="3600" dirty="0"/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609600" y="4724400"/>
            <a:ext cx="815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marL="307718" indent="-307718" algn="l" eaLnBrk="1" hangingPunct="1">
              <a:spcBef>
                <a:spcPct val="35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Evaluate expressions containing constants</a:t>
            </a:r>
          </a:p>
          <a:p>
            <a:pPr marL="307718" indent="-307718" algn="l" eaLnBrk="1" hangingPunct="1">
              <a:spcBef>
                <a:spcPct val="35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Can lead to further optimization</a:t>
            </a:r>
          </a:p>
          <a:p>
            <a:pPr marL="666723" lvl="1" indent="-256432" algn="l" eaLnBrk="1" hangingPunct="1">
              <a:spcBef>
                <a:spcPct val="35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dirty="0" smtClean="0"/>
              <a:t>E.g</a:t>
            </a:r>
            <a:r>
              <a:rPr lang="en-US" dirty="0"/>
              <a:t>., another round of constant propagation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90638" y="1676400"/>
            <a:ext cx="3592363" cy="2298851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n = 5 + 3;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 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 ; ++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54150" y="2692400"/>
            <a:ext cx="2444750" cy="396875"/>
            <a:chOff x="2832100" y="2603500"/>
            <a:chExt cx="2444750" cy="396875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508500" y="2603500"/>
              <a:ext cx="768350" cy="396875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Arial" charset="0"/>
                </a:rPr>
                <a:t>n = 8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4051300" y="2806700"/>
              <a:ext cx="444500" cy="1016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832100" y="2882900"/>
              <a:ext cx="11557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29000" y="3178175"/>
            <a:ext cx="803275" cy="1041400"/>
            <a:chOff x="2951163" y="3328988"/>
            <a:chExt cx="803275" cy="1041400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2951163" y="3328988"/>
              <a:ext cx="230187" cy="1571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081338" y="3549650"/>
              <a:ext cx="407987" cy="5207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429000" y="3973513"/>
              <a:ext cx="325438" cy="396875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875"/>
            <a:ext cx="82296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dirty="0"/>
              <a:t>Common  </a:t>
            </a:r>
            <a:r>
              <a:rPr lang="en-US" sz="3600" dirty="0" smtClean="0"/>
              <a:t>Sub-expression </a:t>
            </a:r>
            <a:r>
              <a:rPr lang="en-US" sz="3600" dirty="0"/>
              <a:t>Elimination (CSE)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077913" y="2525597"/>
            <a:ext cx="2577061" cy="119085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a = </a:t>
            </a:r>
            <a:r>
              <a:rPr lang="en-US" dirty="0" smtClean="0">
                <a:latin typeface="Consolas"/>
                <a:cs typeface="Consolas"/>
              </a:rPr>
              <a:t>c * d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    :</a:t>
            </a:r>
          </a:p>
          <a:p>
            <a:r>
              <a:rPr lang="en-US" dirty="0">
                <a:latin typeface="Consolas"/>
                <a:cs typeface="Consolas"/>
              </a:rPr>
              <a:t>      :</a:t>
            </a:r>
          </a:p>
          <a:p>
            <a:r>
              <a:rPr lang="en-US" dirty="0">
                <a:latin typeface="Consolas"/>
                <a:cs typeface="Consolas"/>
              </a:rPr>
              <a:t>d = (</a:t>
            </a:r>
            <a:r>
              <a:rPr lang="en-US" dirty="0" smtClean="0">
                <a:latin typeface="Consolas"/>
                <a:cs typeface="Consolas"/>
              </a:rPr>
              <a:t>c * d </a:t>
            </a:r>
            <a:r>
              <a:rPr lang="en-US" dirty="0">
                <a:latin typeface="Consolas"/>
                <a:cs typeface="Consolas"/>
              </a:rPr>
              <a:t>+ t) * u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441825" y="2789238"/>
            <a:ext cx="393700" cy="33178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>
                <a:latin typeface="Symbol" pitchFamily="18" charset="2"/>
              </a:rPr>
              <a:t>Þ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1350" y="4727575"/>
            <a:ext cx="7848600" cy="104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dirty="0"/>
              <a:t>Try to only compute a given expression once</a:t>
            </a:r>
          </a:p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i="1" dirty="0">
                <a:solidFill>
                  <a:srgbClr val="0000FF"/>
                </a:solidFill>
              </a:rPr>
              <a:t>	(assuming the variables have not been modified)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97500" y="2613025"/>
            <a:ext cx="2299878" cy="10156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a = </a:t>
            </a:r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c * d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      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d = (a + t) * u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6575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Dead Code </a:t>
            </a:r>
            <a:r>
              <a:rPr lang="en-US" sz="3600" dirty="0" smtClean="0"/>
              <a:t>Elimination (DCE)</a:t>
            </a:r>
            <a:endParaRPr lang="en-US" sz="3600" dirty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01700" y="1944999"/>
            <a:ext cx="3592363" cy="202185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dirty="0">
                <a:latin typeface="Consolas"/>
                <a:cs typeface="Consolas"/>
              </a:rPr>
              <a:t>debug = 0; 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set to False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smtClean="0">
                <a:latin typeface="Consolas"/>
                <a:cs typeface="Consolas"/>
              </a:rPr>
              <a:t>:</a:t>
            </a:r>
            <a:endParaRPr lang="en-US" dirty="0">
              <a:latin typeface="Consolas"/>
              <a:cs typeface="Consolas"/>
            </a:endParaRPr>
          </a:p>
          <a:p>
            <a:pPr algn="l"/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if</a:t>
            </a:r>
            <a:r>
              <a:rPr lang="en-US" dirty="0">
                <a:latin typeface="Consolas"/>
                <a:cs typeface="Consolas"/>
              </a:rPr>
              <a:t> (debug) {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}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a = f(b);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647700" y="4191000"/>
            <a:ext cx="8016875" cy="185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FF"/>
                </a:solidFill>
              </a:rPr>
              <a:t> Compiler </a:t>
            </a:r>
            <a:r>
              <a:rPr lang="en-US" dirty="0">
                <a:solidFill>
                  <a:srgbClr val="0000FF"/>
                </a:solidFill>
              </a:rPr>
              <a:t>can determine if certain code will never execute:</a:t>
            </a:r>
          </a:p>
          <a:p>
            <a:pPr lvl="1"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Compiler will remove that code</a:t>
            </a:r>
          </a:p>
          <a:p>
            <a:pPr lvl="1"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You don’t have to worry about such code impacting performance</a:t>
            </a:r>
          </a:p>
          <a:p>
            <a:pPr lvl="2"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i.e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., you are more free to have readable/</a:t>
            </a:r>
            <a:r>
              <a:rPr lang="en-US" dirty="0" err="1">
                <a:solidFill>
                  <a:schemeClr val="tx1">
                    <a:lumMod val="75000"/>
                  </a:schemeClr>
                </a:solidFill>
              </a:rPr>
              <a:t>debugable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programs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!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187825" y="2789238"/>
            <a:ext cx="469438" cy="452191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Þ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24488" y="2386012"/>
            <a:ext cx="1404075" cy="1323439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debug =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0;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    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    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a = f(b);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0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7700"/>
            <a:ext cx="8229600" cy="6858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Loop Invariant Code Motion (LICM)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95313" y="2039938"/>
            <a:ext cx="3662870" cy="180640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>
                <a:latin typeface="Consolas"/>
                <a:cs typeface="Consolas"/>
              </a:rPr>
              <a:t> (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=0; i</a:t>
            </a:r>
            <a:r>
              <a:rPr lang="en-US" sz="1600" dirty="0" smtClean="0">
                <a:latin typeface="Consolas"/>
                <a:cs typeface="Consolas"/>
              </a:rPr>
              <a:t> &lt; 100 </a:t>
            </a:r>
            <a:r>
              <a:rPr lang="en-US" sz="1600" dirty="0">
                <a:latin typeface="Consolas"/>
                <a:cs typeface="Consolas"/>
              </a:rPr>
              <a:t>;  ++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>
                <a:latin typeface="Consolas"/>
                <a:cs typeface="Consolas"/>
              </a:rPr>
              <a:t>(j=0; </a:t>
            </a:r>
            <a:r>
              <a:rPr lang="en-US" sz="1600" dirty="0" smtClean="0">
                <a:latin typeface="Consolas"/>
                <a:cs typeface="Consolas"/>
              </a:rPr>
              <a:t>j &lt; 100 </a:t>
            </a:r>
            <a:r>
              <a:rPr lang="en-US" sz="1600" dirty="0">
                <a:latin typeface="Consolas"/>
                <a:cs typeface="Consolas"/>
              </a:rPr>
              <a:t>; ++j) {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>
                <a:latin typeface="Consolas"/>
                <a:cs typeface="Consolas"/>
              </a:rPr>
              <a:t>(k=0 ; </a:t>
            </a:r>
            <a:r>
              <a:rPr lang="en-US" sz="1600" dirty="0" smtClean="0">
                <a:latin typeface="Consolas"/>
                <a:cs typeface="Consolas"/>
              </a:rPr>
              <a:t>k &lt; 100 </a:t>
            </a:r>
            <a:r>
              <a:rPr lang="en-US" sz="1600" dirty="0">
                <a:latin typeface="Consolas"/>
                <a:cs typeface="Consolas"/>
              </a:rPr>
              <a:t>; ++k) { 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smtClean="0">
                <a:latin typeface="Consolas"/>
                <a:cs typeface="Consolas"/>
              </a:rPr>
              <a:t>a</a:t>
            </a:r>
            <a:r>
              <a:rPr lang="en-US" sz="1600" dirty="0">
                <a:latin typeface="Consolas"/>
                <a:cs typeface="Consolas"/>
              </a:rPr>
              <a:t>[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][j][k] = 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*j*k;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  <a:p>
            <a:pPr algn="l"/>
            <a:r>
              <a:rPr lang="en-US" sz="1600" dirty="0">
                <a:latin typeface="Consolas"/>
                <a:cs typeface="Consolas"/>
              </a:rPr>
              <a:t>  </a:t>
            </a: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  <a:p>
            <a:pPr algn="l"/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430213" y="4178300"/>
            <a:ext cx="80279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 smtClean="0">
                <a:solidFill>
                  <a:srgbClr val="0000FF"/>
                </a:solidFill>
              </a:rPr>
              <a:t>C: multi-dimensional array is stored in </a:t>
            </a:r>
            <a:r>
              <a:rPr lang="en-US" b="1" dirty="0" smtClean="0">
                <a:solidFill>
                  <a:srgbClr val="0000FF"/>
                </a:solidFill>
              </a:rPr>
              <a:t>row-major order</a:t>
            </a:r>
          </a:p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b="1" dirty="0" smtClean="0">
                <a:solidFill>
                  <a:srgbClr val="0000FF"/>
                </a:solidFill>
              </a:rPr>
              <a:t>a[I][J][K]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77931"/>
              </p:ext>
            </p:extLst>
          </p:nvPr>
        </p:nvGraphicFramePr>
        <p:xfrm>
          <a:off x="280355" y="5001260"/>
          <a:ext cx="85740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0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23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3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061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a[0][0][0]</a:t>
                      </a:r>
                      <a:endParaRPr lang="en-US" sz="16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a[0][0][1]</a:t>
                      </a:r>
                      <a:endParaRPr lang="en-US" sz="16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…</a:t>
                      </a:r>
                      <a:endParaRPr lang="en-US" sz="16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a[0][0][K-1]</a:t>
                      </a:r>
                      <a:endParaRPr lang="en-US" sz="1600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a[0][1][0]</a:t>
                      </a:r>
                      <a:endParaRPr lang="en-US" sz="1600" b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…</a:t>
                      </a:r>
                      <a:endParaRPr lang="en-US" sz="1600" b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a[I-1][J-1][0]</a:t>
                      </a:r>
                      <a:endParaRPr lang="en-US" sz="1600" b="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..</a:t>
                      </a:r>
                      <a:endParaRPr lang="en-US" sz="1600" b="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a[I-1][J-1][K-1]</a:t>
                      </a:r>
                      <a:endParaRPr lang="en-US" sz="1600" b="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46857" y="5663168"/>
            <a:ext cx="6022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a[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][j][k] = </a:t>
            </a:r>
            <a:r>
              <a:rPr lang="en-US" dirty="0" err="1" smtClean="0">
                <a:latin typeface="Consolas"/>
                <a:cs typeface="Consolas"/>
              </a:rPr>
              <a:t>addr_of_a</a:t>
            </a:r>
            <a:r>
              <a:rPr lang="en-US" dirty="0" smtClean="0">
                <a:latin typeface="Consolas"/>
                <a:cs typeface="Consolas"/>
              </a:rPr>
              <a:t> + 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 x J x K + j x K + k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567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5" grpId="0"/>
      <p:bldP spid="148485" grpId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7700"/>
            <a:ext cx="8229600" cy="6858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Loop Invariant Code Motion (LICM)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95313" y="2039938"/>
            <a:ext cx="3662870" cy="180640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>
                <a:latin typeface="Consolas"/>
                <a:cs typeface="Consolas"/>
              </a:rPr>
              <a:t> (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=0; i</a:t>
            </a:r>
            <a:r>
              <a:rPr lang="en-US" sz="1600" dirty="0" smtClean="0">
                <a:latin typeface="Consolas"/>
                <a:cs typeface="Consolas"/>
              </a:rPr>
              <a:t> &lt; 100 </a:t>
            </a:r>
            <a:r>
              <a:rPr lang="en-US" sz="1600" dirty="0">
                <a:latin typeface="Consolas"/>
                <a:cs typeface="Consolas"/>
              </a:rPr>
              <a:t>;  ++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>
                <a:latin typeface="Consolas"/>
                <a:cs typeface="Consolas"/>
              </a:rPr>
              <a:t>(j=0; </a:t>
            </a:r>
            <a:r>
              <a:rPr lang="en-US" sz="1600" dirty="0" smtClean="0">
                <a:latin typeface="Consolas"/>
                <a:cs typeface="Consolas"/>
              </a:rPr>
              <a:t>j &lt; 100 </a:t>
            </a:r>
            <a:r>
              <a:rPr lang="en-US" sz="1600" dirty="0">
                <a:latin typeface="Consolas"/>
                <a:cs typeface="Consolas"/>
              </a:rPr>
              <a:t>; ++j) {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>
                <a:latin typeface="Consolas"/>
                <a:cs typeface="Consolas"/>
              </a:rPr>
              <a:t>(k=0 ; </a:t>
            </a:r>
            <a:r>
              <a:rPr lang="en-US" sz="1600" dirty="0" smtClean="0">
                <a:latin typeface="Consolas"/>
                <a:cs typeface="Consolas"/>
              </a:rPr>
              <a:t>k &lt; 100 </a:t>
            </a:r>
            <a:r>
              <a:rPr lang="en-US" sz="1600" dirty="0">
                <a:latin typeface="Consolas"/>
                <a:cs typeface="Consolas"/>
              </a:rPr>
              <a:t>; ++k) { 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smtClean="0">
                <a:latin typeface="Consolas"/>
                <a:cs typeface="Consolas"/>
              </a:rPr>
              <a:t>a</a:t>
            </a:r>
            <a:r>
              <a:rPr lang="en-US" sz="1600" dirty="0">
                <a:latin typeface="Consolas"/>
                <a:cs typeface="Consolas"/>
              </a:rPr>
              <a:t>[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][j][k] = 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*j*k;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  <a:p>
            <a:pPr algn="l"/>
            <a:r>
              <a:rPr lang="en-US" sz="1600" dirty="0">
                <a:latin typeface="Consolas"/>
                <a:cs typeface="Consolas"/>
              </a:rPr>
              <a:t>  </a:t>
            </a: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  <a:p>
            <a:pPr algn="l"/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430213" y="4572000"/>
            <a:ext cx="802798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Loop invariant: value does not change across iterations</a:t>
            </a:r>
          </a:p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LICM: move invariant code out of the loop</a:t>
            </a:r>
          </a:p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Big performance wins:</a:t>
            </a:r>
          </a:p>
          <a:p>
            <a:pPr marL="666723" lvl="1" indent="-256432" algn="l" eaLnBrk="1" hangingPunct="1">
              <a:lnSpc>
                <a:spcPct val="95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dirty="0"/>
              <a:t>Inner loop will execute 1,000,000 times</a:t>
            </a:r>
          </a:p>
          <a:p>
            <a:pPr marL="666723" lvl="1" indent="-256432" algn="l" eaLnBrk="1" hangingPunct="1">
              <a:lnSpc>
                <a:spcPct val="95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dirty="0"/>
              <a:t>Moving code out of inner loop results in big savings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060825" y="2789238"/>
            <a:ext cx="621297" cy="63685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3600" dirty="0" err="1">
                <a:latin typeface="Symbol" pitchFamily="18" charset="2"/>
              </a:rPr>
              <a:t>Þ</a:t>
            </a:r>
            <a:endParaRPr lang="en-US" sz="3600" dirty="0">
              <a:latin typeface="Symbol" pitchFamily="18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08500" y="1856434"/>
            <a:ext cx="5067300" cy="286232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= 0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&lt; 100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+</a:t>
            </a:r>
            <a:r>
              <a:rPr lang="en-US" dirty="0" err="1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t1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= a[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]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; // t1=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a+ixJxK</a:t>
            </a:r>
            <a:endParaRPr lang="en-US" dirty="0">
              <a:solidFill>
                <a:srgbClr val="FF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j = 0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j &lt; 100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++j)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tmp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=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* j;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t2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= t1[j]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; // t2=t1+jxK</a:t>
            </a:r>
            <a:endParaRPr lang="en-US" dirty="0">
              <a:solidFill>
                <a:srgbClr val="FF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k = 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k &lt; 100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++k)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 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t2[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k] =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tmp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* k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  <a:endParaRPr lang="en-US" dirty="0">
              <a:solidFill>
                <a:srgbClr val="FF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solidFill>
                <a:srgbClr val="00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solidFill>
                <a:srgbClr val="00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5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5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-22542"/>
            <a:ext cx="7345362" cy="13398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Function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809625" y="2184400"/>
            <a:ext cx="16512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main(){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 …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 </a:t>
            </a:r>
            <a:r>
              <a:rPr lang="en-US" sz="1600" b="0" kern="0" dirty="0">
                <a:solidFill>
                  <a:srgbClr val="00007D"/>
                </a:solidFill>
                <a:latin typeface="Consolas"/>
                <a:cs typeface="Consolas"/>
              </a:rPr>
              <a:t>x =</a:t>
            </a: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foo(</a:t>
            </a:r>
            <a:r>
              <a:rPr lang="en-US" sz="1600" b="0" kern="0" dirty="0">
                <a:solidFill>
                  <a:srgbClr val="00007D"/>
                </a:solidFill>
                <a:latin typeface="Consolas"/>
                <a:cs typeface="Consolas"/>
              </a:rPr>
              <a:t>x</a:t>
            </a: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);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 …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}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09625" y="1188026"/>
            <a:ext cx="18768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foo(</a:t>
            </a:r>
            <a:r>
              <a:rPr lang="en-US" sz="1600" b="0" kern="0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z){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US" sz="1600" b="0" kern="0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m = 5;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 return z + m;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}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514600" y="1165266"/>
            <a:ext cx="4251325" cy="2554288"/>
            <a:chOff x="1736" y="2230"/>
            <a:chExt cx="2678" cy="1609"/>
          </a:xfrm>
        </p:grpSpPr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216" y="2230"/>
              <a:ext cx="2198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main(){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ysClr val="windowText" lastClr="000000"/>
                  </a:solidFill>
                  <a:latin typeface="Consolas"/>
                  <a:cs typeface="Consolas"/>
                </a:rPr>
                <a:t>…</a:t>
              </a:r>
              <a:endPara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{</a:t>
              </a:r>
              <a:endParaRPr lang="en-US" sz="1600" b="0" kern="0" dirty="0">
                <a:solidFill>
                  <a:srgbClr val="FF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int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foo_z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= </a:t>
              </a:r>
              <a:r>
                <a:rPr lang="en-US" sz="1600" b="0" kern="0" dirty="0">
                  <a:solidFill>
                    <a:srgbClr val="00007D"/>
                  </a:solidFill>
                  <a:latin typeface="Consolas"/>
                  <a:cs typeface="Consolas"/>
                </a:rPr>
                <a:t>x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int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m = 5;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int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foo_return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= </a:t>
              </a:r>
              <a:r>
                <a:rPr lang="en-US" sz="1600" b="0" kern="0" dirty="0" err="1" smtClean="0">
                  <a:solidFill>
                    <a:srgbClr val="FF0000"/>
                  </a:solidFill>
                  <a:latin typeface="Consolas"/>
                  <a:cs typeface="Consolas"/>
                </a:rPr>
                <a:t>foo_z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+ m;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>
                  <a:solidFill>
                    <a:srgbClr val="00007D"/>
                  </a:solidFill>
                  <a:latin typeface="Consolas"/>
                  <a:cs typeface="Consolas"/>
                </a:rPr>
                <a:t>x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=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foo_return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}</a:t>
              </a:r>
              <a:endParaRPr lang="en-US" sz="1600" b="0" kern="0" dirty="0">
                <a:solidFill>
                  <a:srgbClr val="FF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 smtClean="0">
                  <a:solidFill>
                    <a:sysClr val="windowText" lastClr="000000"/>
                  </a:solidFill>
                  <a:latin typeface="Consolas"/>
                  <a:cs typeface="Consolas"/>
                </a:rPr>
                <a:t> …</a:t>
              </a:r>
              <a:endPara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auto">
            <a:xfrm>
              <a:off x="1736" y="2696"/>
              <a:ext cx="424" cy="37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40400" y="1143000"/>
            <a:ext cx="2616200" cy="1323975"/>
            <a:chOff x="3768" y="2494"/>
            <a:chExt cx="1648" cy="834"/>
          </a:xfrm>
        </p:grpSpPr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414" y="2494"/>
              <a:ext cx="1002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main(){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 …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>
                  <a:solidFill>
                    <a:srgbClr val="00007D"/>
                  </a:solidFill>
                  <a:latin typeface="Consolas"/>
                  <a:cs typeface="Consolas"/>
                </a:rPr>
                <a:t>x = x</a:t>
              </a: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+ 5</a:t>
              </a: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 …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auto">
            <a:xfrm>
              <a:off x="3768" y="2830"/>
              <a:ext cx="424" cy="4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30213" y="3711039"/>
            <a:ext cx="80279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algn="l">
              <a:defRPr/>
            </a:pPr>
            <a:r>
              <a:rPr lang="en-US" dirty="0">
                <a:solidFill>
                  <a:srgbClr val="0000FF"/>
                </a:solidFill>
              </a:rPr>
              <a:t>Code size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decrease if small procedure body and few calls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increase if big procedure body and many calls</a:t>
            </a:r>
          </a:p>
          <a:p>
            <a:pPr algn="l">
              <a:defRPr/>
            </a:pPr>
            <a:r>
              <a:rPr lang="en-US" dirty="0">
                <a:solidFill>
                  <a:srgbClr val="0000FF"/>
                </a:solidFill>
              </a:rPr>
              <a:t>Performance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eliminates call/return overhead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expose potential optimizations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be hard on instruction-cache if many copies made</a:t>
            </a:r>
          </a:p>
          <a:p>
            <a:pPr algn="l">
              <a:defRPr/>
            </a:pPr>
            <a:r>
              <a:rPr lang="en-US" dirty="0">
                <a:solidFill>
                  <a:srgbClr val="0000FF"/>
                </a:solidFill>
              </a:rPr>
              <a:t>As a Programmer: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66"/>
                </a:solidFill>
              </a:rPr>
              <a:t> a good compiler should inline for best performance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66"/>
                </a:solidFill>
              </a:rPr>
              <a:t> feel free to use procedure calls to make your code readable!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969375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CA" dirty="0" smtClean="0"/>
              <a:t>Loop </a:t>
            </a:r>
            <a:r>
              <a:rPr lang="en-CA" dirty="0"/>
              <a:t>Unrolling</a:t>
            </a:r>
          </a:p>
        </p:txBody>
      </p:sp>
      <p:sp>
        <p:nvSpPr>
          <p:cNvPr id="205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636963"/>
            <a:ext cx="7543800" cy="239553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CA" dirty="0"/>
              <a:t>reduces loop overhead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Fewer adds to update </a:t>
            </a:r>
            <a:r>
              <a:rPr lang="en-CA" dirty="0" err="1" smtClean="0"/>
              <a:t>j</a:t>
            </a:r>
            <a:endParaRPr lang="en-CA" dirty="0"/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Fewer loop </a:t>
            </a:r>
            <a:r>
              <a:rPr lang="en-CA" dirty="0"/>
              <a:t>condition </a:t>
            </a:r>
            <a:r>
              <a:rPr lang="en-CA" dirty="0" smtClean="0"/>
              <a:t>tests</a:t>
            </a:r>
            <a:endParaRPr lang="en-CA" dirty="0"/>
          </a:p>
          <a:p>
            <a:pPr>
              <a:lnSpc>
                <a:spcPct val="90000"/>
              </a:lnSpc>
              <a:defRPr/>
            </a:pPr>
            <a:r>
              <a:rPr lang="en-CA" dirty="0"/>
              <a:t>enables more aggressive instruction scheduling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/>
              <a:t>more instructions for scheduler to move around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46163" y="1763713"/>
            <a:ext cx="2581907" cy="1631216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2000" dirty="0">
                <a:latin typeface="Consolas"/>
                <a:cs typeface="Consolas"/>
              </a:rPr>
              <a:t>j = 0;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while</a:t>
            </a:r>
            <a:r>
              <a:rPr lang="en-CA" sz="2000" dirty="0">
                <a:latin typeface="Consolas"/>
                <a:cs typeface="Consolas"/>
              </a:rPr>
              <a:t> (j &lt; 100){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a[j] = b[j+1];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j += 1;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148263" y="1697971"/>
            <a:ext cx="2863935" cy="193899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2000" dirty="0">
                <a:latin typeface="Consolas"/>
                <a:cs typeface="Consolas"/>
              </a:rPr>
              <a:t>j = 0;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while</a:t>
            </a:r>
            <a:r>
              <a:rPr lang="en-CA" sz="2000" dirty="0">
                <a:latin typeface="Consolas"/>
                <a:cs typeface="Consolas"/>
              </a:rPr>
              <a:t> (j &lt; 99){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a[j] = b[j+1];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a[j+1] = b[j+2];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j += 2;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006850" y="2260599"/>
            <a:ext cx="798513" cy="758825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4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Summary: </a:t>
            </a:r>
            <a:r>
              <a:rPr lang="en-US" sz="3600" dirty="0" err="1" smtClean="0"/>
              <a:t>gcc</a:t>
            </a:r>
            <a:r>
              <a:rPr lang="en-US" sz="3600" dirty="0" smtClean="0"/>
              <a:t> Optimization Levels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23708"/>
            <a:ext cx="8307387" cy="45910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-g: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Include debug information, no optimization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-O0: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Default, no optimization</a:t>
            </a:r>
            <a:endParaRPr lang="en-CA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-O1: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Do optimizations that don’t take too long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CP, CF, CSE, DCE, LICM, inline functions called once</a:t>
            </a:r>
            <a:endParaRPr lang="en-CA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-O2: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Take longer optimizing, more aggressive scheduling (e.g., inline small functions)</a:t>
            </a:r>
            <a:endParaRPr lang="en-CA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-O3: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Make space/speed trade-offs: loop unrolling, more </a:t>
            </a:r>
            <a:r>
              <a:rPr lang="en-US" dirty="0" err="1" smtClean="0"/>
              <a:t>inlining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-Os: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Optimize program size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9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8229600" cy="1371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A Brief History of Compilation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1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 the Beginning…</a:t>
            </a:r>
          </a:p>
        </p:txBody>
      </p:sp>
      <p:grpSp>
        <p:nvGrpSpPr>
          <p:cNvPr id="5123" name="Group 13"/>
          <p:cNvGrpSpPr>
            <a:grpSpLocks/>
          </p:cNvGrpSpPr>
          <p:nvPr/>
        </p:nvGrpSpPr>
        <p:grpSpPr bwMode="auto">
          <a:xfrm>
            <a:off x="4502150" y="1624012"/>
            <a:ext cx="2027238" cy="1962150"/>
            <a:chOff x="4326" y="931"/>
            <a:chExt cx="1277" cy="1236"/>
          </a:xfrm>
        </p:grpSpPr>
        <p:sp>
          <p:nvSpPr>
            <p:cNvPr id="5128" name="Text Box 14"/>
            <p:cNvSpPr txBox="1">
              <a:spLocks noChangeArrowheads="1"/>
            </p:cNvSpPr>
            <p:nvPr/>
          </p:nvSpPr>
          <p:spPr bwMode="auto">
            <a:xfrm>
              <a:off x="4781" y="931"/>
              <a:ext cx="72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CC0099"/>
                  </a:solidFill>
                  <a:latin typeface="Times New Roman" pitchFamily="18" charset="0"/>
                </a:rPr>
                <a:t>Processor</a:t>
              </a:r>
            </a:p>
          </p:txBody>
        </p:sp>
        <p:sp>
          <p:nvSpPr>
            <p:cNvPr id="5129" name="AutoShape 15"/>
            <p:cNvSpPr>
              <a:spLocks noChangeArrowheads="1"/>
            </p:cNvSpPr>
            <p:nvPr/>
          </p:nvSpPr>
          <p:spPr bwMode="auto">
            <a:xfrm>
              <a:off x="4326" y="1409"/>
              <a:ext cx="291" cy="66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33CC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130" name="Picture 16" descr="intel_pentium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60" y="1313"/>
              <a:ext cx="843" cy="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4" name="Text Box 19"/>
          <p:cNvSpPr txBox="1">
            <a:spLocks noChangeArrowheads="1"/>
          </p:cNvSpPr>
          <p:nvPr/>
        </p:nvSpPr>
        <p:spPr bwMode="auto">
          <a:xfrm>
            <a:off x="2628900" y="1611313"/>
            <a:ext cx="1443038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Programmer</a:t>
            </a:r>
          </a:p>
        </p:txBody>
      </p:sp>
      <p:sp>
        <p:nvSpPr>
          <p:cNvPr id="128021" name="AutoShape 21"/>
          <p:cNvSpPr>
            <a:spLocks noChangeArrowheads="1"/>
          </p:cNvSpPr>
          <p:nvPr/>
        </p:nvSpPr>
        <p:spPr bwMode="auto">
          <a:xfrm>
            <a:off x="2584450" y="2084388"/>
            <a:ext cx="1695450" cy="1704975"/>
          </a:xfrm>
          <a:prstGeom prst="wedgeRectCallout">
            <a:avLst>
              <a:gd name="adj1" fmla="val 53466"/>
              <a:gd name="adj2" fmla="val 9758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1010010010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0101101010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1010010100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1010001010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…</a:t>
            </a:r>
            <a:endParaRPr kumimoji="1" lang="en-US" sz="1600" dirty="0">
              <a:solidFill>
                <a:srgbClr val="000000"/>
              </a:solidFill>
            </a:endParaRP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268287" y="5747543"/>
            <a:ext cx="8901113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dirty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</a:t>
            </a:r>
            <a:r>
              <a:rPr kumimoji="1" lang="en-US" sz="2500" dirty="0">
                <a:solidFill>
                  <a:srgbClr val="FF0000"/>
                </a:solidFill>
              </a:rPr>
              <a:t>Programmers wrote machine instructions</a:t>
            </a:r>
            <a:endParaRPr kumimoji="1" lang="en-US" sz="2500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1" grpId="0" animBg="1"/>
      <p:bldP spid="1280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Then Came the Assembler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7421563" y="1754188"/>
            <a:ext cx="112236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Processor</a:t>
            </a:r>
          </a:p>
        </p:txBody>
      </p:sp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2335213" y="2411413"/>
            <a:ext cx="461962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pic>
        <p:nvPicPr>
          <p:cNvPr id="6149" name="Picture 6" descr="intel_pentium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1700" y="2255838"/>
            <a:ext cx="13382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0" name="Group 12"/>
          <p:cNvGrpSpPr>
            <a:grpSpLocks/>
          </p:cNvGrpSpPr>
          <p:nvPr/>
        </p:nvGrpSpPr>
        <p:grpSpPr bwMode="auto">
          <a:xfrm>
            <a:off x="622300" y="1709737"/>
            <a:ext cx="1611313" cy="2090738"/>
            <a:chOff x="2172" y="1086"/>
            <a:chExt cx="1015" cy="1317"/>
          </a:xfrm>
        </p:grpSpPr>
        <p:sp>
          <p:nvSpPr>
            <p:cNvPr id="6161" name="Text Box 7"/>
            <p:cNvSpPr txBox="1">
              <a:spLocks noChangeArrowheads="1"/>
            </p:cNvSpPr>
            <p:nvPr/>
          </p:nvSpPr>
          <p:spPr bwMode="auto">
            <a:xfrm>
              <a:off x="2265" y="1086"/>
              <a:ext cx="92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CC0099"/>
                  </a:solidFill>
                  <a:latin typeface="Times New Roman" pitchFamily="18" charset="0"/>
                </a:rPr>
                <a:t>Programmer</a:t>
              </a:r>
            </a:p>
          </p:txBody>
        </p:sp>
        <p:sp>
          <p:nvSpPr>
            <p:cNvPr id="6163" name="AutoShape 9"/>
            <p:cNvSpPr>
              <a:spLocks noChangeArrowheads="1"/>
            </p:cNvSpPr>
            <p:nvPr/>
          </p:nvSpPr>
          <p:spPr bwMode="auto">
            <a:xfrm>
              <a:off x="2172" y="1329"/>
              <a:ext cx="1015" cy="1074"/>
            </a:xfrm>
            <a:prstGeom prst="wedgeRectCallout">
              <a:avLst>
                <a:gd name="adj1" fmla="val 39815"/>
                <a:gd name="adj2" fmla="val 10651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600" dirty="0">
                  <a:solidFill>
                    <a:srgbClr val="000000"/>
                  </a:solidFill>
                </a:rPr>
                <a:t>Add r3,r3,r1</a:t>
              </a:r>
            </a:p>
            <a:p>
              <a:pPr algn="l"/>
              <a:r>
                <a:rPr lang="en-US" sz="1600" dirty="0" err="1">
                  <a:solidFill>
                    <a:srgbClr val="000000"/>
                  </a:solidFill>
                </a:rPr>
                <a:t>Cmp</a:t>
              </a:r>
              <a:r>
                <a:rPr lang="en-US" sz="1600" dirty="0">
                  <a:solidFill>
                    <a:srgbClr val="000000"/>
                  </a:solidFill>
                </a:rPr>
                <a:t> r3,r1</a:t>
              </a:r>
            </a:p>
            <a:p>
              <a:pPr algn="l"/>
              <a:r>
                <a:rPr lang="en-US" sz="1600" dirty="0" err="1">
                  <a:solidFill>
                    <a:srgbClr val="000000"/>
                  </a:solidFill>
                </a:rPr>
                <a:t>Bge</a:t>
              </a:r>
              <a:r>
                <a:rPr lang="en-US" sz="1600" dirty="0">
                  <a:solidFill>
                    <a:srgbClr val="000000"/>
                  </a:solidFill>
                </a:rPr>
                <a:t> 0x3340a</a:t>
              </a:r>
            </a:p>
            <a:p>
              <a:pPr algn="l"/>
              <a:r>
                <a:rPr lang="en-US" sz="1600" dirty="0" err="1">
                  <a:solidFill>
                    <a:srgbClr val="000000"/>
                  </a:solidFill>
                </a:rPr>
                <a:t>Mulu</a:t>
              </a:r>
              <a:r>
                <a:rPr lang="en-US" sz="1600" dirty="0">
                  <a:solidFill>
                    <a:srgbClr val="000000"/>
                  </a:solidFill>
                </a:rPr>
                <a:t> r3,r5,r2</a:t>
              </a:r>
            </a:p>
            <a:p>
              <a:pPr algn="l"/>
              <a:r>
                <a:rPr lang="en-US" sz="1600" dirty="0">
                  <a:solidFill>
                    <a:srgbClr val="000000"/>
                  </a:solidFill>
                </a:rPr>
                <a:t>Sub r1,r3,r4</a:t>
              </a:r>
            </a:p>
            <a:p>
              <a:pPr algn="l"/>
              <a:r>
                <a:rPr lang="en-US" sz="1600" dirty="0">
                  <a:solidFill>
                    <a:srgbClr val="000000"/>
                  </a:solidFill>
                </a:rPr>
                <a:t>…</a:t>
              </a:r>
            </a:p>
            <a:p>
              <a:pPr algn="l">
                <a:spcBef>
                  <a:spcPct val="20000"/>
                </a:spcBef>
              </a:pPr>
              <a:endParaRPr kumimoji="1"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1547813" y="5758656"/>
            <a:ext cx="8901113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dirty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</a:t>
            </a:r>
            <a:r>
              <a:rPr kumimoji="1" lang="en-US" sz="2500" dirty="0">
                <a:solidFill>
                  <a:srgbClr val="FF0000"/>
                </a:solidFill>
              </a:rPr>
              <a:t>Programmers wrote human-readable </a:t>
            </a:r>
            <a:r>
              <a:rPr kumimoji="1" lang="en-US" sz="2500" i="1" dirty="0">
                <a:solidFill>
                  <a:srgbClr val="FF0000"/>
                </a:solidFill>
              </a:rPr>
              <a:t>assembly</a:t>
            </a:r>
          </a:p>
        </p:txBody>
      </p:sp>
      <p:grpSp>
        <p:nvGrpSpPr>
          <p:cNvPr id="6152" name="Group 28"/>
          <p:cNvGrpSpPr>
            <a:grpSpLocks/>
          </p:cNvGrpSpPr>
          <p:nvPr/>
        </p:nvGrpSpPr>
        <p:grpSpPr bwMode="auto">
          <a:xfrm>
            <a:off x="4575176" y="2190750"/>
            <a:ext cx="2439988" cy="1492250"/>
            <a:chOff x="3570" y="2210"/>
            <a:chExt cx="1537" cy="940"/>
          </a:xfrm>
        </p:grpSpPr>
        <p:grpSp>
          <p:nvGrpSpPr>
            <p:cNvPr id="6157" name="Group 22"/>
            <p:cNvGrpSpPr>
              <a:grpSpLocks/>
            </p:cNvGrpSpPr>
            <p:nvPr/>
          </p:nvGrpSpPr>
          <p:grpSpPr bwMode="auto">
            <a:xfrm>
              <a:off x="3570" y="2210"/>
              <a:ext cx="1374" cy="940"/>
              <a:chOff x="576" y="2064"/>
              <a:chExt cx="1344" cy="1488"/>
            </a:xfrm>
          </p:grpSpPr>
          <p:sp>
            <p:nvSpPr>
              <p:cNvPr id="6159" name="AutoShape 23"/>
              <p:cNvSpPr>
                <a:spLocks noChangeArrowheads="1"/>
              </p:cNvSpPr>
              <p:nvPr/>
            </p:nvSpPr>
            <p:spPr bwMode="auto">
              <a:xfrm rot="5400000">
                <a:off x="504" y="2136"/>
                <a:ext cx="1488" cy="1344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0" name="Text Box 24"/>
              <p:cNvSpPr txBox="1">
                <a:spLocks noChangeArrowheads="1"/>
              </p:cNvSpPr>
              <p:nvPr/>
            </p:nvSpPr>
            <p:spPr bwMode="auto">
              <a:xfrm>
                <a:off x="656" y="2113"/>
                <a:ext cx="114" cy="3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u="sng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158" name="Rectangle 27"/>
            <p:cNvSpPr>
              <a:spLocks noChangeArrowheads="1"/>
            </p:cNvSpPr>
            <p:nvPr/>
          </p:nvSpPr>
          <p:spPr bwMode="auto">
            <a:xfrm>
              <a:off x="3856" y="2318"/>
              <a:ext cx="125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1010010010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0101101010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1010010100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6153" name="AutoShape 29"/>
          <p:cNvSpPr>
            <a:spLocks noChangeArrowheads="1"/>
          </p:cNvSpPr>
          <p:nvPr/>
        </p:nvSpPr>
        <p:spPr bwMode="auto">
          <a:xfrm>
            <a:off x="6819900" y="2389188"/>
            <a:ext cx="360363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6154" name="AutoShape 30"/>
          <p:cNvSpPr>
            <a:spLocks noChangeArrowheads="1"/>
          </p:cNvSpPr>
          <p:nvPr/>
        </p:nvSpPr>
        <p:spPr bwMode="auto">
          <a:xfrm>
            <a:off x="4127500" y="2403475"/>
            <a:ext cx="461963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6155" name="AutoShape 31"/>
          <p:cNvSpPr>
            <a:spLocks noChangeArrowheads="1"/>
          </p:cNvSpPr>
          <p:nvPr/>
        </p:nvSpPr>
        <p:spPr bwMode="auto">
          <a:xfrm>
            <a:off x="2870200" y="2451100"/>
            <a:ext cx="1171575" cy="901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r>
              <a:rPr lang="en-US"/>
              <a:t>Assembler</a:t>
            </a:r>
          </a:p>
        </p:txBody>
      </p:sp>
      <p:sp>
        <p:nvSpPr>
          <p:cNvPr id="6156" name="Text Box 32"/>
          <p:cNvSpPr txBox="1">
            <a:spLocks noChangeArrowheads="1"/>
          </p:cNvSpPr>
          <p:nvPr/>
        </p:nvSpPr>
        <p:spPr bwMode="auto">
          <a:xfrm>
            <a:off x="4745038" y="1733550"/>
            <a:ext cx="2120919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Machine </a:t>
            </a:r>
            <a:r>
              <a:rPr lang="en-US" dirty="0" smtClean="0">
                <a:solidFill>
                  <a:srgbClr val="CC0099"/>
                </a:solidFill>
                <a:latin typeface="Times New Roman" pitchFamily="18" charset="0"/>
              </a:rPr>
              <a:t>Instructions</a:t>
            </a:r>
            <a:endParaRPr lang="en-US" dirty="0">
              <a:solidFill>
                <a:srgbClr val="CC0099"/>
              </a:solidFill>
              <a:latin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0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Then Came the Compiler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945312" y="4171950"/>
            <a:ext cx="112236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Processor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322513" y="2411413"/>
            <a:ext cx="293687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pic>
        <p:nvPicPr>
          <p:cNvPr id="7173" name="Picture 5" descr="intel_pentium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212" y="4541838"/>
            <a:ext cx="13382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757237" y="1682750"/>
            <a:ext cx="1463675" cy="2117725"/>
            <a:chOff x="2265" y="1069"/>
            <a:chExt cx="922" cy="1334"/>
          </a:xfrm>
        </p:grpSpPr>
        <p:sp>
          <p:nvSpPr>
            <p:cNvPr id="7184" name="Text Box 7"/>
            <p:cNvSpPr txBox="1">
              <a:spLocks noChangeArrowheads="1"/>
            </p:cNvSpPr>
            <p:nvPr/>
          </p:nvSpPr>
          <p:spPr bwMode="auto">
            <a:xfrm>
              <a:off x="2265" y="1069"/>
              <a:ext cx="92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CC0099"/>
                  </a:solidFill>
                  <a:latin typeface="Times New Roman" pitchFamily="18" charset="0"/>
                </a:rPr>
                <a:t>Programmer</a:t>
              </a:r>
            </a:p>
          </p:txBody>
        </p:sp>
        <p:sp>
          <p:nvSpPr>
            <p:cNvPr id="7186" name="AutoShape 9"/>
            <p:cNvSpPr>
              <a:spLocks noChangeArrowheads="1"/>
            </p:cNvSpPr>
            <p:nvPr/>
          </p:nvSpPr>
          <p:spPr bwMode="auto">
            <a:xfrm>
              <a:off x="2265" y="1329"/>
              <a:ext cx="922" cy="1074"/>
            </a:xfrm>
            <a:prstGeom prst="wedgeRectCallout">
              <a:avLst>
                <a:gd name="adj1" fmla="val 39815"/>
                <a:gd name="adj2" fmla="val 10651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600">
                  <a:solidFill>
                    <a:srgbClr val="000000"/>
                  </a:solidFill>
                </a:rPr>
                <a:t>int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Foo (int x){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  return x + 5;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}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596900" y="5821363"/>
            <a:ext cx="8901113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dirty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</a:t>
            </a:r>
            <a:r>
              <a:rPr kumimoji="1" lang="en-US" sz="2500" dirty="0">
                <a:solidFill>
                  <a:srgbClr val="FF0000"/>
                </a:solidFill>
              </a:rPr>
              <a:t>Programmers wrote high-level language (HLL)</a:t>
            </a:r>
            <a:endParaRPr kumimoji="1" lang="en-US" sz="2500" i="1" dirty="0">
              <a:solidFill>
                <a:srgbClr val="FF0000"/>
              </a:solidFill>
            </a:endParaRPr>
          </a:p>
        </p:txBody>
      </p:sp>
      <p:sp>
        <p:nvSpPr>
          <p:cNvPr id="7176" name="AutoShape 16"/>
          <p:cNvSpPr>
            <a:spLocks noChangeArrowheads="1"/>
          </p:cNvSpPr>
          <p:nvPr/>
        </p:nvSpPr>
        <p:spPr bwMode="auto">
          <a:xfrm>
            <a:off x="6273801" y="2389188"/>
            <a:ext cx="279400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7177" name="AutoShape 17"/>
          <p:cNvSpPr>
            <a:spLocks noChangeArrowheads="1"/>
          </p:cNvSpPr>
          <p:nvPr/>
        </p:nvSpPr>
        <p:spPr bwMode="auto">
          <a:xfrm>
            <a:off x="3911601" y="2403475"/>
            <a:ext cx="279400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7178" name="Text Box 19"/>
          <p:cNvSpPr txBox="1">
            <a:spLocks noChangeArrowheads="1"/>
          </p:cNvSpPr>
          <p:nvPr/>
        </p:nvSpPr>
        <p:spPr bwMode="auto">
          <a:xfrm>
            <a:off x="4694238" y="1709738"/>
            <a:ext cx="11144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Assembly</a:t>
            </a:r>
          </a:p>
        </p:txBody>
      </p:sp>
      <p:grpSp>
        <p:nvGrpSpPr>
          <p:cNvPr id="7179" name="Group 22"/>
          <p:cNvGrpSpPr>
            <a:grpSpLocks/>
          </p:cNvGrpSpPr>
          <p:nvPr/>
        </p:nvGrpSpPr>
        <p:grpSpPr bwMode="auto">
          <a:xfrm>
            <a:off x="4256088" y="2195513"/>
            <a:ext cx="2195512" cy="2135187"/>
            <a:chOff x="576" y="2064"/>
            <a:chExt cx="1344" cy="1488"/>
          </a:xfrm>
        </p:grpSpPr>
        <p:sp>
          <p:nvSpPr>
            <p:cNvPr id="7182" name="AutoShape 23"/>
            <p:cNvSpPr>
              <a:spLocks noChangeArrowheads="1"/>
            </p:cNvSpPr>
            <p:nvPr/>
          </p:nvSpPr>
          <p:spPr bwMode="auto">
            <a:xfrm rot="5400000">
              <a:off x="504" y="2136"/>
              <a:ext cx="1488" cy="1344"/>
            </a:xfrm>
            <a:prstGeom prst="flowChartPunchedTap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l" eaLnBrk="1" hangingPunct="1"/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Add r3,r3,r1</a:t>
              </a:r>
            </a:p>
            <a:p>
              <a:pPr algn="l" eaLnBrk="1" hangingPunct="1"/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</a:rPr>
                <a:t>Cmp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 r3,r1</a:t>
              </a:r>
            </a:p>
            <a:p>
              <a:pPr algn="l" eaLnBrk="1" hangingPunct="1"/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</a:rPr>
                <a:t>Bge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 0x3340a</a:t>
              </a:r>
            </a:p>
            <a:p>
              <a:pPr algn="l" eaLnBrk="1" hangingPunct="1"/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</a:rPr>
                <a:t>Mulu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 r3,r5,r2</a:t>
              </a:r>
            </a:p>
            <a:p>
              <a:pPr algn="l" eaLnBrk="1" hangingPunct="1"/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Sub r1,r3,r4</a:t>
              </a:r>
            </a:p>
            <a:p>
              <a:pPr algn="l" eaLnBrk="1" hangingPunct="1"/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7183" name="Text Box 24"/>
            <p:cNvSpPr txBox="1">
              <a:spLocks noChangeArrowheads="1"/>
            </p:cNvSpPr>
            <p:nvPr/>
          </p:nvSpPr>
          <p:spPr bwMode="auto">
            <a:xfrm>
              <a:off x="655" y="2113"/>
              <a:ext cx="113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en-US" u="sng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1" name="AutoShape 27"/>
          <p:cNvSpPr>
            <a:spLocks noChangeArrowheads="1"/>
          </p:cNvSpPr>
          <p:nvPr/>
        </p:nvSpPr>
        <p:spPr bwMode="auto">
          <a:xfrm>
            <a:off x="2717800" y="2451100"/>
            <a:ext cx="1117599" cy="9017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r>
              <a:rPr lang="en-US" dirty="0"/>
              <a:t>Compiler</a:t>
            </a:r>
          </a:p>
        </p:txBody>
      </p:sp>
      <p:grpSp>
        <p:nvGrpSpPr>
          <p:cNvPr id="19" name="Group 28"/>
          <p:cNvGrpSpPr>
            <a:grpSpLocks/>
          </p:cNvGrpSpPr>
          <p:nvPr/>
        </p:nvGrpSpPr>
        <p:grpSpPr bwMode="auto">
          <a:xfrm>
            <a:off x="6615547" y="2284413"/>
            <a:ext cx="2154262" cy="1492250"/>
            <a:chOff x="3589" y="2211"/>
            <a:chExt cx="1518" cy="940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3589" y="2211"/>
              <a:ext cx="1432" cy="940"/>
              <a:chOff x="595" y="2065"/>
              <a:chExt cx="1401" cy="1488"/>
            </a:xfrm>
          </p:grpSpPr>
          <p:sp>
            <p:nvSpPr>
              <p:cNvPr id="22" name="AutoShape 23"/>
              <p:cNvSpPr>
                <a:spLocks noChangeArrowheads="1"/>
              </p:cNvSpPr>
              <p:nvPr/>
            </p:nvSpPr>
            <p:spPr bwMode="auto">
              <a:xfrm rot="5400000">
                <a:off x="552" y="2108"/>
                <a:ext cx="1488" cy="1401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" name="Text Box 24"/>
              <p:cNvSpPr txBox="1">
                <a:spLocks noChangeArrowheads="1"/>
              </p:cNvSpPr>
              <p:nvPr/>
            </p:nvSpPr>
            <p:spPr bwMode="auto">
              <a:xfrm>
                <a:off x="656" y="2113"/>
                <a:ext cx="114" cy="3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u="sng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3856" y="2318"/>
              <a:ext cx="125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1010010010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0101101010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1010010100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553201" y="1753105"/>
            <a:ext cx="2120919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Machine </a:t>
            </a:r>
            <a:r>
              <a:rPr lang="en-US" dirty="0" smtClean="0">
                <a:solidFill>
                  <a:srgbClr val="CC0099"/>
                </a:solidFill>
                <a:latin typeface="Times New Roman" pitchFamily="18" charset="0"/>
              </a:rPr>
              <a:t>Instructions</a:t>
            </a:r>
            <a:endParaRPr lang="en-US" dirty="0">
              <a:solidFill>
                <a:srgbClr val="CC0099"/>
              </a:solidFill>
              <a:latin typeface="Times New Roman" pitchFamily="18" charset="0"/>
            </a:endParaRPr>
          </a:p>
        </p:txBody>
      </p:sp>
      <p:sp>
        <p:nvSpPr>
          <p:cNvPr id="25" name="AutoShape 16"/>
          <p:cNvSpPr>
            <a:spLocks noChangeArrowheads="1"/>
          </p:cNvSpPr>
          <p:nvPr/>
        </p:nvSpPr>
        <p:spPr bwMode="auto">
          <a:xfrm>
            <a:off x="7378701" y="3476625"/>
            <a:ext cx="279400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4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371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Overview: Compilers &amp; Optimizations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Goals of a Compiler</a:t>
            </a:r>
          </a:p>
        </p:txBody>
      </p:sp>
      <p:sp>
        <p:nvSpPr>
          <p:cNvPr id="205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931988"/>
            <a:ext cx="8391525" cy="4138612"/>
          </a:xfrm>
        </p:spPr>
        <p:txBody>
          <a:bodyPr/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Correct program executes correctly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Provide support for debugging incorrect programs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Program executes fast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Compilation is fast?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Small code size?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More efficient use of energy?</a:t>
            </a:r>
          </a:p>
          <a:p>
            <a:pPr>
              <a:defRPr/>
            </a:pPr>
            <a:endParaRPr lang="en-C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4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1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Inside a Basic Compiler</a:t>
            </a:r>
          </a:p>
        </p:txBody>
      </p:sp>
      <p:sp>
        <p:nvSpPr>
          <p:cNvPr id="10243" name="AutoShape 13"/>
          <p:cNvSpPr>
            <a:spLocks noChangeArrowheads="1"/>
          </p:cNvSpPr>
          <p:nvPr/>
        </p:nvSpPr>
        <p:spPr bwMode="auto">
          <a:xfrm>
            <a:off x="3070225" y="2692400"/>
            <a:ext cx="12192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Front End</a:t>
            </a:r>
          </a:p>
        </p:txBody>
      </p:sp>
      <p:sp>
        <p:nvSpPr>
          <p:cNvPr id="10244" name="Line 15"/>
          <p:cNvSpPr>
            <a:spLocks noChangeShapeType="1"/>
          </p:cNvSpPr>
          <p:nvPr/>
        </p:nvSpPr>
        <p:spPr bwMode="auto">
          <a:xfrm>
            <a:off x="2536825" y="3225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0245" name="Text Box 16"/>
          <p:cNvSpPr txBox="1">
            <a:spLocks noChangeArrowheads="1"/>
          </p:cNvSpPr>
          <p:nvPr/>
        </p:nvSpPr>
        <p:spPr bwMode="auto">
          <a:xfrm>
            <a:off x="774616" y="2692400"/>
            <a:ext cx="1762209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High-level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(C, C++, Java)</a:t>
            </a:r>
          </a:p>
        </p:txBody>
      </p:sp>
      <p:sp>
        <p:nvSpPr>
          <p:cNvPr id="10246" name="Text Box 17"/>
          <p:cNvSpPr txBox="1">
            <a:spLocks noChangeArrowheads="1"/>
          </p:cNvSpPr>
          <p:nvPr/>
        </p:nvSpPr>
        <p:spPr bwMode="auto">
          <a:xfrm>
            <a:off x="6834188" y="2586038"/>
            <a:ext cx="1270413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Low-level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IA64)</a:t>
            </a:r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0247" name="Line 19"/>
          <p:cNvSpPr>
            <a:spLocks noChangeShapeType="1"/>
          </p:cNvSpPr>
          <p:nvPr/>
        </p:nvSpPr>
        <p:spPr bwMode="auto">
          <a:xfrm>
            <a:off x="2765425" y="32258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48" name="Text Box 20"/>
          <p:cNvSpPr txBox="1">
            <a:spLocks noChangeArrowheads="1"/>
          </p:cNvSpPr>
          <p:nvPr/>
        </p:nvSpPr>
        <p:spPr bwMode="auto">
          <a:xfrm>
            <a:off x="2560638" y="4364038"/>
            <a:ext cx="5619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HLL</a:t>
            </a:r>
          </a:p>
        </p:txBody>
      </p:sp>
      <p:sp>
        <p:nvSpPr>
          <p:cNvPr id="10249" name="Line 23"/>
          <p:cNvSpPr>
            <a:spLocks noChangeShapeType="1"/>
          </p:cNvSpPr>
          <p:nvPr/>
        </p:nvSpPr>
        <p:spPr bwMode="auto">
          <a:xfrm>
            <a:off x="4302125" y="3200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0250" name="Line 24"/>
          <p:cNvSpPr>
            <a:spLocks noChangeShapeType="1"/>
          </p:cNvSpPr>
          <p:nvPr/>
        </p:nvSpPr>
        <p:spPr bwMode="auto">
          <a:xfrm>
            <a:off x="4530725" y="32004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51" name="Text Box 25"/>
          <p:cNvSpPr txBox="1">
            <a:spLocks noChangeArrowheads="1"/>
          </p:cNvSpPr>
          <p:nvPr/>
        </p:nvSpPr>
        <p:spPr bwMode="auto">
          <a:xfrm>
            <a:off x="4375150" y="4338638"/>
            <a:ext cx="371475" cy="3032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IR</a:t>
            </a:r>
          </a:p>
        </p:txBody>
      </p:sp>
      <p:sp>
        <p:nvSpPr>
          <p:cNvPr id="10252" name="AutoShape 26"/>
          <p:cNvSpPr>
            <a:spLocks noChangeArrowheads="1"/>
          </p:cNvSpPr>
          <p:nvPr/>
        </p:nvSpPr>
        <p:spPr bwMode="auto">
          <a:xfrm>
            <a:off x="4911725" y="2667000"/>
            <a:ext cx="12954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Code</a:t>
            </a:r>
          </a:p>
          <a:p>
            <a:r>
              <a:rPr lang="en-US" sz="1600"/>
              <a:t>Generator</a:t>
            </a:r>
          </a:p>
        </p:txBody>
      </p:sp>
      <p:sp>
        <p:nvSpPr>
          <p:cNvPr id="10253" name="Line 27"/>
          <p:cNvSpPr>
            <a:spLocks noChangeShapeType="1"/>
          </p:cNvSpPr>
          <p:nvPr/>
        </p:nvSpPr>
        <p:spPr bwMode="auto">
          <a:xfrm>
            <a:off x="6207125" y="3200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0254" name="Line 28"/>
          <p:cNvSpPr>
            <a:spLocks noChangeShapeType="1"/>
          </p:cNvSpPr>
          <p:nvPr/>
        </p:nvSpPr>
        <p:spPr bwMode="auto">
          <a:xfrm>
            <a:off x="6435725" y="32004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55" name="Text Box 29"/>
          <p:cNvSpPr txBox="1">
            <a:spLocks noChangeArrowheads="1"/>
          </p:cNvSpPr>
          <p:nvPr/>
        </p:nvSpPr>
        <p:spPr bwMode="auto">
          <a:xfrm>
            <a:off x="6242050" y="4338638"/>
            <a:ext cx="541338" cy="3032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LLL</a:t>
            </a:r>
          </a:p>
        </p:txBody>
      </p:sp>
      <p:sp>
        <p:nvSpPr>
          <p:cNvPr id="10256" name="Text Box 30"/>
          <p:cNvSpPr txBox="1">
            <a:spLocks noChangeArrowheads="1"/>
          </p:cNvSpPr>
          <p:nvPr/>
        </p:nvSpPr>
        <p:spPr bwMode="auto">
          <a:xfrm>
            <a:off x="3475038" y="4811713"/>
            <a:ext cx="2631838" cy="1006189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Intermediate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Representation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(similar to assembly)</a:t>
            </a:r>
          </a:p>
        </p:txBody>
      </p:sp>
      <p:sp>
        <p:nvSpPr>
          <p:cNvPr id="10257" name="Text Box 31"/>
          <p:cNvSpPr txBox="1">
            <a:spLocks noChangeArrowheads="1"/>
          </p:cNvSpPr>
          <p:nvPr/>
        </p:nvSpPr>
        <p:spPr bwMode="auto">
          <a:xfrm>
            <a:off x="2898775" y="1882775"/>
            <a:ext cx="3678238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CSC488 Compilers and Interpreters</a:t>
            </a:r>
          </a:p>
        </p:txBody>
      </p:sp>
      <p:sp>
        <p:nvSpPr>
          <p:cNvPr id="10258" name="Line 32"/>
          <p:cNvSpPr>
            <a:spLocks noChangeShapeType="1"/>
          </p:cNvSpPr>
          <p:nvPr/>
        </p:nvSpPr>
        <p:spPr bwMode="auto">
          <a:xfrm flipH="1">
            <a:off x="3790950" y="2232025"/>
            <a:ext cx="450850" cy="388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59" name="Line 33"/>
          <p:cNvSpPr>
            <a:spLocks noChangeShapeType="1"/>
          </p:cNvSpPr>
          <p:nvPr/>
        </p:nvSpPr>
        <p:spPr bwMode="auto">
          <a:xfrm>
            <a:off x="5137150" y="2225675"/>
            <a:ext cx="4270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26545</TotalTime>
  <Words>1833</Words>
  <Application>Microsoft Office PowerPoint</Application>
  <PresentationFormat>On-screen Show (4:3)</PresentationFormat>
  <Paragraphs>436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Brush Script MT</vt:lpstr>
      <vt:lpstr>Calibri</vt:lpstr>
      <vt:lpstr>Calisto MT</vt:lpstr>
      <vt:lpstr>Comic Sans MS</vt:lpstr>
      <vt:lpstr>Consolas</vt:lpstr>
      <vt:lpstr>Symbol</vt:lpstr>
      <vt:lpstr>Tahoma</vt:lpstr>
      <vt:lpstr>Times New Roman</vt:lpstr>
      <vt:lpstr>Wingdings</vt:lpstr>
      <vt:lpstr>Capital</vt:lpstr>
      <vt:lpstr>ECE 454  Computer Systems Programming Compiler and Optimization (I)</vt:lpstr>
      <vt:lpstr>Content</vt:lpstr>
      <vt:lpstr>A Brief History of Compilation</vt:lpstr>
      <vt:lpstr>In the Beginning…</vt:lpstr>
      <vt:lpstr>Then Came the Assembler</vt:lpstr>
      <vt:lpstr>Then Came the Compiler</vt:lpstr>
      <vt:lpstr>Overview: Compilers &amp; Optimizations</vt:lpstr>
      <vt:lpstr>Goals of a Compiler</vt:lpstr>
      <vt:lpstr>Inside a Basic Compiler</vt:lpstr>
      <vt:lpstr>Inside an optimizing compiler</vt:lpstr>
      <vt:lpstr>Control Flow Graph:  (how a compiler sees your program)</vt:lpstr>
      <vt:lpstr>Performance Optimization:  3 Requirements</vt:lpstr>
      <vt:lpstr>How do optimizations improve performance?</vt:lpstr>
      <vt:lpstr>Role of Optimizing Compilers  </vt:lpstr>
      <vt:lpstr>Limitations of Optimizing Compilers</vt:lpstr>
      <vt:lpstr>Role of the Programmer</vt:lpstr>
      <vt:lpstr>Optimization Basics</vt:lpstr>
      <vt:lpstr>Compiler Optimizations</vt:lpstr>
      <vt:lpstr>Constant Propagation (CP)</vt:lpstr>
      <vt:lpstr>Constant Folding (CF)</vt:lpstr>
      <vt:lpstr>Common  Sub-expression Elimination (CSE)</vt:lpstr>
      <vt:lpstr>Dead Code Elimination (DCE)</vt:lpstr>
      <vt:lpstr>Loop Invariant Code Motion (LICM)</vt:lpstr>
      <vt:lpstr>Loop Invariant Code Motion (LICM)</vt:lpstr>
      <vt:lpstr>Function Inlining</vt:lpstr>
      <vt:lpstr>Loop Unrolling</vt:lpstr>
      <vt:lpstr>Summary: gcc Optimization Levels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Windows User</cp:lastModifiedBy>
  <cp:revision>204</cp:revision>
  <cp:lastPrinted>2013-09-11T16:09:48Z</cp:lastPrinted>
  <dcterms:created xsi:type="dcterms:W3CDTF">2013-01-10T16:28:45Z</dcterms:created>
  <dcterms:modified xsi:type="dcterms:W3CDTF">2018-09-21T20:18:31Z</dcterms:modified>
</cp:coreProperties>
</file>