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306" r:id="rId15"/>
    <p:sldId id="307" r:id="rId16"/>
    <p:sldId id="308" r:id="rId17"/>
    <p:sldId id="332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31" r:id="rId26"/>
    <p:sldId id="316" r:id="rId27"/>
    <p:sldId id="317" r:id="rId28"/>
    <p:sldId id="318" r:id="rId29"/>
    <p:sldId id="319" r:id="rId30"/>
    <p:sldId id="320" r:id="rId31"/>
    <p:sldId id="333" r:id="rId32"/>
    <p:sldId id="321" r:id="rId33"/>
    <p:sldId id="322" r:id="rId34"/>
    <p:sldId id="323" r:id="rId35"/>
    <p:sldId id="334" r:id="rId36"/>
    <p:sldId id="324" r:id="rId37"/>
    <p:sldId id="325" r:id="rId38"/>
    <p:sldId id="326" r:id="rId39"/>
    <p:sldId id="327" r:id="rId40"/>
    <p:sldId id="328" r:id="rId41"/>
    <p:sldId id="32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2014-10-06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2014-10-06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12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4BCA1C8-01BC-564C-9E76-021B28D6E722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4FE2-61E5-E34D-A69A-F05B9A8AD9AB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FAA3-85F3-F349-A54D-A30F7A13B00A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C5D-CD31-8A46-908E-13B4CD38D98A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2396-8085-1942-8567-C7448E0ABDF4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A207-2855-C947-996D-0E3EFD3E83B6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EEE9-B763-3144-BE17-7B03DEE8C01F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E70AEF9B-087C-5E4A-ABEC-79659A04AB74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8A82-90C2-134C-ACF0-97354422CAF4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1BFE-E04D-514D-B001-90AC3CFDBBE6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3F3A-0951-8E42-AAB0-CE3CEAC244E1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B1-FF63-544F-BA69-5ABC2CCDD84B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734F-26E5-0A4D-8019-CE526BB4E044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2F5E-FC6A-C349-9C22-78468765BF13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5BE1816-4AAE-D84A-93B0-DEEB09E4A6B6}" type="datetime1">
              <a:rPr lang="en-CA" smtClean="0"/>
              <a:t>2014-10-06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4000" i="1" dirty="0" smtClean="0"/>
              <a:t>Compiler and Optimization (II)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Further LICM,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3600" dirty="0" smtClean="0"/>
              <a:t> unnecessary</a:t>
            </a:r>
            <a:endParaRPr lang="en-US" sz="3600" dirty="0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135438" y="1219200"/>
            <a:ext cx="4594225" cy="285908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vsum3(vec_ptr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int *data = get_vec_start(v);</a:t>
            </a:r>
            <a:endParaRPr lang="en-US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length;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 *dest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+=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5339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201613" indent="-222250" algn="l" defTabSz="89535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2971800" algn="l"/>
              </a:tabLst>
              <a:defRPr/>
            </a:pP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CPE = 6.00</a:t>
            </a:r>
          </a:p>
          <a:p>
            <a:pPr marL="438151" lvl="1" indent="-16510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r>
              <a:rPr lang="en-US" sz="2000" kern="0" dirty="0">
                <a:latin typeface="+mn-lt"/>
              </a:rPr>
              <a:t>Compiler may not always inline when it should</a:t>
            </a:r>
          </a:p>
          <a:p>
            <a:pPr marL="438151" lvl="1" indent="-16510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r>
              <a:rPr lang="en-US" sz="2000" kern="0" dirty="0">
                <a:latin typeface="+mn-lt"/>
              </a:rPr>
              <a:t>It may not know how important a certain loop is</a:t>
            </a:r>
          </a:p>
          <a:p>
            <a:pPr marL="438151" lvl="1" indent="-16510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r>
              <a:rPr lang="en-US" sz="2000" kern="0" dirty="0">
                <a:latin typeface="+mn-lt"/>
              </a:rPr>
              <a:t>It may be blocked </a:t>
            </a:r>
            <a:r>
              <a:rPr lang="en-US" sz="2000" kern="0" dirty="0" smtClean="0">
                <a:latin typeface="+mn-lt"/>
              </a:rPr>
              <a:t>by missing </a:t>
            </a:r>
            <a:r>
              <a:rPr lang="en-US" sz="2000" kern="0" dirty="0">
                <a:latin typeface="+mn-lt"/>
              </a:rPr>
              <a:t>function definition </a:t>
            </a:r>
          </a:p>
          <a:p>
            <a:pPr marL="560388" lvl="1" indent="-222250" algn="l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971800" algn="l"/>
              </a:tabLst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900" y="1498600"/>
            <a:ext cx="3833813" cy="267493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vsum3i(vec_ptr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for (i = 0; i &lt; length;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int val;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    int *data = get_vec_start(v);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    val = data[i];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60400" y="2901950"/>
            <a:ext cx="327660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34963"/>
            <a:ext cx="89662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Reduce Unnecessary Memory Refs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017963"/>
            <a:ext cx="8612187" cy="2343150"/>
          </a:xfrm>
        </p:spPr>
        <p:txBody>
          <a:bodyPr>
            <a:normAutofit fontScale="92500" lnSpcReduction="20000"/>
          </a:bodyPr>
          <a:lstStyle/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Don’t need to store in destination until end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Can use local variable </a:t>
            </a:r>
            <a:r>
              <a:rPr lang="en-US" dirty="0" smtClean="0">
                <a:latin typeface="Courier New" pitchFamily="49" charset="0"/>
              </a:rPr>
              <a:t>sum</a:t>
            </a:r>
            <a:r>
              <a:rPr lang="en-US" dirty="0" smtClean="0"/>
              <a:t> instead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It is more likely to be allocated to a register!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Avoids 1 memory read, 1 memory write per iteration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2.00</a:t>
            </a:r>
          </a:p>
          <a:p>
            <a:pPr marL="438151" lvl="1" indent="-16510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 Difficult for the compiler to promote pointer de-refs to registers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071938" y="990600"/>
            <a:ext cx="4594225" cy="285908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vsum4(vec_ptr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*data = get_vec_start(v);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int sum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for (i = 0; i &lt; length; i++)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sum</a:t>
            </a:r>
            <a:r>
              <a:rPr lang="nn-NO">
                <a:latin typeface="Courier New" pitchFamily="49" charset="0"/>
              </a:rPr>
              <a:t> +=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*dest = sum;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2900" y="1489075"/>
            <a:ext cx="3619500" cy="22447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void vsum3(</a:t>
            </a:r>
            <a:r>
              <a:rPr lang="en-US" sz="1400" dirty="0" err="1">
                <a:latin typeface="Courier New" pitchFamily="49" charset="0"/>
              </a:rPr>
              <a:t>vec_ptr</a:t>
            </a:r>
            <a:r>
              <a:rPr lang="en-US" sz="1400" dirty="0">
                <a:latin typeface="Courier New" pitchFamily="49" charset="0"/>
              </a:rPr>
              <a:t> v,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length = </a:t>
            </a:r>
            <a:r>
              <a:rPr lang="en-US" sz="1400" dirty="0" err="1">
                <a:latin typeface="Courier New" pitchFamily="49" charset="0"/>
              </a:rPr>
              <a:t>vec_length</a:t>
            </a:r>
            <a:r>
              <a:rPr lang="en-US" sz="14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 *data = 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get_vec_start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(v);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length;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+= data[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0100" y="2895600"/>
            <a:ext cx="99060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  <p:bldP spid="3686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Why are pointers so hard for compilers?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65300"/>
            <a:ext cx="8701087" cy="4679950"/>
          </a:xfrm>
        </p:spPr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Pointer 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Two different pointers might point to a single location</a:t>
            </a:r>
          </a:p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Example: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x = 5, y = 10;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*p = &amp;x;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*q = &amp;y;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/>
              <a:t>i</a:t>
            </a:r>
            <a:r>
              <a:rPr lang="en-US" dirty="0" smtClean="0"/>
              <a:t>f (</a:t>
            </a:r>
            <a:r>
              <a:rPr lang="en-US" dirty="0" err="1" smtClean="0"/>
              <a:t>one_in_a_million</a:t>
            </a:r>
            <a:r>
              <a:rPr lang="en-US" dirty="0" smtClean="0"/>
              <a:t>){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	q = p;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}</a:t>
            </a:r>
          </a:p>
          <a:p>
            <a:pPr marL="560388" lvl="1" indent="-222250" defTabSz="895350" eaLnBrk="1" hangingPunct="1">
              <a:buFont typeface="Wingdings" pitchFamily="2" charset="2"/>
              <a:buNone/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// compiler must assume q==p = &amp;x  from here on, though unlikely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24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647700"/>
            <a:ext cx="8407400" cy="8347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Minimizing the impact of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613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Easy to over-use pointers in C/C++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Since allowed to do address arithmetic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Direct access to storage structures</a:t>
            </a:r>
          </a:p>
          <a:p>
            <a:pPr marL="201613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Get in habit of introducing local variables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err="1" smtClean="0"/>
              <a:t>Eg</a:t>
            </a:r>
            <a:r>
              <a:rPr lang="en-US" dirty="0" smtClean="0"/>
              <a:t>., when accumulating within loops</a:t>
            </a:r>
          </a:p>
          <a:p>
            <a:pPr marL="438151" lvl="1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 smtClean="0"/>
              <a:t>Your way of telling compiler not to worry about aliasing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Understanding Instruction-Level Parallelism: Unrolling and </a:t>
            </a:r>
            <a:br>
              <a:rPr lang="en-US" dirty="0" smtClean="0"/>
            </a:br>
            <a:r>
              <a:rPr lang="en-US" dirty="0" smtClean="0"/>
              <a:t>Software Pipelining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4963"/>
            <a:ext cx="72517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Superscalar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095500" y="3276600"/>
            <a:ext cx="5029200" cy="30480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 anchorCtr="1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0">
                <a:latin typeface="Arial" charset="0"/>
              </a:rPr>
              <a:t>Execution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552700" y="3657600"/>
            <a:ext cx="4495800" cy="838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200" b="0">
                <a:latin typeface="Arial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200" b="0">
                <a:latin typeface="Arial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2095500" y="1066800"/>
            <a:ext cx="4953000" cy="1828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0">
                <a:latin typeface="Arial" charset="0"/>
              </a:rPr>
              <a:t>Instruction Control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6289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Integer/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Branch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8481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FP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Add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4577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FP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Mult/Div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0673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Load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6769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Store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81700" y="1524000"/>
            <a:ext cx="8382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Instruction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Cache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067300" y="5334000"/>
            <a:ext cx="11430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Data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Cache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229100" y="1447800"/>
            <a:ext cx="9144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Fetch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Control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29100" y="2057400"/>
            <a:ext cx="9144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Instruction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Decode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5143500" y="1676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5143500" y="2286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4686300" y="2590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 flipH="1">
            <a:off x="2705100" y="1524000"/>
            <a:ext cx="1524000" cy="2286000"/>
          </a:xfrm>
          <a:custGeom>
            <a:avLst/>
            <a:gdLst>
              <a:gd name="T0" fmla="*/ 0 w 144"/>
              <a:gd name="T1" fmla="*/ 0 h 864"/>
              <a:gd name="T2" fmla="*/ 2147483647 w 144"/>
              <a:gd name="T3" fmla="*/ 0 h 864"/>
              <a:gd name="T4" fmla="*/ 2147483647 w 144"/>
              <a:gd name="T5" fmla="*/ 2147483647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rot="5400000">
            <a:off x="4686300" y="4800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rot="16200000" flipV="1">
            <a:off x="49149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rot="5400000">
            <a:off x="5295900" y="4800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rot="5400000">
            <a:off x="55245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5091113" y="1347788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Address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180013" y="1973263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Instrs.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4648200" y="2543175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Operations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705100" y="2847975"/>
            <a:ext cx="105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Prediction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OK?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981700" y="4937125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Data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5378450" y="492918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Data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4810125" y="4724400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Addr.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5448300" y="470852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Addr.</a:t>
            </a: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29337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41529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47625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53721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59817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2933700" y="35814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3238500" y="3810000"/>
            <a:ext cx="53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General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Integer</a:t>
            </a: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35433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2247900" y="46482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2857500" y="4267200"/>
            <a:ext cx="3048000" cy="381000"/>
            <a:chOff x="768" y="2016"/>
            <a:chExt cx="1920" cy="144"/>
          </a:xfrm>
        </p:grpSpPr>
        <p:sp>
          <p:nvSpPr>
            <p:cNvPr id="4203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3086100" y="4648200"/>
            <a:ext cx="1195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Operation Results</a:t>
            </a:r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3086100" y="1600200"/>
            <a:ext cx="9144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Retirement</a:t>
            </a:r>
          </a:p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bg1"/>
                </a:solidFill>
                <a:latin typeface="Arial" charset="0"/>
              </a:rPr>
              <a:t>Unit</a:t>
            </a:r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3238500" y="20574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Register</a:t>
            </a:r>
          </a:p>
          <a:p>
            <a:pPr eaLnBrk="1" hangingPunct="1">
              <a:lnSpc>
                <a:spcPct val="100000"/>
              </a:lnSpc>
            </a:pPr>
            <a:r>
              <a:rPr lang="en-US" sz="1000" b="0">
                <a:latin typeface="Arial" charset="0"/>
              </a:rPr>
              <a:t>File</a:t>
            </a:r>
          </a:p>
        </p:txBody>
      </p:sp>
      <p:sp>
        <p:nvSpPr>
          <p:cNvPr id="42028" name="Line 50"/>
          <p:cNvSpPr>
            <a:spLocks noChangeShapeType="1"/>
          </p:cNvSpPr>
          <p:nvPr/>
        </p:nvSpPr>
        <p:spPr bwMode="auto">
          <a:xfrm>
            <a:off x="2705100" y="1981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29" name="Freeform 51"/>
          <p:cNvSpPr>
            <a:spLocks/>
          </p:cNvSpPr>
          <p:nvPr/>
        </p:nvSpPr>
        <p:spPr bwMode="auto">
          <a:xfrm flipH="1">
            <a:off x="2400300" y="2438400"/>
            <a:ext cx="838200" cy="2209800"/>
          </a:xfrm>
          <a:custGeom>
            <a:avLst/>
            <a:gdLst>
              <a:gd name="T0" fmla="*/ 0 w 144"/>
              <a:gd name="T1" fmla="*/ 0 h 864"/>
              <a:gd name="T2" fmla="*/ 2147483647 w 144"/>
              <a:gd name="T3" fmla="*/ 0 h 864"/>
              <a:gd name="T4" fmla="*/ 2147483647 w 144"/>
              <a:gd name="T5" fmla="*/ 2147483647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30" name="Text Box 52"/>
          <p:cNvSpPr txBox="1">
            <a:spLocks noChangeArrowheads="1"/>
          </p:cNvSpPr>
          <p:nvPr/>
        </p:nvSpPr>
        <p:spPr bwMode="auto">
          <a:xfrm>
            <a:off x="1582738" y="2832100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Register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>
                <a:latin typeface="Arial" charset="0"/>
              </a:rPr>
              <a:t>Updates</a:t>
            </a:r>
          </a:p>
        </p:txBody>
      </p:sp>
      <p:sp>
        <p:nvSpPr>
          <p:cNvPr id="42031" name="Line 53"/>
          <p:cNvSpPr>
            <a:spLocks noChangeShapeType="1"/>
          </p:cNvSpPr>
          <p:nvPr/>
        </p:nvSpPr>
        <p:spPr bwMode="auto">
          <a:xfrm>
            <a:off x="38481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32" name="Freeform 54"/>
          <p:cNvSpPr>
            <a:spLocks/>
          </p:cNvSpPr>
          <p:nvPr/>
        </p:nvSpPr>
        <p:spPr bwMode="auto">
          <a:xfrm>
            <a:off x="3924300" y="2590800"/>
            <a:ext cx="762000" cy="228600"/>
          </a:xfrm>
          <a:custGeom>
            <a:avLst/>
            <a:gdLst>
              <a:gd name="T0" fmla="*/ 2147483647 w 480"/>
              <a:gd name="T1" fmla="*/ 2147483647 h 144"/>
              <a:gd name="T2" fmla="*/ 0 w 480"/>
              <a:gd name="T3" fmla="*/ 2147483647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3"/>
            <a:ext cx="7373938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Assumed CPU Capabilities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93800"/>
            <a:ext cx="8307387" cy="5454650"/>
          </a:xfrm>
        </p:spPr>
        <p:txBody>
          <a:bodyPr>
            <a:normAutofit fontScale="92500" lnSpcReduction="10000"/>
          </a:bodyPr>
          <a:lstStyle/>
          <a:p>
            <a:pPr marL="223838" indent="-223838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Multiple Instructions Can Execute in Parallel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load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store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2 integer (one may be branch)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FP Addition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1 FP Multiplication or Division</a:t>
            </a:r>
          </a:p>
          <a:p>
            <a:pPr marL="223838" indent="-223838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Some Instructions Take &gt; 1 Cycle, but Can be Pipelined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Instruction	Latency	Cycles/Issue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Load / Store	3	1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Integer Multiply	4	1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Double/Single FP Multiply	5	2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Double/Single FP Add	3	1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Integer Divide	36	36</a:t>
            </a:r>
          </a:p>
          <a:p>
            <a:pPr marL="560388" lvl="1" indent="-222250" defTabSz="895350" eaLnBrk="1" hangingPunct="1">
              <a:tabLst>
                <a:tab pos="114300" algn="l"/>
                <a:tab pos="4229100" algn="r"/>
                <a:tab pos="6172200" algn="r"/>
              </a:tabLst>
              <a:defRPr/>
            </a:pPr>
            <a:r>
              <a:rPr lang="en-US" dirty="0" smtClean="0"/>
              <a:t>Double/Single FP Divide	38	38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4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Core i7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127537"/>
            <a:ext cx="7937500" cy="1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Zooming into x86 assembly</a:t>
            </a:r>
            <a:endParaRPr lang="en-US" dirty="0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914400" y="1371600"/>
            <a:ext cx="7467600" cy="285908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vsum4(vec_ptr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                          // i =&gt; %edx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     // length =&gt; %esi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*data = get_vec_start(v);   // data =&gt; %eax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int sum = 0;                    // sum =&gt; %ecx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for (i = 0; i &lt; length; i++)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  sum += data[i];              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*dest = sum;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0" y="4572000"/>
            <a:ext cx="8001000" cy="1474788"/>
          </a:xfrm>
          <a:prstGeom prst="rect">
            <a:avLst/>
          </a:prstGeom>
          <a:solidFill>
            <a:srgbClr val="CCE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.L24:	# Loop code only: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addl (%eax,%edx,4),%ecx	# sum += data[i]  // data+i*4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incl %edx	# i++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cmpl %esi,%edx	# compare i and length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jl .L24	# if i &lt; length goto L24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Note: </a:t>
            </a:r>
            <a:r>
              <a:rPr lang="en-US" dirty="0" err="1" smtClean="0"/>
              <a:t>addl</a:t>
            </a:r>
            <a:r>
              <a:rPr lang="en-US" dirty="0" smtClean="0"/>
              <a:t> includes a load!</a:t>
            </a:r>
            <a:endParaRPr lang="en-US" dirty="0"/>
          </a:p>
        </p:txBody>
      </p:sp>
      <p:grpSp>
        <p:nvGrpSpPr>
          <p:cNvPr id="45059" name="Group 29"/>
          <p:cNvGrpSpPr>
            <a:grpSpLocks/>
          </p:cNvGrpSpPr>
          <p:nvPr/>
        </p:nvGrpSpPr>
        <p:grpSpPr bwMode="auto">
          <a:xfrm>
            <a:off x="2604821" y="2626996"/>
            <a:ext cx="4253179" cy="3008949"/>
            <a:chOff x="4448175" y="1504950"/>
            <a:chExt cx="3257550" cy="2314575"/>
          </a:xfrm>
        </p:grpSpPr>
        <p:grpSp>
          <p:nvGrpSpPr>
            <p:cNvPr id="45067" name="Group 34"/>
            <p:cNvGrpSpPr>
              <a:grpSpLocks/>
            </p:cNvGrpSpPr>
            <p:nvPr/>
          </p:nvGrpSpPr>
          <p:grpSpPr bwMode="auto">
            <a:xfrm>
              <a:off x="4448175" y="1504950"/>
              <a:ext cx="3116263" cy="2314575"/>
              <a:chOff x="356" y="1092"/>
              <a:chExt cx="1963" cy="1458"/>
            </a:xfrm>
          </p:grpSpPr>
          <p:sp>
            <p:nvSpPr>
              <p:cNvPr id="45069" name="Text Box 8"/>
              <p:cNvSpPr txBox="1">
                <a:spLocks noChangeArrowheads="1"/>
              </p:cNvSpPr>
              <p:nvPr/>
            </p:nvSpPr>
            <p:spPr bwMode="auto">
              <a:xfrm>
                <a:off x="1603" y="1793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cc.1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5070" name="Text Box 9"/>
              <p:cNvSpPr txBox="1">
                <a:spLocks noChangeArrowheads="1"/>
              </p:cNvSpPr>
              <p:nvPr/>
            </p:nvSpPr>
            <p:spPr bwMode="auto">
              <a:xfrm>
                <a:off x="1087" y="2062"/>
                <a:ext cx="2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t.1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5071" name="Text Box 10"/>
              <p:cNvSpPr txBox="1">
                <a:spLocks noChangeArrowheads="1"/>
              </p:cNvSpPr>
              <p:nvPr/>
            </p:nvSpPr>
            <p:spPr bwMode="auto">
              <a:xfrm>
                <a:off x="1327" y="1632"/>
                <a:ext cx="5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</a:t>
                </a:r>
                <a:r>
                  <a:rPr lang="en-US" sz="1200" i="1">
                    <a:latin typeface="Times New Roman" pitchFamily="18" charset="0"/>
                  </a:rPr>
                  <a:t>i </a:t>
                </a:r>
                <a:r>
                  <a:rPr lang="en-US" sz="1200">
                    <a:latin typeface="Times New Roman" pitchFamily="18" charset="0"/>
                  </a:rPr>
                  <a:t>+1</a:t>
                </a:r>
              </a:p>
            </p:txBody>
          </p:sp>
          <p:sp>
            <p:nvSpPr>
              <p:cNvPr id="45072" name="Freeform 11"/>
              <p:cNvSpPr>
                <a:spLocks/>
              </p:cNvSpPr>
              <p:nvPr/>
            </p:nvSpPr>
            <p:spPr bwMode="auto">
              <a:xfrm>
                <a:off x="1087" y="2352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13 w 105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48"/>
                  <a:gd name="T11" fmla="*/ 1056 w 105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3" name="Line 12"/>
              <p:cNvSpPr>
                <a:spLocks noChangeShapeType="1"/>
              </p:cNvSpPr>
              <p:nvPr/>
            </p:nvSpPr>
            <p:spPr bwMode="auto">
              <a:xfrm>
                <a:off x="1087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4" name="AutoShape 13"/>
              <p:cNvSpPr>
                <a:spLocks noChangeArrowheads="1"/>
              </p:cNvSpPr>
              <p:nvPr/>
            </p:nvSpPr>
            <p:spPr bwMode="auto">
              <a:xfrm>
                <a:off x="1375" y="1344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incl</a:t>
                </a:r>
              </a:p>
            </p:txBody>
          </p:sp>
          <p:sp>
            <p:nvSpPr>
              <p:cNvPr id="45075" name="AutoShape 14"/>
              <p:cNvSpPr>
                <a:spLocks noChangeArrowheads="1"/>
              </p:cNvSpPr>
              <p:nvPr/>
            </p:nvSpPr>
            <p:spPr bwMode="auto">
              <a:xfrm>
                <a:off x="1375" y="163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45076" name="AutoShape 15"/>
              <p:cNvSpPr>
                <a:spLocks noChangeArrowheads="1"/>
              </p:cNvSpPr>
              <p:nvPr/>
            </p:nvSpPr>
            <p:spPr bwMode="auto">
              <a:xfrm>
                <a:off x="1375" y="1920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45077" name="Line 16"/>
              <p:cNvSpPr>
                <a:spLocks noChangeShapeType="1"/>
              </p:cNvSpPr>
              <p:nvPr/>
            </p:nvSpPr>
            <p:spPr bwMode="auto">
              <a:xfrm>
                <a:off x="1615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8" name="Line 17"/>
              <p:cNvSpPr>
                <a:spLocks noChangeShapeType="1"/>
              </p:cNvSpPr>
              <p:nvPr/>
            </p:nvSpPr>
            <p:spPr bwMode="auto">
              <a:xfrm flipH="1">
                <a:off x="1615" y="17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79" name="AutoShape 18"/>
              <p:cNvSpPr>
                <a:spLocks noChangeArrowheads="1"/>
              </p:cNvSpPr>
              <p:nvPr/>
            </p:nvSpPr>
            <p:spPr bwMode="auto">
              <a:xfrm>
                <a:off x="847" y="134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5080" name="Text Box 19"/>
              <p:cNvSpPr txBox="1">
                <a:spLocks noChangeArrowheads="1"/>
              </p:cNvSpPr>
              <p:nvPr/>
            </p:nvSpPr>
            <p:spPr bwMode="auto">
              <a:xfrm>
                <a:off x="852" y="1092"/>
                <a:ext cx="528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</a:pPr>
                <a:r>
                  <a:rPr lang="en-US" sz="1600" dirty="0">
                    <a:latin typeface="Courier New" pitchFamily="49" charset="0"/>
                  </a:rPr>
                  <a:t>%</a:t>
                </a:r>
                <a:r>
                  <a:rPr lang="en-US" sz="1600" dirty="0" err="1" smtClean="0">
                    <a:latin typeface="Courier New" pitchFamily="49" charset="0"/>
                  </a:rPr>
                  <a:t>edx</a:t>
                </a:r>
                <a:r>
                  <a:rPr lang="en-US" sz="1600" dirty="0" smtClean="0">
                    <a:latin typeface="Courier New" pitchFamily="49" charset="0"/>
                  </a:rPr>
                  <a:t>(</a:t>
                </a:r>
                <a:r>
                  <a:rPr lang="en-US" sz="1600" dirty="0" err="1">
                    <a:latin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</a:rPr>
                  <a:t>)</a:t>
                </a:r>
                <a:endParaRPr lang="en-US" sz="1600" i="1" dirty="0">
                  <a:latin typeface="Times New Roman" pitchFamily="18" charset="0"/>
                </a:endParaRPr>
              </a:p>
            </p:txBody>
          </p:sp>
          <p:sp>
            <p:nvSpPr>
              <p:cNvPr id="45081" name="Text Box 20"/>
              <p:cNvSpPr txBox="1">
                <a:spLocks noChangeArrowheads="1"/>
              </p:cNvSpPr>
              <p:nvPr/>
            </p:nvSpPr>
            <p:spPr bwMode="auto">
              <a:xfrm>
                <a:off x="1855" y="1363"/>
                <a:ext cx="4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%edx.1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5082" name="Text Box 21"/>
              <p:cNvSpPr txBox="1">
                <a:spLocks noChangeArrowheads="1"/>
              </p:cNvSpPr>
              <p:nvPr/>
            </p:nvSpPr>
            <p:spPr bwMode="auto">
              <a:xfrm>
                <a:off x="356" y="1824"/>
                <a:ext cx="49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%ecx.0 </a:t>
                </a:r>
              </a:p>
              <a:p>
                <a:pPr algn="r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(sum)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5083" name="Freeform 22"/>
              <p:cNvSpPr>
                <a:spLocks/>
              </p:cNvSpPr>
              <p:nvPr/>
            </p:nvSpPr>
            <p:spPr bwMode="auto">
              <a:xfrm>
                <a:off x="799" y="1248"/>
                <a:ext cx="816" cy="96"/>
              </a:xfrm>
              <a:custGeom>
                <a:avLst/>
                <a:gdLst>
                  <a:gd name="T0" fmla="*/ 0 w 1008"/>
                  <a:gd name="T1" fmla="*/ 0 h 48"/>
                  <a:gd name="T2" fmla="*/ 28 w 1008"/>
                  <a:gd name="T3" fmla="*/ 0 h 48"/>
                  <a:gd name="T4" fmla="*/ 28 w 1008"/>
                  <a:gd name="T5" fmla="*/ 6291456 h 48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48"/>
                  <a:gd name="T11" fmla="*/ 1008 w 100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4" name="Line 23"/>
              <p:cNvSpPr>
                <a:spLocks noChangeShapeType="1"/>
              </p:cNvSpPr>
              <p:nvPr/>
            </p:nvSpPr>
            <p:spPr bwMode="auto">
              <a:xfrm>
                <a:off x="1087" y="12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5" name="Freeform 24"/>
              <p:cNvSpPr>
                <a:spLocks/>
              </p:cNvSpPr>
              <p:nvPr/>
            </p:nvSpPr>
            <p:spPr bwMode="auto">
              <a:xfrm>
                <a:off x="1615" y="1536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4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6" name="Freeform 25"/>
              <p:cNvSpPr>
                <a:spLocks/>
              </p:cNvSpPr>
              <p:nvPr/>
            </p:nvSpPr>
            <p:spPr bwMode="auto">
              <a:xfrm>
                <a:off x="1903" y="1536"/>
                <a:ext cx="144" cy="48"/>
              </a:xfrm>
              <a:custGeom>
                <a:avLst/>
                <a:gdLst>
                  <a:gd name="T0" fmla="*/ 0 w 348"/>
                  <a:gd name="T1" fmla="*/ 0 h 1"/>
                  <a:gd name="T2" fmla="*/ 0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7" name="Freeform 26"/>
              <p:cNvSpPr>
                <a:spLocks/>
              </p:cNvSpPr>
              <p:nvPr/>
            </p:nvSpPr>
            <p:spPr bwMode="auto">
              <a:xfrm>
                <a:off x="1903" y="2400"/>
                <a:ext cx="144" cy="48"/>
              </a:xfrm>
              <a:custGeom>
                <a:avLst/>
                <a:gdLst>
                  <a:gd name="T0" fmla="*/ 0 w 348"/>
                  <a:gd name="T1" fmla="*/ 0 h 1"/>
                  <a:gd name="T2" fmla="*/ 0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8" name="Freeform 27"/>
              <p:cNvSpPr>
                <a:spLocks/>
              </p:cNvSpPr>
              <p:nvPr/>
            </p:nvSpPr>
            <p:spPr bwMode="auto">
              <a:xfrm>
                <a:off x="799" y="2112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96"/>
                  <a:gd name="T11" fmla="*/ 144 w 14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89" name="AutoShape 28"/>
              <p:cNvSpPr>
                <a:spLocks noChangeArrowheads="1"/>
              </p:cNvSpPr>
              <p:nvPr/>
            </p:nvSpPr>
            <p:spPr bwMode="auto">
              <a:xfrm>
                <a:off x="847" y="2208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5090" name="Line 29"/>
              <p:cNvSpPr>
                <a:spLocks noChangeShapeType="1"/>
              </p:cNvSpPr>
              <p:nvPr/>
            </p:nvSpPr>
            <p:spPr bwMode="auto">
              <a:xfrm flipH="1">
                <a:off x="655" y="21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91" name="Text Box 30"/>
              <p:cNvSpPr txBox="1">
                <a:spLocks noChangeArrowheads="1"/>
              </p:cNvSpPr>
              <p:nvPr/>
            </p:nvSpPr>
            <p:spPr bwMode="auto">
              <a:xfrm>
                <a:off x="816" y="2371"/>
                <a:ext cx="4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dirty="0">
                    <a:latin typeface="Courier New" pitchFamily="49" charset="0"/>
                  </a:rPr>
                  <a:t>%ecx.1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5092" name="AutoShape 31"/>
              <p:cNvSpPr>
                <a:spLocks noChangeArrowheads="1"/>
              </p:cNvSpPr>
              <p:nvPr/>
            </p:nvSpPr>
            <p:spPr bwMode="auto">
              <a:xfrm>
                <a:off x="847" y="134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</p:grpSp>
        <p:sp>
          <p:nvSpPr>
            <p:cNvPr id="45068" name="Rectangle 28"/>
            <p:cNvSpPr>
              <a:spLocks noChangeArrowheads="1"/>
            </p:cNvSpPr>
            <p:nvPr/>
          </p:nvSpPr>
          <p:spPr bwMode="auto">
            <a:xfrm>
              <a:off x="6029325" y="1600200"/>
              <a:ext cx="1676400" cy="16764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060" name="Rectangle 30"/>
          <p:cNvSpPr>
            <a:spLocks noChangeArrowheads="1"/>
          </p:cNvSpPr>
          <p:nvPr/>
        </p:nvSpPr>
        <p:spPr bwMode="auto">
          <a:xfrm>
            <a:off x="2396938" y="1981200"/>
            <a:ext cx="4424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 New" pitchFamily="49" charset="0"/>
              </a:rPr>
              <a:t>addl</a:t>
            </a:r>
            <a:r>
              <a:rPr lang="en-US" sz="2400" dirty="0">
                <a:latin typeface="Courier New" pitchFamily="49" charset="0"/>
              </a:rPr>
              <a:t> (%eax,%edx,4),%</a:t>
            </a:r>
            <a:r>
              <a:rPr lang="en-US" sz="2400" dirty="0" err="1">
                <a:latin typeface="Courier New" pitchFamily="49" charset="0"/>
              </a:rPr>
              <a:t>ecx</a:t>
            </a:r>
            <a:endParaRPr lang="en-US" sz="2400" dirty="0"/>
          </a:p>
        </p:txBody>
      </p:sp>
      <p:sp>
        <p:nvSpPr>
          <p:cNvPr id="45061" name="Left Brace 32"/>
          <p:cNvSpPr>
            <a:spLocks/>
          </p:cNvSpPr>
          <p:nvPr/>
        </p:nvSpPr>
        <p:spPr bwMode="auto">
          <a:xfrm>
            <a:off x="2514600" y="3032760"/>
            <a:ext cx="304800" cy="1676400"/>
          </a:xfrm>
          <a:prstGeom prst="leftBrace">
            <a:avLst>
              <a:gd name="adj1" fmla="val 8326"/>
              <a:gd name="adj2" fmla="val 50000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45062" name="TextBox 33"/>
          <p:cNvSpPr txBox="1">
            <a:spLocks noChangeArrowheads="1"/>
          </p:cNvSpPr>
          <p:nvPr/>
        </p:nvSpPr>
        <p:spPr bwMode="auto">
          <a:xfrm>
            <a:off x="1371600" y="3718560"/>
            <a:ext cx="1082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cycles</a:t>
            </a:r>
          </a:p>
        </p:txBody>
      </p:sp>
      <p:sp>
        <p:nvSpPr>
          <p:cNvPr id="45063" name="Left Brace 34"/>
          <p:cNvSpPr>
            <a:spLocks/>
          </p:cNvSpPr>
          <p:nvPr/>
        </p:nvSpPr>
        <p:spPr bwMode="auto">
          <a:xfrm>
            <a:off x="2514600" y="4861560"/>
            <a:ext cx="304800" cy="355600"/>
          </a:xfrm>
          <a:prstGeom prst="leftBrace">
            <a:avLst>
              <a:gd name="adj1" fmla="val 8350"/>
              <a:gd name="adj2" fmla="val 50000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064" name="TextBox 35"/>
          <p:cNvSpPr txBox="1">
            <a:spLocks noChangeArrowheads="1"/>
          </p:cNvSpPr>
          <p:nvPr/>
        </p:nvSpPr>
        <p:spPr bwMode="auto">
          <a:xfrm>
            <a:off x="1371600" y="4861560"/>
            <a:ext cx="1082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 cycle</a:t>
            </a:r>
          </a:p>
        </p:txBody>
      </p:sp>
      <p:sp>
        <p:nvSpPr>
          <p:cNvPr id="45065" name="Right Brace 36"/>
          <p:cNvSpPr>
            <a:spLocks/>
          </p:cNvSpPr>
          <p:nvPr/>
        </p:nvSpPr>
        <p:spPr bwMode="auto">
          <a:xfrm>
            <a:off x="6248400" y="2956560"/>
            <a:ext cx="457200" cy="2438400"/>
          </a:xfrm>
          <a:prstGeom prst="rightBrace">
            <a:avLst>
              <a:gd name="adj1" fmla="val 8321"/>
              <a:gd name="adj2" fmla="val 50000"/>
            </a:avLst>
          </a:prstGeom>
          <a:noFill/>
          <a:ln w="19050" algn="ctr">
            <a:solidFill>
              <a:schemeClr val="tx2"/>
            </a:solidFill>
            <a:round/>
            <a:headEnd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45066" name="TextBox 37"/>
          <p:cNvSpPr txBox="1">
            <a:spLocks noChangeArrowheads="1"/>
          </p:cNvSpPr>
          <p:nvPr/>
        </p:nvSpPr>
        <p:spPr bwMode="auto">
          <a:xfrm>
            <a:off x="6916738" y="4023360"/>
            <a:ext cx="660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addl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Compiler Basics (last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Understanding Compiler Optimization (last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r>
              <a:rPr lang="en-US" dirty="0" smtClean="0"/>
              <a:t>Manual Optimization </a:t>
            </a:r>
          </a:p>
          <a:p>
            <a:r>
              <a:rPr lang="en-US" dirty="0" smtClean="0"/>
              <a:t>Advanced Optimizations </a:t>
            </a:r>
          </a:p>
          <a:p>
            <a:pPr lvl="1"/>
            <a:r>
              <a:rPr lang="en-US" dirty="0" smtClean="0"/>
              <a:t>Parallel Unrolling</a:t>
            </a:r>
          </a:p>
          <a:p>
            <a:pPr lvl="1"/>
            <a:r>
              <a:rPr lang="en-US" dirty="0" smtClean="0"/>
              <a:t>Profile-Directed Feedback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8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338" y="334963"/>
            <a:ext cx="7078662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Visualizing the </a:t>
            </a:r>
            <a:r>
              <a:rPr lang="en-US" dirty="0" err="1" smtClean="0"/>
              <a:t>vsum</a:t>
            </a:r>
            <a:r>
              <a:rPr lang="en-US" dirty="0" smtClean="0"/>
              <a:t> Loop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3276600"/>
            <a:ext cx="5334000" cy="27289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Operations</a:t>
            </a:r>
          </a:p>
          <a:p>
            <a:pPr lvl="1" eaLnBrk="1" hangingPunct="1">
              <a:defRPr/>
            </a:pPr>
            <a:r>
              <a:rPr lang="en-US" dirty="0" smtClean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dirty="0" smtClean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dirty="0" smtClean="0"/>
              <a:t>Height denotes latency</a:t>
            </a:r>
          </a:p>
          <a:p>
            <a:pPr lvl="1" eaLnBrk="1" hangingPunct="1">
              <a:defRPr/>
            </a:pPr>
            <a:r>
              <a:rPr lang="en-US" dirty="0" err="1" smtClean="0"/>
              <a:t>addl</a:t>
            </a:r>
            <a:r>
              <a:rPr lang="en-US" dirty="0" smtClean="0"/>
              <a:t> is split into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load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., X86 converts to micro-ops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09600" y="31242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12725" y="4913313"/>
            <a:ext cx="777875" cy="3667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Time</a:t>
            </a:r>
          </a:p>
        </p:txBody>
      </p:sp>
      <p:grpSp>
        <p:nvGrpSpPr>
          <p:cNvPr id="46086" name="Group 34"/>
          <p:cNvGrpSpPr>
            <a:grpSpLocks/>
          </p:cNvGrpSpPr>
          <p:nvPr/>
        </p:nvGrpSpPr>
        <p:grpSpPr bwMode="auto">
          <a:xfrm>
            <a:off x="688975" y="3352800"/>
            <a:ext cx="3068638" cy="2286000"/>
            <a:chOff x="386" y="1104"/>
            <a:chExt cx="1933" cy="1440"/>
          </a:xfrm>
        </p:grpSpPr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1619" y="1761"/>
              <a:ext cx="3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 dirty="0">
                  <a:latin typeface="Courier New" pitchFamily="49" charset="0"/>
                </a:rPr>
                <a:t>cc.1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087" y="2062"/>
              <a:ext cx="2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327" y="1632"/>
              <a:ext cx="5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auto">
            <a:xfrm>
              <a:off x="1087" y="2352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13 w 1056"/>
                <a:gd name="T5" fmla="*/ 48 h 48"/>
                <a:gd name="T6" fmla="*/ 0 60000 65536"/>
                <a:gd name="T7" fmla="*/ 0 60000 65536"/>
                <a:gd name="T8" fmla="*/ 0 60000 65536"/>
                <a:gd name="T9" fmla="*/ 0 w 1056"/>
                <a:gd name="T10" fmla="*/ 0 h 48"/>
                <a:gd name="T11" fmla="*/ 1056 w 105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1087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3" name="AutoShape 13"/>
            <p:cNvSpPr>
              <a:spLocks noChangeArrowheads="1"/>
            </p:cNvSpPr>
            <p:nvPr/>
          </p:nvSpPr>
          <p:spPr bwMode="auto">
            <a:xfrm>
              <a:off x="1375" y="134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auto">
            <a:xfrm>
              <a:off x="1375" y="163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auto">
            <a:xfrm>
              <a:off x="1375" y="192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1615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flipH="1">
              <a:off x="1615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auto">
            <a:xfrm>
              <a:off x="847" y="1344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624" y="1104"/>
              <a:ext cx="7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 (i)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855" y="1363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386" y="1824"/>
              <a:ext cx="5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 </a:t>
              </a:r>
            </a:p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(sum)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auto">
            <a:xfrm>
              <a:off x="799" y="124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28 w 1008"/>
                <a:gd name="T3" fmla="*/ 0 h 48"/>
                <a:gd name="T4" fmla="*/ 28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1087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4" name="Freeform 24"/>
            <p:cNvSpPr>
              <a:spLocks/>
            </p:cNvSpPr>
            <p:nvPr/>
          </p:nvSpPr>
          <p:spPr bwMode="auto">
            <a:xfrm>
              <a:off x="1615" y="153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5" name="Freeform 25"/>
            <p:cNvSpPr>
              <a:spLocks/>
            </p:cNvSpPr>
            <p:nvPr/>
          </p:nvSpPr>
          <p:spPr bwMode="auto">
            <a:xfrm>
              <a:off x="1903" y="15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1903" y="2400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7" name="Freeform 27"/>
            <p:cNvSpPr>
              <a:spLocks/>
            </p:cNvSpPr>
            <p:nvPr/>
          </p:nvSpPr>
          <p:spPr bwMode="auto">
            <a:xfrm>
              <a:off x="799" y="211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8" name="AutoShape 28"/>
            <p:cNvSpPr>
              <a:spLocks noChangeArrowheads="1"/>
            </p:cNvSpPr>
            <p:nvPr/>
          </p:nvSpPr>
          <p:spPr bwMode="auto">
            <a:xfrm>
              <a:off x="847" y="2208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 flipH="1">
              <a:off x="655" y="21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816" y="2371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6111" name="AutoShape 31"/>
            <p:cNvSpPr>
              <a:spLocks noChangeArrowheads="1"/>
            </p:cNvSpPr>
            <p:nvPr/>
          </p:nvSpPr>
          <p:spPr bwMode="auto">
            <a:xfrm>
              <a:off x="847" y="134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</p:grpSp>
      <p:sp>
        <p:nvSpPr>
          <p:cNvPr id="46087" name="Rectangle 31"/>
          <p:cNvSpPr>
            <a:spLocks noChangeArrowheads="1"/>
          </p:cNvSpPr>
          <p:nvPr/>
        </p:nvSpPr>
        <p:spPr bwMode="auto">
          <a:xfrm>
            <a:off x="609600" y="1219200"/>
            <a:ext cx="8001000" cy="1474788"/>
          </a:xfrm>
          <a:prstGeom prst="rect">
            <a:avLst/>
          </a:prstGeom>
          <a:solidFill>
            <a:srgbClr val="CCE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.L24:	# Loop code only: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addl (%eax,%edx,4),%ecx	# sum += data[i]  // data+i*4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incl %edx	# i++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cmpl %esi,%edx	# compare i and length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jl .L24	# if i &lt; length goto L24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341312"/>
            <a:ext cx="7513638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4 Iterations of </a:t>
            </a:r>
            <a:r>
              <a:rPr lang="en-US" dirty="0" err="1" smtClean="0"/>
              <a:t>vsum</a:t>
            </a:r>
            <a:endParaRPr lang="en-US" dirty="0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382000" cy="29337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Unlimited Resource Analysis</a:t>
            </a:r>
          </a:p>
          <a:p>
            <a:pPr lvl="1" eaLnBrk="1" hangingPunct="1">
              <a:defRPr/>
            </a:pPr>
            <a:r>
              <a:rPr lang="en-US" dirty="0" smtClean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dirty="0" smtClean="0"/>
              <a:t>Operations for multiple iterations overlap in time</a:t>
            </a:r>
          </a:p>
          <a:p>
            <a:pPr lvl="1" eaLnBrk="1" hangingPunct="1">
              <a:defRPr/>
            </a:pPr>
            <a:r>
              <a:rPr lang="en-US" dirty="0" smtClean="0"/>
              <a:t>CPE = 1.0</a:t>
            </a:r>
          </a:p>
          <a:p>
            <a:pPr lvl="2" eaLnBrk="1" hangingPunct="1">
              <a:defRPr/>
            </a:pPr>
            <a:r>
              <a:rPr lang="en-US" dirty="0" smtClean="0"/>
              <a:t>But needs to be able to issue 4 integer ops per cycle</a:t>
            </a:r>
          </a:p>
          <a:p>
            <a:pPr eaLnBrk="1" hangingPunct="1">
              <a:defRPr/>
            </a:pPr>
            <a:r>
              <a:rPr lang="en-US" dirty="0" smtClean="0"/>
              <a:t>Performance on assumed CPU:</a:t>
            </a:r>
          </a:p>
          <a:p>
            <a:pPr lvl="1" eaLnBrk="1" hangingPunct="1">
              <a:defRPr/>
            </a:pPr>
            <a:r>
              <a:rPr lang="en-US" dirty="0" smtClean="0"/>
              <a:t>CPE = 2.0</a:t>
            </a:r>
          </a:p>
          <a:p>
            <a:pPr lvl="2" eaLnBrk="1" hangingPunct="1">
              <a:defRPr/>
            </a:pPr>
            <a:r>
              <a:rPr lang="en-US" dirty="0" smtClean="0"/>
              <a:t>Number of parallel integer ops (2) is the bottleneck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6810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219200" y="2159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/>
              <a:t>4 integer ops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8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4963"/>
            <a:ext cx="5443538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Loop Unrolling: </a:t>
            </a:r>
            <a:r>
              <a:rPr lang="en-US" dirty="0" err="1" smtClean="0"/>
              <a:t>vsum</a:t>
            </a:r>
            <a:endParaRPr lang="en-US" dirty="0" smtClean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6563" y="1749425"/>
            <a:ext cx="3627437" cy="4233863"/>
          </a:xfrm>
        </p:spPr>
        <p:txBody>
          <a:bodyPr/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Combine multiple iterations into single loop body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Amortizes loop overhead across multiple iterations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Finish extras at end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smtClean="0"/>
              <a:t>Measured CPE = 1.33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22338" y="1330325"/>
            <a:ext cx="4594225" cy="4244975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void vsum5(</a:t>
            </a:r>
            <a:r>
              <a:rPr lang="en-US" dirty="0" err="1">
                <a:latin typeface="Courier New" pitchFamily="49" charset="0"/>
              </a:rPr>
              <a:t>vec_ptr</a:t>
            </a:r>
            <a:r>
              <a:rPr lang="en-US" dirty="0">
                <a:latin typeface="Courier New" pitchFamily="49" charset="0"/>
              </a:rPr>
              <a:t> v,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length = </a:t>
            </a:r>
            <a:r>
              <a:rPr lang="en-US" dirty="0" err="1">
                <a:latin typeface="Courier New" pitchFamily="49" charset="0"/>
              </a:rPr>
              <a:t>vec_length</a:t>
            </a:r>
            <a:r>
              <a:rPr lang="en-US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limit = length-2;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*data = </a:t>
            </a:r>
            <a:r>
              <a:rPr lang="en-US" dirty="0" err="1">
                <a:latin typeface="Courier New" pitchFamily="49" charset="0"/>
              </a:rPr>
              <a:t>get_vec_start</a:t>
            </a:r>
            <a:r>
              <a:rPr lang="en-US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sum = 0;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nn-NO" dirty="0">
                <a:latin typeface="Courier New" pitchFamily="49" charset="0"/>
              </a:rPr>
              <a:t>for (i = 0; i &lt; </a:t>
            </a:r>
            <a:r>
              <a:rPr lang="nn-NO" dirty="0" err="1">
                <a:latin typeface="Courier New" pitchFamily="49" charset="0"/>
              </a:rPr>
              <a:t>limit</a:t>
            </a:r>
            <a:r>
              <a:rPr lang="nn-NO" dirty="0">
                <a:latin typeface="Courier New" pitchFamily="49" charset="0"/>
              </a:rPr>
              <a:t>; i+=3){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data[i+2];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for ( ; i &lt; </a:t>
            </a:r>
            <a:r>
              <a:rPr lang="nn-NO" dirty="0" err="1">
                <a:latin typeface="Courier New" pitchFamily="49" charset="0"/>
              </a:rPr>
              <a:t>length</a:t>
            </a:r>
            <a:r>
              <a:rPr lang="nn-NO" dirty="0">
                <a:latin typeface="Courier New" pitchFamily="49" charset="0"/>
              </a:rPr>
              <a:t>; i++){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  sum += data[i]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dirty="0">
                <a:latin typeface="Courier New" pitchFamily="49" charset="0"/>
              </a:rPr>
              <a:t>  *</a:t>
            </a:r>
            <a:r>
              <a:rPr lang="nn-NO" dirty="0" err="1">
                <a:latin typeface="Courier New" pitchFamily="49" charset="0"/>
              </a:rPr>
              <a:t>dest</a:t>
            </a:r>
            <a:r>
              <a:rPr lang="nn-NO" dirty="0">
                <a:latin typeface="Courier New" pitchFamily="49" charset="0"/>
              </a:rPr>
              <a:t> = sum;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7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771525"/>
            <a:ext cx="80772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Visualizing Unrolled Loop: </a:t>
            </a:r>
            <a:r>
              <a:rPr lang="en-US" dirty="0" err="1" smtClean="0"/>
              <a:t>vsum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84425"/>
            <a:ext cx="3517900" cy="2522538"/>
          </a:xfrm>
        </p:spPr>
        <p:txBody>
          <a:bodyPr/>
          <a:lstStyle/>
          <a:p>
            <a:pPr lvl="1" eaLnBrk="1" hangingPunct="1"/>
            <a:r>
              <a:rPr lang="en-US" smtClean="0"/>
              <a:t>Loads can pipeline, since don’t have dependences</a:t>
            </a:r>
          </a:p>
          <a:p>
            <a:pPr lvl="1" eaLnBrk="1" hangingPunct="1"/>
            <a:r>
              <a:rPr lang="en-US" smtClean="0"/>
              <a:t>Only one set of loop control operations</a:t>
            </a: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8407400" y="2460625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8010525" y="4249738"/>
            <a:ext cx="777875" cy="3667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Time</a:t>
            </a:r>
          </a:p>
        </p:txBody>
      </p:sp>
      <p:grpSp>
        <p:nvGrpSpPr>
          <p:cNvPr id="49158" name="Group 48"/>
          <p:cNvGrpSpPr>
            <a:grpSpLocks/>
          </p:cNvGrpSpPr>
          <p:nvPr/>
        </p:nvGrpSpPr>
        <p:grpSpPr bwMode="auto">
          <a:xfrm>
            <a:off x="3302000" y="2308225"/>
            <a:ext cx="4994275" cy="3048000"/>
            <a:chOff x="2304" y="528"/>
            <a:chExt cx="3146" cy="1920"/>
          </a:xfrm>
        </p:grpSpPr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2730" y="528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49160" name="Text Box 9"/>
            <p:cNvSpPr txBox="1">
              <a:spLocks noChangeArrowheads="1"/>
            </p:cNvSpPr>
            <p:nvPr/>
          </p:nvSpPr>
          <p:spPr bwMode="auto">
            <a:xfrm>
              <a:off x="4986" y="787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1" name="Text Box 10"/>
            <p:cNvSpPr txBox="1">
              <a:spLocks noChangeArrowheads="1"/>
            </p:cNvSpPr>
            <p:nvPr/>
          </p:nvSpPr>
          <p:spPr bwMode="auto">
            <a:xfrm>
              <a:off x="2304" y="1440"/>
              <a:ext cx="5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2" name="Freeform 11"/>
            <p:cNvSpPr>
              <a:spLocks/>
            </p:cNvSpPr>
            <p:nvPr/>
          </p:nvSpPr>
          <p:spPr bwMode="auto">
            <a:xfrm>
              <a:off x="4986" y="960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63" name="Freeform 12"/>
            <p:cNvSpPr>
              <a:spLocks/>
            </p:cNvSpPr>
            <p:nvPr/>
          </p:nvSpPr>
          <p:spPr bwMode="auto">
            <a:xfrm>
              <a:off x="4986" y="2400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9164" name="Group 47"/>
            <p:cNvGrpSpPr>
              <a:grpSpLocks/>
            </p:cNvGrpSpPr>
            <p:nvPr/>
          </p:nvGrpSpPr>
          <p:grpSpPr bwMode="auto">
            <a:xfrm>
              <a:off x="2826" y="672"/>
              <a:ext cx="2256" cy="1757"/>
              <a:chOff x="2826" y="672"/>
              <a:chExt cx="2256" cy="1757"/>
            </a:xfrm>
          </p:grpSpPr>
          <p:sp>
            <p:nvSpPr>
              <p:cNvPr id="49165" name="Text Box 14"/>
              <p:cNvSpPr txBox="1">
                <a:spLocks noChangeArrowheads="1"/>
              </p:cNvSpPr>
              <p:nvPr/>
            </p:nvSpPr>
            <p:spPr bwMode="auto">
              <a:xfrm>
                <a:off x="4734" y="1217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cc.1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66" name="Text Box 15"/>
              <p:cNvSpPr txBox="1">
                <a:spLocks noChangeArrowheads="1"/>
              </p:cNvSpPr>
              <p:nvPr/>
            </p:nvSpPr>
            <p:spPr bwMode="auto">
              <a:xfrm>
                <a:off x="3102" y="1488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t.1a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67" name="Text Box 16"/>
              <p:cNvSpPr txBox="1">
                <a:spLocks noChangeArrowheads="1"/>
              </p:cNvSpPr>
              <p:nvPr/>
            </p:nvSpPr>
            <p:spPr bwMode="auto">
              <a:xfrm>
                <a:off x="4410" y="1056"/>
                <a:ext cx="5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</a:t>
                </a:r>
                <a:r>
                  <a:rPr lang="en-US" sz="1200" i="1">
                    <a:latin typeface="Times New Roman" pitchFamily="18" charset="0"/>
                  </a:rPr>
                  <a:t>i </a:t>
                </a:r>
                <a:r>
                  <a:rPr lang="en-US" sz="1200">
                    <a:latin typeface="Times New Roman" pitchFamily="18" charset="0"/>
                  </a:rPr>
                  <a:t>+1</a:t>
                </a:r>
              </a:p>
            </p:txBody>
          </p:sp>
          <p:sp>
            <p:nvSpPr>
              <p:cNvPr id="49168" name="Freeform 17"/>
              <p:cNvSpPr>
                <a:spLocks/>
              </p:cNvSpPr>
              <p:nvPr/>
            </p:nvSpPr>
            <p:spPr bwMode="auto">
              <a:xfrm>
                <a:off x="4170" y="2352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13 w 105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48"/>
                  <a:gd name="T11" fmla="*/ 1056 w 105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69" name="Line 18"/>
              <p:cNvSpPr>
                <a:spLocks noChangeShapeType="1"/>
              </p:cNvSpPr>
              <p:nvPr/>
            </p:nvSpPr>
            <p:spPr bwMode="auto">
              <a:xfrm>
                <a:off x="311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0" name="AutoShape 19"/>
              <p:cNvSpPr>
                <a:spLocks noChangeArrowheads="1"/>
              </p:cNvSpPr>
              <p:nvPr/>
            </p:nvSpPr>
            <p:spPr bwMode="auto">
              <a:xfrm>
                <a:off x="4458" y="768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71" name="AutoShape 20"/>
              <p:cNvSpPr>
                <a:spLocks noChangeArrowheads="1"/>
              </p:cNvSpPr>
              <p:nvPr/>
            </p:nvSpPr>
            <p:spPr bwMode="auto">
              <a:xfrm>
                <a:off x="4458" y="1056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49172" name="AutoShape 21"/>
              <p:cNvSpPr>
                <a:spLocks noChangeArrowheads="1"/>
              </p:cNvSpPr>
              <p:nvPr/>
            </p:nvSpPr>
            <p:spPr bwMode="auto">
              <a:xfrm>
                <a:off x="4458" y="134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49173" name="Line 22"/>
              <p:cNvSpPr>
                <a:spLocks noChangeShapeType="1"/>
              </p:cNvSpPr>
              <p:nvPr/>
            </p:nvSpPr>
            <p:spPr bwMode="auto">
              <a:xfrm>
                <a:off x="4698" y="9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4" name="Line 23"/>
              <p:cNvSpPr>
                <a:spLocks noChangeShapeType="1"/>
              </p:cNvSpPr>
              <p:nvPr/>
            </p:nvSpPr>
            <p:spPr bwMode="auto">
              <a:xfrm flipH="1">
                <a:off x="4698" y="12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5" name="Freeform 24"/>
              <p:cNvSpPr>
                <a:spLocks/>
              </p:cNvSpPr>
              <p:nvPr/>
            </p:nvSpPr>
            <p:spPr bwMode="auto">
              <a:xfrm>
                <a:off x="2826" y="672"/>
                <a:ext cx="1872" cy="96"/>
              </a:xfrm>
              <a:custGeom>
                <a:avLst/>
                <a:gdLst>
                  <a:gd name="T0" fmla="*/ 0 w 1008"/>
                  <a:gd name="T1" fmla="*/ 0 h 48"/>
                  <a:gd name="T2" fmla="*/ 37486657 w 1008"/>
                  <a:gd name="T3" fmla="*/ 0 h 48"/>
                  <a:gd name="T4" fmla="*/ 37486657 w 1008"/>
                  <a:gd name="T5" fmla="*/ 6291456 h 48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48"/>
                  <a:gd name="T11" fmla="*/ 1008 w 100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6" name="Freeform 25"/>
              <p:cNvSpPr>
                <a:spLocks/>
              </p:cNvSpPr>
              <p:nvPr/>
            </p:nvSpPr>
            <p:spPr bwMode="auto">
              <a:xfrm>
                <a:off x="4698" y="960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4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77" name="AutoShape 26"/>
              <p:cNvSpPr>
                <a:spLocks noChangeArrowheads="1"/>
              </p:cNvSpPr>
              <p:nvPr/>
            </p:nvSpPr>
            <p:spPr bwMode="auto">
              <a:xfrm>
                <a:off x="2826" y="163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78" name="Text Box 27"/>
              <p:cNvSpPr txBox="1">
                <a:spLocks noChangeArrowheads="1"/>
              </p:cNvSpPr>
              <p:nvPr/>
            </p:nvSpPr>
            <p:spPr bwMode="auto">
              <a:xfrm>
                <a:off x="4410" y="2256"/>
                <a:ext cx="5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%ecx.1c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79" name="AutoShape 28"/>
              <p:cNvSpPr>
                <a:spLocks noChangeArrowheads="1"/>
              </p:cNvSpPr>
              <p:nvPr/>
            </p:nvSpPr>
            <p:spPr bwMode="auto">
              <a:xfrm>
                <a:off x="3402" y="1920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80" name="AutoShape 29"/>
              <p:cNvSpPr>
                <a:spLocks noChangeArrowheads="1"/>
              </p:cNvSpPr>
              <p:nvPr/>
            </p:nvSpPr>
            <p:spPr bwMode="auto">
              <a:xfrm>
                <a:off x="3930" y="2208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49181" name="Freeform 30"/>
              <p:cNvSpPr>
                <a:spLocks/>
              </p:cNvSpPr>
              <p:nvPr/>
            </p:nvSpPr>
            <p:spPr bwMode="auto">
              <a:xfrm>
                <a:off x="3066" y="1776"/>
                <a:ext cx="480" cy="144"/>
              </a:xfrm>
              <a:custGeom>
                <a:avLst/>
                <a:gdLst>
                  <a:gd name="T0" fmla="*/ 0 w 432"/>
                  <a:gd name="T1" fmla="*/ 0 h 144"/>
                  <a:gd name="T2" fmla="*/ 0 w 432"/>
                  <a:gd name="T3" fmla="*/ 48 h 144"/>
                  <a:gd name="T4" fmla="*/ 2588 w 432"/>
                  <a:gd name="T5" fmla="*/ 48 h 144"/>
                  <a:gd name="T6" fmla="*/ 2588 w 432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44"/>
                  <a:gd name="T14" fmla="*/ 432 w 43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44">
                    <a:moveTo>
                      <a:pt x="0" y="0"/>
                    </a:moveTo>
                    <a:lnTo>
                      <a:pt x="0" y="48"/>
                    </a:lnTo>
                    <a:lnTo>
                      <a:pt x="432" y="48"/>
                    </a:lnTo>
                    <a:lnTo>
                      <a:pt x="432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82" name="Line 31"/>
              <p:cNvSpPr>
                <a:spLocks noChangeShapeType="1"/>
              </p:cNvSpPr>
              <p:nvPr/>
            </p:nvSpPr>
            <p:spPr bwMode="auto">
              <a:xfrm>
                <a:off x="3114" y="6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83" name="Freeform 32"/>
              <p:cNvSpPr>
                <a:spLocks/>
              </p:cNvSpPr>
              <p:nvPr/>
            </p:nvSpPr>
            <p:spPr bwMode="auto">
              <a:xfrm>
                <a:off x="2826" y="1536"/>
                <a:ext cx="144" cy="96"/>
              </a:xfrm>
              <a:custGeom>
                <a:avLst/>
                <a:gdLst>
                  <a:gd name="T0" fmla="*/ 0 w 912"/>
                  <a:gd name="T1" fmla="*/ 0 h 96"/>
                  <a:gd name="T2" fmla="*/ 0 w 912"/>
                  <a:gd name="T3" fmla="*/ 0 h 96"/>
                  <a:gd name="T4" fmla="*/ 0 w 912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12"/>
                  <a:gd name="T10" fmla="*/ 0 h 96"/>
                  <a:gd name="T11" fmla="*/ 912 w 91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2" h="96">
                    <a:moveTo>
                      <a:pt x="0" y="0"/>
                    </a:moveTo>
                    <a:lnTo>
                      <a:pt x="912" y="0"/>
                    </a:lnTo>
                    <a:lnTo>
                      <a:pt x="912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84" name="Text Box 33"/>
              <p:cNvSpPr txBox="1">
                <a:spLocks noChangeArrowheads="1"/>
              </p:cNvSpPr>
              <p:nvPr/>
            </p:nvSpPr>
            <p:spPr bwMode="auto">
              <a:xfrm>
                <a:off x="3630" y="1776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t.1b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5" name="Text Box 34"/>
              <p:cNvSpPr txBox="1">
                <a:spLocks noChangeArrowheads="1"/>
              </p:cNvSpPr>
              <p:nvPr/>
            </p:nvSpPr>
            <p:spPr bwMode="auto">
              <a:xfrm>
                <a:off x="4170" y="2064"/>
                <a:ext cx="3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t.1c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6" name="Text Box 35"/>
              <p:cNvSpPr txBox="1">
                <a:spLocks noChangeArrowheads="1"/>
              </p:cNvSpPr>
              <p:nvPr/>
            </p:nvSpPr>
            <p:spPr bwMode="auto">
              <a:xfrm>
                <a:off x="2922" y="1795"/>
                <a:ext cx="5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%ecx.1a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7" name="Text Box 36"/>
              <p:cNvSpPr txBox="1">
                <a:spLocks noChangeArrowheads="1"/>
              </p:cNvSpPr>
              <p:nvPr/>
            </p:nvSpPr>
            <p:spPr bwMode="auto">
              <a:xfrm>
                <a:off x="3456" y="2083"/>
                <a:ext cx="5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US" sz="1200">
                    <a:latin typeface="Courier New" pitchFamily="49" charset="0"/>
                  </a:rPr>
                  <a:t>%ecx.1b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9188" name="AutoShape 37"/>
              <p:cNvSpPr>
                <a:spLocks noChangeArrowheads="1"/>
              </p:cNvSpPr>
              <p:nvPr/>
            </p:nvSpPr>
            <p:spPr bwMode="auto">
              <a:xfrm>
                <a:off x="2874" y="768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9189" name="AutoShape 38"/>
              <p:cNvSpPr>
                <a:spLocks noChangeArrowheads="1"/>
              </p:cNvSpPr>
              <p:nvPr/>
            </p:nvSpPr>
            <p:spPr bwMode="auto">
              <a:xfrm>
                <a:off x="3406" y="105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9190" name="AutoShape 39"/>
              <p:cNvSpPr>
                <a:spLocks noChangeArrowheads="1"/>
              </p:cNvSpPr>
              <p:nvPr/>
            </p:nvSpPr>
            <p:spPr bwMode="auto">
              <a:xfrm>
                <a:off x="3934" y="134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49191" name="Line 40"/>
              <p:cNvSpPr>
                <a:spLocks noChangeShapeType="1"/>
              </p:cNvSpPr>
              <p:nvPr/>
            </p:nvSpPr>
            <p:spPr bwMode="auto">
              <a:xfrm>
                <a:off x="3642" y="17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2" name="Line 41"/>
              <p:cNvSpPr>
                <a:spLocks noChangeShapeType="1"/>
              </p:cNvSpPr>
              <p:nvPr/>
            </p:nvSpPr>
            <p:spPr bwMode="auto">
              <a:xfrm>
                <a:off x="4170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3" name="Freeform 42"/>
              <p:cNvSpPr>
                <a:spLocks/>
              </p:cNvSpPr>
              <p:nvPr/>
            </p:nvSpPr>
            <p:spPr bwMode="auto">
              <a:xfrm>
                <a:off x="3642" y="2064"/>
                <a:ext cx="432" cy="144"/>
              </a:xfrm>
              <a:custGeom>
                <a:avLst/>
                <a:gdLst>
                  <a:gd name="T0" fmla="*/ 0 w 432"/>
                  <a:gd name="T1" fmla="*/ 0 h 144"/>
                  <a:gd name="T2" fmla="*/ 0 w 432"/>
                  <a:gd name="T3" fmla="*/ 48 h 144"/>
                  <a:gd name="T4" fmla="*/ 432 w 432"/>
                  <a:gd name="T5" fmla="*/ 48 h 144"/>
                  <a:gd name="T6" fmla="*/ 432 w 432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44"/>
                  <a:gd name="T14" fmla="*/ 432 w 432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44">
                    <a:moveTo>
                      <a:pt x="0" y="0"/>
                    </a:moveTo>
                    <a:lnTo>
                      <a:pt x="0" y="48"/>
                    </a:lnTo>
                    <a:lnTo>
                      <a:pt x="432" y="48"/>
                    </a:lnTo>
                    <a:lnTo>
                      <a:pt x="432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4" name="Line 43"/>
              <p:cNvSpPr>
                <a:spLocks noChangeShapeType="1"/>
              </p:cNvSpPr>
              <p:nvPr/>
            </p:nvSpPr>
            <p:spPr bwMode="auto">
              <a:xfrm>
                <a:off x="3642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195" name="Line 44"/>
              <p:cNvSpPr>
                <a:spLocks noChangeShapeType="1"/>
              </p:cNvSpPr>
              <p:nvPr/>
            </p:nvSpPr>
            <p:spPr bwMode="auto">
              <a:xfrm>
                <a:off x="4170" y="67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9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27856"/>
            <a:ext cx="8839200" cy="573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Executing with Loop Unrolling: </a:t>
            </a:r>
            <a:r>
              <a:rPr lang="en-US" sz="3800" dirty="0" err="1" smtClean="0"/>
              <a:t>vsum</a:t>
            </a:r>
            <a:endParaRPr lang="en-US" sz="3800" dirty="0" smtClean="0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1701800"/>
            <a:ext cx="661828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5038725"/>
            <a:ext cx="4330700" cy="130333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 eaLnBrk="1" hangingPunct="1"/>
            <a:r>
              <a:rPr lang="en-US" sz="1800" dirty="0" smtClean="0"/>
              <a:t>Predicted Performance</a:t>
            </a:r>
          </a:p>
          <a:p>
            <a:pPr lvl="2" eaLnBrk="1" hangingPunct="1"/>
            <a:r>
              <a:rPr lang="en-US" sz="1800" dirty="0" smtClean="0"/>
              <a:t>Can complete iteration in 3 cycles</a:t>
            </a:r>
          </a:p>
          <a:p>
            <a:pPr lvl="2" eaLnBrk="1" hangingPunct="1"/>
            <a:r>
              <a:rPr lang="en-US" sz="1800" dirty="0" smtClean="0"/>
              <a:t>Should give CPE of 1.0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2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771525"/>
            <a:ext cx="80772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Why 3 times?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575" y="1906588"/>
            <a:ext cx="3632200" cy="2743201"/>
            <a:chOff x="955675" y="1906588"/>
            <a:chExt cx="3632200" cy="2743201"/>
          </a:xfrm>
        </p:grpSpPr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955675" y="1906588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49160" name="Text Box 9"/>
            <p:cNvSpPr txBox="1">
              <a:spLocks noChangeArrowheads="1"/>
            </p:cNvSpPr>
            <p:nvPr/>
          </p:nvSpPr>
          <p:spPr bwMode="auto">
            <a:xfrm>
              <a:off x="3851275" y="2317751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2" name="Freeform 11"/>
            <p:cNvSpPr>
              <a:spLocks/>
            </p:cNvSpPr>
            <p:nvPr/>
          </p:nvSpPr>
          <p:spPr bwMode="auto">
            <a:xfrm>
              <a:off x="3851275" y="2592388"/>
              <a:ext cx="228600" cy="76200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65" name="Text Box 14"/>
            <p:cNvSpPr txBox="1">
              <a:spLocks noChangeArrowheads="1"/>
            </p:cNvSpPr>
            <p:nvPr/>
          </p:nvSpPr>
          <p:spPr bwMode="auto">
            <a:xfrm>
              <a:off x="3451225" y="3000376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6" name="Text Box 15"/>
            <p:cNvSpPr txBox="1">
              <a:spLocks noChangeArrowheads="1"/>
            </p:cNvSpPr>
            <p:nvPr/>
          </p:nvSpPr>
          <p:spPr bwMode="auto">
            <a:xfrm>
              <a:off x="1546225" y="34305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67" name="Text Box 16"/>
            <p:cNvSpPr txBox="1">
              <a:spLocks noChangeArrowheads="1"/>
            </p:cNvSpPr>
            <p:nvPr/>
          </p:nvSpPr>
          <p:spPr bwMode="auto">
            <a:xfrm>
              <a:off x="2936875" y="2744788"/>
              <a:ext cx="887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49169" name="Line 18"/>
            <p:cNvSpPr>
              <a:spLocks noChangeShapeType="1"/>
            </p:cNvSpPr>
            <p:nvPr/>
          </p:nvSpPr>
          <p:spPr bwMode="auto">
            <a:xfrm>
              <a:off x="1565275" y="34305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0" name="AutoShape 19"/>
            <p:cNvSpPr>
              <a:spLocks noChangeArrowheads="1"/>
            </p:cNvSpPr>
            <p:nvPr/>
          </p:nvSpPr>
          <p:spPr bwMode="auto">
            <a:xfrm>
              <a:off x="3013075" y="2287588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71" name="AutoShape 20"/>
            <p:cNvSpPr>
              <a:spLocks noChangeArrowheads="1"/>
            </p:cNvSpPr>
            <p:nvPr/>
          </p:nvSpPr>
          <p:spPr bwMode="auto">
            <a:xfrm>
              <a:off x="3013075" y="27447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49172" name="AutoShape 21"/>
            <p:cNvSpPr>
              <a:spLocks noChangeArrowheads="1"/>
            </p:cNvSpPr>
            <p:nvPr/>
          </p:nvSpPr>
          <p:spPr bwMode="auto">
            <a:xfrm>
              <a:off x="3013075" y="32019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49173" name="Line 22"/>
            <p:cNvSpPr>
              <a:spLocks noChangeShapeType="1"/>
            </p:cNvSpPr>
            <p:nvPr/>
          </p:nvSpPr>
          <p:spPr bwMode="auto">
            <a:xfrm>
              <a:off x="3394075" y="2516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4" name="Line 23"/>
            <p:cNvSpPr>
              <a:spLocks noChangeShapeType="1"/>
            </p:cNvSpPr>
            <p:nvPr/>
          </p:nvSpPr>
          <p:spPr bwMode="auto">
            <a:xfrm flipH="1">
              <a:off x="3394075" y="29733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5" name="Freeform 24"/>
            <p:cNvSpPr>
              <a:spLocks/>
            </p:cNvSpPr>
            <p:nvPr/>
          </p:nvSpPr>
          <p:spPr bwMode="auto">
            <a:xfrm>
              <a:off x="1108075" y="2135188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6" name="Freeform 25"/>
            <p:cNvSpPr>
              <a:spLocks/>
            </p:cNvSpPr>
            <p:nvPr/>
          </p:nvSpPr>
          <p:spPr bwMode="auto">
            <a:xfrm>
              <a:off x="3394075" y="2592388"/>
              <a:ext cx="457200" cy="76200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7" name="AutoShape 26"/>
            <p:cNvSpPr>
              <a:spLocks noChangeArrowheads="1"/>
            </p:cNvSpPr>
            <p:nvPr/>
          </p:nvSpPr>
          <p:spPr bwMode="auto">
            <a:xfrm>
              <a:off x="1108075" y="36591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79" name="AutoShape 28"/>
            <p:cNvSpPr>
              <a:spLocks noChangeArrowheads="1"/>
            </p:cNvSpPr>
            <p:nvPr/>
          </p:nvSpPr>
          <p:spPr bwMode="auto">
            <a:xfrm>
              <a:off x="2022475" y="41163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81" name="Freeform 30"/>
            <p:cNvSpPr>
              <a:spLocks/>
            </p:cNvSpPr>
            <p:nvPr/>
          </p:nvSpPr>
          <p:spPr bwMode="auto">
            <a:xfrm>
              <a:off x="1489075" y="3887788"/>
              <a:ext cx="7620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2588 w 432"/>
                <a:gd name="T5" fmla="*/ 48 h 144"/>
                <a:gd name="T6" fmla="*/ 2588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2" name="Line 31"/>
            <p:cNvSpPr>
              <a:spLocks noChangeShapeType="1"/>
            </p:cNvSpPr>
            <p:nvPr/>
          </p:nvSpPr>
          <p:spPr bwMode="auto">
            <a:xfrm>
              <a:off x="1565275" y="213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3" name="Freeform 32"/>
            <p:cNvSpPr>
              <a:spLocks/>
            </p:cNvSpPr>
            <p:nvPr/>
          </p:nvSpPr>
          <p:spPr bwMode="auto">
            <a:xfrm>
              <a:off x="1108075" y="3506788"/>
              <a:ext cx="228600" cy="152400"/>
            </a:xfrm>
            <a:custGeom>
              <a:avLst/>
              <a:gdLst>
                <a:gd name="T0" fmla="*/ 0 w 912"/>
                <a:gd name="T1" fmla="*/ 0 h 96"/>
                <a:gd name="T2" fmla="*/ 0 w 912"/>
                <a:gd name="T3" fmla="*/ 0 h 96"/>
                <a:gd name="T4" fmla="*/ 0 w 912"/>
                <a:gd name="T5" fmla="*/ 96 h 96"/>
                <a:gd name="T6" fmla="*/ 0 60000 65536"/>
                <a:gd name="T7" fmla="*/ 0 60000 65536"/>
                <a:gd name="T8" fmla="*/ 0 60000 65536"/>
                <a:gd name="T9" fmla="*/ 0 w 912"/>
                <a:gd name="T10" fmla="*/ 0 h 96"/>
                <a:gd name="T11" fmla="*/ 912 w 91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96">
                  <a:moveTo>
                    <a:pt x="0" y="0"/>
                  </a:moveTo>
                  <a:lnTo>
                    <a:pt x="912" y="0"/>
                  </a:lnTo>
                  <a:lnTo>
                    <a:pt x="912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4" name="Text Box 33"/>
            <p:cNvSpPr txBox="1">
              <a:spLocks noChangeArrowheads="1"/>
            </p:cNvSpPr>
            <p:nvPr/>
          </p:nvSpPr>
          <p:spPr bwMode="auto">
            <a:xfrm>
              <a:off x="2384425" y="38877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86" name="Text Box 35"/>
            <p:cNvSpPr txBox="1">
              <a:spLocks noChangeArrowheads="1"/>
            </p:cNvSpPr>
            <p:nvPr/>
          </p:nvSpPr>
          <p:spPr bwMode="auto">
            <a:xfrm>
              <a:off x="1260475" y="39179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87" name="Text Box 36"/>
            <p:cNvSpPr txBox="1">
              <a:spLocks noChangeArrowheads="1"/>
            </p:cNvSpPr>
            <p:nvPr/>
          </p:nvSpPr>
          <p:spPr bwMode="auto">
            <a:xfrm>
              <a:off x="2108200" y="43751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9188" name="AutoShape 37"/>
            <p:cNvSpPr>
              <a:spLocks noChangeArrowheads="1"/>
            </p:cNvSpPr>
            <p:nvPr/>
          </p:nvSpPr>
          <p:spPr bwMode="auto">
            <a:xfrm>
              <a:off x="1184275" y="22875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9189" name="AutoShape 38"/>
            <p:cNvSpPr>
              <a:spLocks noChangeArrowheads="1"/>
            </p:cNvSpPr>
            <p:nvPr/>
          </p:nvSpPr>
          <p:spPr bwMode="auto">
            <a:xfrm>
              <a:off x="2028825" y="27447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9191" name="Line 40"/>
            <p:cNvSpPr>
              <a:spLocks noChangeShapeType="1"/>
            </p:cNvSpPr>
            <p:nvPr/>
          </p:nvSpPr>
          <p:spPr bwMode="auto">
            <a:xfrm>
              <a:off x="2403475" y="38877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3" name="Freeform 42"/>
            <p:cNvSpPr>
              <a:spLocks/>
            </p:cNvSpPr>
            <p:nvPr/>
          </p:nvSpPr>
          <p:spPr bwMode="auto">
            <a:xfrm>
              <a:off x="2403475" y="4344988"/>
              <a:ext cx="6858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432 w 432"/>
                <a:gd name="T5" fmla="*/ 48 h 144"/>
                <a:gd name="T6" fmla="*/ 432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4" name="Line 43"/>
            <p:cNvSpPr>
              <a:spLocks noChangeShapeType="1"/>
            </p:cNvSpPr>
            <p:nvPr/>
          </p:nvSpPr>
          <p:spPr bwMode="auto">
            <a:xfrm>
              <a:off x="2403475" y="21351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371725" y="2833687"/>
            <a:ext cx="4308475" cy="2743201"/>
            <a:chOff x="279400" y="1906588"/>
            <a:chExt cx="4308475" cy="2743201"/>
          </a:xfrm>
        </p:grpSpPr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>
              <a:off x="955675" y="1906588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3851275" y="2317751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279400" y="3354388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3851275" y="2592388"/>
              <a:ext cx="228600" cy="76200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Text Box 14"/>
            <p:cNvSpPr txBox="1">
              <a:spLocks noChangeArrowheads="1"/>
            </p:cNvSpPr>
            <p:nvPr/>
          </p:nvSpPr>
          <p:spPr bwMode="auto">
            <a:xfrm>
              <a:off x="3451225" y="3000376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1546225" y="34305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936875" y="2744788"/>
              <a:ext cx="887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>
              <a:off x="1565275" y="34305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auto">
            <a:xfrm>
              <a:off x="3013075" y="2287588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auto">
            <a:xfrm>
              <a:off x="3013075" y="27447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87" name="AutoShape 21"/>
            <p:cNvSpPr>
              <a:spLocks noChangeArrowheads="1"/>
            </p:cNvSpPr>
            <p:nvPr/>
          </p:nvSpPr>
          <p:spPr bwMode="auto">
            <a:xfrm>
              <a:off x="3013075" y="32019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394075" y="2516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 flipH="1">
              <a:off x="3394075" y="29733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1108075" y="2135188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3394075" y="2592388"/>
              <a:ext cx="457200" cy="76200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1108075" y="36591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93" name="AutoShape 28"/>
            <p:cNvSpPr>
              <a:spLocks noChangeArrowheads="1"/>
            </p:cNvSpPr>
            <p:nvPr/>
          </p:nvSpPr>
          <p:spPr bwMode="auto">
            <a:xfrm>
              <a:off x="2022475" y="41163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1489075" y="3887788"/>
              <a:ext cx="7620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2588 w 432"/>
                <a:gd name="T5" fmla="*/ 48 h 144"/>
                <a:gd name="T6" fmla="*/ 2588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1565275" y="213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1108075" y="3506788"/>
              <a:ext cx="228600" cy="152400"/>
            </a:xfrm>
            <a:custGeom>
              <a:avLst/>
              <a:gdLst>
                <a:gd name="T0" fmla="*/ 0 w 912"/>
                <a:gd name="T1" fmla="*/ 0 h 96"/>
                <a:gd name="T2" fmla="*/ 0 w 912"/>
                <a:gd name="T3" fmla="*/ 0 h 96"/>
                <a:gd name="T4" fmla="*/ 0 w 912"/>
                <a:gd name="T5" fmla="*/ 96 h 96"/>
                <a:gd name="T6" fmla="*/ 0 60000 65536"/>
                <a:gd name="T7" fmla="*/ 0 60000 65536"/>
                <a:gd name="T8" fmla="*/ 0 60000 65536"/>
                <a:gd name="T9" fmla="*/ 0 w 912"/>
                <a:gd name="T10" fmla="*/ 0 h 96"/>
                <a:gd name="T11" fmla="*/ 912 w 91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96">
                  <a:moveTo>
                    <a:pt x="0" y="0"/>
                  </a:moveTo>
                  <a:lnTo>
                    <a:pt x="912" y="0"/>
                  </a:lnTo>
                  <a:lnTo>
                    <a:pt x="912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2384425" y="38877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98" name="Text Box 35"/>
            <p:cNvSpPr txBox="1">
              <a:spLocks noChangeArrowheads="1"/>
            </p:cNvSpPr>
            <p:nvPr/>
          </p:nvSpPr>
          <p:spPr bwMode="auto">
            <a:xfrm>
              <a:off x="1260475" y="39179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/>
          </p:nvSpPr>
          <p:spPr bwMode="auto">
            <a:xfrm>
              <a:off x="2108200" y="43751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0" name="AutoShape 37"/>
            <p:cNvSpPr>
              <a:spLocks noChangeArrowheads="1"/>
            </p:cNvSpPr>
            <p:nvPr/>
          </p:nvSpPr>
          <p:spPr bwMode="auto">
            <a:xfrm>
              <a:off x="1184275" y="22875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01" name="AutoShape 38"/>
            <p:cNvSpPr>
              <a:spLocks noChangeArrowheads="1"/>
            </p:cNvSpPr>
            <p:nvPr/>
          </p:nvSpPr>
          <p:spPr bwMode="auto">
            <a:xfrm>
              <a:off x="2028825" y="27447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>
              <a:off x="2403475" y="38877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2403475" y="4344988"/>
              <a:ext cx="6858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432 w 432"/>
                <a:gd name="T5" fmla="*/ 48 h 144"/>
                <a:gd name="T6" fmla="*/ 432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2403475" y="21351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26025" y="3757613"/>
            <a:ext cx="4308475" cy="2743201"/>
            <a:chOff x="279400" y="1906588"/>
            <a:chExt cx="4308475" cy="2743201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955675" y="1906588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3851275" y="2317751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8" name="Text Box 10"/>
            <p:cNvSpPr txBox="1">
              <a:spLocks noChangeArrowheads="1"/>
            </p:cNvSpPr>
            <p:nvPr/>
          </p:nvSpPr>
          <p:spPr bwMode="auto">
            <a:xfrm>
              <a:off x="279400" y="3354388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3851275" y="2592388"/>
              <a:ext cx="228600" cy="76200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Text Box 14"/>
            <p:cNvSpPr txBox="1">
              <a:spLocks noChangeArrowheads="1"/>
            </p:cNvSpPr>
            <p:nvPr/>
          </p:nvSpPr>
          <p:spPr bwMode="auto">
            <a:xfrm>
              <a:off x="3451225" y="3000376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1546225" y="34305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2936875" y="2744788"/>
              <a:ext cx="887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</a:t>
              </a:r>
              <a:r>
                <a:rPr lang="en-US" sz="1200" i="1">
                  <a:latin typeface="Times New Roman" pitchFamily="18" charset="0"/>
                </a:rPr>
                <a:t>i </a:t>
              </a:r>
              <a:r>
                <a:rPr lang="en-US" sz="1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1565275" y="34305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AutoShape 19"/>
            <p:cNvSpPr>
              <a:spLocks noChangeArrowheads="1"/>
            </p:cNvSpPr>
            <p:nvPr/>
          </p:nvSpPr>
          <p:spPr bwMode="auto">
            <a:xfrm>
              <a:off x="3013075" y="2287588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15" name="AutoShape 20"/>
            <p:cNvSpPr>
              <a:spLocks noChangeArrowheads="1"/>
            </p:cNvSpPr>
            <p:nvPr/>
          </p:nvSpPr>
          <p:spPr bwMode="auto">
            <a:xfrm>
              <a:off x="3013075" y="27447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16" name="AutoShape 21"/>
            <p:cNvSpPr>
              <a:spLocks noChangeArrowheads="1"/>
            </p:cNvSpPr>
            <p:nvPr/>
          </p:nvSpPr>
          <p:spPr bwMode="auto">
            <a:xfrm>
              <a:off x="3013075" y="32019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117" name="Line 22"/>
            <p:cNvSpPr>
              <a:spLocks noChangeShapeType="1"/>
            </p:cNvSpPr>
            <p:nvPr/>
          </p:nvSpPr>
          <p:spPr bwMode="auto">
            <a:xfrm>
              <a:off x="3394075" y="25161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23"/>
            <p:cNvSpPr>
              <a:spLocks noChangeShapeType="1"/>
            </p:cNvSpPr>
            <p:nvPr/>
          </p:nvSpPr>
          <p:spPr bwMode="auto">
            <a:xfrm flipH="1">
              <a:off x="3394075" y="29733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Freeform 24"/>
            <p:cNvSpPr>
              <a:spLocks/>
            </p:cNvSpPr>
            <p:nvPr/>
          </p:nvSpPr>
          <p:spPr bwMode="auto">
            <a:xfrm>
              <a:off x="1108075" y="2135188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25"/>
            <p:cNvSpPr>
              <a:spLocks/>
            </p:cNvSpPr>
            <p:nvPr/>
          </p:nvSpPr>
          <p:spPr bwMode="auto">
            <a:xfrm>
              <a:off x="3394075" y="2592388"/>
              <a:ext cx="457200" cy="76200"/>
            </a:xfrm>
            <a:custGeom>
              <a:avLst/>
              <a:gdLst>
                <a:gd name="T0" fmla="*/ 0 w 348"/>
                <a:gd name="T1" fmla="*/ 0 h 1"/>
                <a:gd name="T2" fmla="*/ 14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AutoShape 26"/>
            <p:cNvSpPr>
              <a:spLocks noChangeArrowheads="1"/>
            </p:cNvSpPr>
            <p:nvPr/>
          </p:nvSpPr>
          <p:spPr bwMode="auto">
            <a:xfrm>
              <a:off x="1108075" y="36591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22" name="AutoShape 28"/>
            <p:cNvSpPr>
              <a:spLocks noChangeArrowheads="1"/>
            </p:cNvSpPr>
            <p:nvPr/>
          </p:nvSpPr>
          <p:spPr bwMode="auto">
            <a:xfrm>
              <a:off x="2022475" y="4116388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23" name="Freeform 30"/>
            <p:cNvSpPr>
              <a:spLocks/>
            </p:cNvSpPr>
            <p:nvPr/>
          </p:nvSpPr>
          <p:spPr bwMode="auto">
            <a:xfrm>
              <a:off x="1489075" y="3887788"/>
              <a:ext cx="7620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2588 w 432"/>
                <a:gd name="T5" fmla="*/ 48 h 144"/>
                <a:gd name="T6" fmla="*/ 2588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31"/>
            <p:cNvSpPr>
              <a:spLocks noChangeShapeType="1"/>
            </p:cNvSpPr>
            <p:nvPr/>
          </p:nvSpPr>
          <p:spPr bwMode="auto">
            <a:xfrm>
              <a:off x="1565275" y="213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Freeform 32"/>
            <p:cNvSpPr>
              <a:spLocks/>
            </p:cNvSpPr>
            <p:nvPr/>
          </p:nvSpPr>
          <p:spPr bwMode="auto">
            <a:xfrm>
              <a:off x="1108075" y="3506788"/>
              <a:ext cx="228600" cy="152400"/>
            </a:xfrm>
            <a:custGeom>
              <a:avLst/>
              <a:gdLst>
                <a:gd name="T0" fmla="*/ 0 w 912"/>
                <a:gd name="T1" fmla="*/ 0 h 96"/>
                <a:gd name="T2" fmla="*/ 0 w 912"/>
                <a:gd name="T3" fmla="*/ 0 h 96"/>
                <a:gd name="T4" fmla="*/ 0 w 912"/>
                <a:gd name="T5" fmla="*/ 96 h 96"/>
                <a:gd name="T6" fmla="*/ 0 60000 65536"/>
                <a:gd name="T7" fmla="*/ 0 60000 65536"/>
                <a:gd name="T8" fmla="*/ 0 60000 65536"/>
                <a:gd name="T9" fmla="*/ 0 w 912"/>
                <a:gd name="T10" fmla="*/ 0 h 96"/>
                <a:gd name="T11" fmla="*/ 912 w 91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96">
                  <a:moveTo>
                    <a:pt x="0" y="0"/>
                  </a:moveTo>
                  <a:lnTo>
                    <a:pt x="912" y="0"/>
                  </a:lnTo>
                  <a:lnTo>
                    <a:pt x="912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Text Box 33"/>
            <p:cNvSpPr txBox="1">
              <a:spLocks noChangeArrowheads="1"/>
            </p:cNvSpPr>
            <p:nvPr/>
          </p:nvSpPr>
          <p:spPr bwMode="auto">
            <a:xfrm>
              <a:off x="2384425" y="3887788"/>
              <a:ext cx="5524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7" name="Text Box 35"/>
            <p:cNvSpPr txBox="1">
              <a:spLocks noChangeArrowheads="1"/>
            </p:cNvSpPr>
            <p:nvPr/>
          </p:nvSpPr>
          <p:spPr bwMode="auto">
            <a:xfrm>
              <a:off x="1260475" y="39179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%ecx.1a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8" name="Text Box 36"/>
            <p:cNvSpPr txBox="1">
              <a:spLocks noChangeArrowheads="1"/>
            </p:cNvSpPr>
            <p:nvPr/>
          </p:nvSpPr>
          <p:spPr bwMode="auto">
            <a:xfrm>
              <a:off x="2108200" y="4375151"/>
              <a:ext cx="8286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%ecx.1b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9" name="AutoShape 37"/>
            <p:cNvSpPr>
              <a:spLocks noChangeArrowheads="1"/>
            </p:cNvSpPr>
            <p:nvPr/>
          </p:nvSpPr>
          <p:spPr bwMode="auto">
            <a:xfrm>
              <a:off x="1184275" y="22875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30" name="AutoShape 38"/>
            <p:cNvSpPr>
              <a:spLocks noChangeArrowheads="1"/>
            </p:cNvSpPr>
            <p:nvPr/>
          </p:nvSpPr>
          <p:spPr bwMode="auto">
            <a:xfrm>
              <a:off x="2028825" y="2744788"/>
              <a:ext cx="755650" cy="1143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31" name="Line 40"/>
            <p:cNvSpPr>
              <a:spLocks noChangeShapeType="1"/>
            </p:cNvSpPr>
            <p:nvPr/>
          </p:nvSpPr>
          <p:spPr bwMode="auto">
            <a:xfrm>
              <a:off x="2403475" y="38877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2403475" y="4344988"/>
              <a:ext cx="685800" cy="228600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48 h 144"/>
                <a:gd name="T4" fmla="*/ 432 w 432"/>
                <a:gd name="T5" fmla="*/ 48 h 144"/>
                <a:gd name="T6" fmla="*/ 432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0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43"/>
            <p:cNvSpPr>
              <a:spLocks noChangeShapeType="1"/>
            </p:cNvSpPr>
            <p:nvPr/>
          </p:nvSpPr>
          <p:spPr bwMode="auto">
            <a:xfrm>
              <a:off x="2403475" y="21351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82575" y="26050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69875" y="30495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2575" y="34940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20675" y="39893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0675" y="44465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82575" y="49291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71475" y="5411788"/>
            <a:ext cx="854392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2"/>
          <p:cNvSpPr txBox="1">
            <a:spLocks noChangeArrowheads="1"/>
          </p:cNvSpPr>
          <p:nvPr/>
        </p:nvSpPr>
        <p:spPr>
          <a:xfrm>
            <a:off x="349250" y="5680869"/>
            <a:ext cx="4953000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Unroll 2 times: what is the problem?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5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5344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Vector multiply function: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1371600" y="1219200"/>
            <a:ext cx="6477000" cy="1500188"/>
          </a:xfrm>
          <a:prstGeom prst="rect">
            <a:avLst/>
          </a:prstGeom>
          <a:solidFill>
            <a:srgbClr val="CCE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.L24:	 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imull</a:t>
            </a:r>
            <a:r>
              <a:rPr lang="en-US">
                <a:latin typeface="Courier New" pitchFamily="49" charset="0"/>
              </a:rPr>
              <a:t> (%eax,%edx,4),%ecx	#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prod *= </a:t>
            </a:r>
            <a:r>
              <a:rPr lang="en-US">
                <a:latin typeface="Courier New" pitchFamily="49" charset="0"/>
              </a:rPr>
              <a:t>data[i]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incl %edx	 # i++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cmpl %esi,%edx	 # i:length</a:t>
            </a:r>
          </a:p>
          <a:p>
            <a:pPr algn="l">
              <a:lnSpc>
                <a:spcPct val="100000"/>
              </a:lnSpc>
              <a:tabLst>
                <a:tab pos="228600" algn="l"/>
                <a:tab pos="3492500" algn="l"/>
              </a:tabLst>
            </a:pPr>
            <a:r>
              <a:rPr lang="en-US">
                <a:latin typeface="Courier New" pitchFamily="49" charset="0"/>
              </a:rPr>
              <a:t>	jl .L24	 # if &lt; goto Loop</a:t>
            </a:r>
          </a:p>
        </p:txBody>
      </p:sp>
      <p:grpSp>
        <p:nvGrpSpPr>
          <p:cNvPr id="51204" name="Group 31"/>
          <p:cNvGrpSpPr>
            <a:grpSpLocks/>
          </p:cNvGrpSpPr>
          <p:nvPr/>
        </p:nvGrpSpPr>
        <p:grpSpPr bwMode="auto">
          <a:xfrm>
            <a:off x="1092200" y="2870200"/>
            <a:ext cx="3022600" cy="3505200"/>
            <a:chOff x="511" y="624"/>
            <a:chExt cx="1904" cy="2208"/>
          </a:xfrm>
        </p:grpSpPr>
        <p:sp>
          <p:nvSpPr>
            <p:cNvPr id="51208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cc.1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09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t.1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10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51211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12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80 w 1056"/>
                <a:gd name="T5" fmla="*/ 48 h 48"/>
                <a:gd name="T6" fmla="*/ 0 60000 65536"/>
                <a:gd name="T7" fmla="*/ 0 60000 65536"/>
                <a:gd name="T8" fmla="*/ 0 60000 65536"/>
                <a:gd name="T9" fmla="*/ 0 w 1056"/>
                <a:gd name="T10" fmla="*/ 0 h 48"/>
                <a:gd name="T11" fmla="*/ 1056 w 105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3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4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51215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51216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51217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8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19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%edx.0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1220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%edx.1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21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>
                  <a:latin typeface="Courier New" pitchFamily="49" charset="0"/>
                </a:rPr>
                <a:t>%ecx.0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222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122 w 1008"/>
                <a:gd name="T3" fmla="*/ 0 h 48"/>
                <a:gd name="T4" fmla="*/ 122 w 1008"/>
                <a:gd name="T5" fmla="*/ 49152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3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4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53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5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6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7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8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29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51205" name="Line 28"/>
          <p:cNvSpPr>
            <a:spLocks noChangeShapeType="1"/>
          </p:cNvSpPr>
          <p:nvPr/>
        </p:nvSpPr>
        <p:spPr bwMode="auto">
          <a:xfrm>
            <a:off x="814388" y="3022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1206" name="Text Box 29"/>
          <p:cNvSpPr txBox="1">
            <a:spLocks noChangeArrowheads="1"/>
          </p:cNvSpPr>
          <p:nvPr/>
        </p:nvSpPr>
        <p:spPr bwMode="auto">
          <a:xfrm>
            <a:off x="417513" y="4811713"/>
            <a:ext cx="777875" cy="3667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Time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4800600" y="3733800"/>
            <a:ext cx="3727450" cy="22447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vprod4(vec_ptr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*data = get_vec_start(v);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int </a:t>
            </a:r>
            <a:r>
              <a:rPr lang="nn-NO" sz="1400">
                <a:solidFill>
                  <a:srgbClr val="FF0000"/>
                </a:solidFill>
                <a:latin typeface="Courier New" pitchFamily="49" charset="0"/>
              </a:rPr>
              <a:t>prod = 1</a:t>
            </a:r>
            <a:r>
              <a:rPr lang="nn-NO" sz="140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for (i = 0; i &lt; length; i++)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  </a:t>
            </a:r>
            <a:r>
              <a:rPr lang="nn-NO" sz="1400">
                <a:solidFill>
                  <a:srgbClr val="FF0000"/>
                </a:solidFill>
                <a:latin typeface="Courier New" pitchFamily="49" charset="0"/>
              </a:rPr>
              <a:t>prod *= </a:t>
            </a:r>
            <a:r>
              <a:rPr lang="nn-NO" sz="1400">
                <a:latin typeface="Courier New" pitchFamily="49" charset="0"/>
              </a:rPr>
              <a:t>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400">
                <a:latin typeface="Courier New" pitchFamily="49" charset="0"/>
              </a:rPr>
              <a:t>  *dest = prod;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5073650" cy="5632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7916863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3 Iterations of </a:t>
            </a:r>
            <a:r>
              <a:rPr lang="en-US" dirty="0" err="1" smtClean="0"/>
              <a:t>vprod</a:t>
            </a:r>
            <a:endParaRPr lang="en-US" dirty="0"/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86400" y="990600"/>
            <a:ext cx="3429000" cy="54737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Unlimited Resource Analysis</a:t>
            </a:r>
          </a:p>
          <a:p>
            <a:pPr lvl="1">
              <a:defRPr/>
            </a:pPr>
            <a:r>
              <a:rPr lang="en-US" dirty="0"/>
              <a:t>Assume operation can start as soon as operands available</a:t>
            </a:r>
          </a:p>
          <a:p>
            <a:pPr lvl="1">
              <a:defRPr/>
            </a:pPr>
            <a:r>
              <a:rPr lang="en-US" dirty="0"/>
              <a:t>Operations for multiple iterations overlap in time</a:t>
            </a:r>
          </a:p>
          <a:p>
            <a:pPr>
              <a:defRPr/>
            </a:pPr>
            <a:r>
              <a:rPr lang="en-US" dirty="0" smtClean="0"/>
              <a:t>Performance on CPU:</a:t>
            </a:r>
            <a:endParaRPr lang="en-US" dirty="0"/>
          </a:p>
          <a:p>
            <a:pPr lvl="1">
              <a:defRPr/>
            </a:pPr>
            <a:r>
              <a:rPr lang="en-US" dirty="0"/>
              <a:t>Limiting factor becomes latency of integer </a:t>
            </a:r>
            <a:r>
              <a:rPr lang="en-US" dirty="0" smtClean="0"/>
              <a:t>multiplier</a:t>
            </a:r>
          </a:p>
          <a:p>
            <a:pPr lvl="2">
              <a:defRPr/>
            </a:pPr>
            <a:r>
              <a:rPr lang="en-US" dirty="0" smtClean="0"/>
              <a:t>Data hazard</a:t>
            </a:r>
            <a:endParaRPr lang="en-US" dirty="0"/>
          </a:p>
          <a:p>
            <a:pPr lvl="1">
              <a:defRPr/>
            </a:pPr>
            <a:r>
              <a:rPr lang="en-US" dirty="0"/>
              <a:t>Gives CPE of 4.0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21506"/>
            <a:ext cx="77724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Unrolling: Performance 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307388" cy="2200275"/>
          </a:xfrm>
        </p:spPr>
        <p:txBody>
          <a:bodyPr/>
          <a:lstStyle/>
          <a:p>
            <a:pPr lvl="1" eaLnBrk="1" hangingPunct="1"/>
            <a:r>
              <a:rPr lang="en-US" dirty="0" smtClean="0"/>
              <a:t> Only helps integer sum for our examples</a:t>
            </a:r>
          </a:p>
          <a:p>
            <a:pPr lvl="2" eaLnBrk="1" hangingPunct="1"/>
            <a:r>
              <a:rPr lang="en-US" dirty="0" smtClean="0"/>
              <a:t>Other cases constrained by functional unit latencies</a:t>
            </a:r>
          </a:p>
          <a:p>
            <a:pPr lvl="1" eaLnBrk="1" hangingPunct="1"/>
            <a:r>
              <a:rPr lang="en-US" dirty="0" smtClean="0"/>
              <a:t>Effect is nonlinear with degree of unrolling</a:t>
            </a:r>
          </a:p>
          <a:p>
            <a:pPr lvl="2" eaLnBrk="1" hangingPunct="1"/>
            <a:r>
              <a:rPr lang="en-US" dirty="0" smtClean="0"/>
              <a:t>Many subtle effects determine exact scheduling of operations</a:t>
            </a:r>
          </a:p>
        </p:txBody>
      </p:sp>
      <p:graphicFrame>
        <p:nvGraphicFramePr>
          <p:cNvPr id="5" name="Group 200"/>
          <p:cNvGraphicFramePr>
            <a:graphicFrameLocks noGrp="1"/>
          </p:cNvGraphicFramePr>
          <p:nvPr/>
        </p:nvGraphicFramePr>
        <p:xfrm>
          <a:off x="533400" y="1600200"/>
          <a:ext cx="8077198" cy="2319212"/>
        </p:xfrm>
        <a:graphic>
          <a:graphicData uri="http://schemas.openxmlformats.org/drawingml/2006/table">
            <a:tbl>
              <a:tblPr/>
              <a:tblGrid>
                <a:gridCol w="1735102"/>
                <a:gridCol w="1735102"/>
                <a:gridCol w="717973"/>
                <a:gridCol w="688623"/>
                <a:gridCol w="822112"/>
                <a:gridCol w="792762"/>
                <a:gridCol w="867551"/>
                <a:gridCol w="717973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Unrolling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Relevant FU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vsum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vprod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4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vFPsum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3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vFPprod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5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3400" y="5867400"/>
            <a:ext cx="890111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</a:t>
            </a:r>
            <a:r>
              <a:rPr kumimoji="1" lang="en-US" sz="2500" dirty="0">
                <a:solidFill>
                  <a:srgbClr val="FF0000"/>
                </a:solidFill>
              </a:rPr>
              <a:t>can we do better for </a:t>
            </a:r>
            <a:r>
              <a:rPr kumimoji="1" lang="en-US" sz="2500" dirty="0" err="1">
                <a:solidFill>
                  <a:srgbClr val="FF0000"/>
                </a:solidFill>
              </a:rPr>
              <a:t>vprod</a:t>
            </a:r>
            <a:r>
              <a:rPr kumimoji="1" lang="en-US" sz="2500" dirty="0">
                <a:solidFill>
                  <a:srgbClr val="FF0000"/>
                </a:solidFill>
              </a:rPr>
              <a:t>?</a:t>
            </a:r>
            <a:endParaRPr kumimoji="1" lang="en-US" sz="2500" i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6683375" cy="781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Visualizing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838200"/>
            <a:ext cx="5181600" cy="2133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Computation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1600" dirty="0" smtClean="0">
                <a:latin typeface="Courier New" pitchFamily="49" charset="0"/>
              </a:rPr>
              <a:t>((((((((((((1 * x</a:t>
            </a:r>
            <a:r>
              <a:rPr lang="en-US" sz="1600" baseline="-25000" dirty="0" smtClean="0">
                <a:latin typeface="Courier New" pitchFamily="49" charset="0"/>
              </a:rPr>
              <a:t>0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1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2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3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4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5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6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7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8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9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10</a:t>
            </a:r>
            <a:r>
              <a:rPr lang="en-US" sz="1600" dirty="0" smtClean="0">
                <a:latin typeface="Courier New" pitchFamily="49" charset="0"/>
              </a:rPr>
              <a:t>) * x</a:t>
            </a:r>
            <a:r>
              <a:rPr lang="en-US" sz="1600" baseline="-25000" dirty="0" smtClean="0">
                <a:latin typeface="Courier New" pitchFamily="49" charset="0"/>
              </a:rPr>
              <a:t>11</a:t>
            </a:r>
            <a:r>
              <a:rPr lang="en-US" sz="1600" dirty="0" smtClean="0">
                <a:latin typeface="Courier New" pitchFamily="49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/>
              <a:t>Performance</a:t>
            </a:r>
          </a:p>
          <a:p>
            <a:pPr lvl="1" eaLnBrk="1" hangingPunct="1">
              <a:defRPr/>
            </a:pPr>
            <a:r>
              <a:rPr lang="en-US" sz="1800" dirty="0" smtClean="0"/>
              <a:t>N elements, D cycles/operation</a:t>
            </a:r>
          </a:p>
          <a:p>
            <a:pPr lvl="1" eaLnBrk="1" hangingPunct="1">
              <a:defRPr/>
            </a:pPr>
            <a:r>
              <a:rPr lang="en-US" sz="1800" dirty="0" smtClean="0"/>
              <a:t>N*D cycles  = N * 4</a:t>
            </a:r>
          </a:p>
        </p:txBody>
      </p:sp>
      <p:grpSp>
        <p:nvGrpSpPr>
          <p:cNvPr id="54276" name="Group 136"/>
          <p:cNvGrpSpPr>
            <a:grpSpLocks/>
          </p:cNvGrpSpPr>
          <p:nvPr/>
        </p:nvGrpSpPr>
        <p:grpSpPr bwMode="auto">
          <a:xfrm>
            <a:off x="724197" y="201804"/>
            <a:ext cx="6699250" cy="6324600"/>
            <a:chOff x="288" y="528"/>
            <a:chExt cx="4499" cy="4368"/>
          </a:xfrm>
        </p:grpSpPr>
        <p:sp>
          <p:nvSpPr>
            <p:cNvPr id="54277" name="AutoShape 26"/>
            <p:cNvSpPr>
              <a:spLocks noChangeArrowheads="1"/>
            </p:cNvSpPr>
            <p:nvPr/>
          </p:nvSpPr>
          <p:spPr bwMode="auto">
            <a:xfrm>
              <a:off x="288" y="864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78" name="Line 28"/>
            <p:cNvSpPr>
              <a:spLocks noChangeShapeType="1"/>
            </p:cNvSpPr>
            <p:nvPr/>
          </p:nvSpPr>
          <p:spPr bwMode="auto">
            <a:xfrm>
              <a:off x="384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79" name="Line 42"/>
            <p:cNvSpPr>
              <a:spLocks noChangeShapeType="1"/>
            </p:cNvSpPr>
            <p:nvPr/>
          </p:nvSpPr>
          <p:spPr bwMode="auto">
            <a:xfrm>
              <a:off x="528" y="7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0" name="AutoShape 43"/>
            <p:cNvSpPr>
              <a:spLocks noChangeArrowheads="1"/>
            </p:cNvSpPr>
            <p:nvPr/>
          </p:nvSpPr>
          <p:spPr bwMode="auto">
            <a:xfrm>
              <a:off x="672" y="1200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81" name="Line 44"/>
            <p:cNvSpPr>
              <a:spLocks noChangeShapeType="1"/>
            </p:cNvSpPr>
            <p:nvPr/>
          </p:nvSpPr>
          <p:spPr bwMode="auto">
            <a:xfrm>
              <a:off x="768" y="11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2" name="Line 45"/>
            <p:cNvSpPr>
              <a:spLocks noChangeShapeType="1"/>
            </p:cNvSpPr>
            <p:nvPr/>
          </p:nvSpPr>
          <p:spPr bwMode="auto">
            <a:xfrm>
              <a:off x="912" y="10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3" name="Freeform 46"/>
            <p:cNvSpPr>
              <a:spLocks/>
            </p:cNvSpPr>
            <p:nvPr/>
          </p:nvSpPr>
          <p:spPr bwMode="auto">
            <a:xfrm>
              <a:off x="480" y="1056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679" name="Rectangle 47"/>
            <p:cNvSpPr>
              <a:spLocks noChangeArrowheads="1"/>
            </p:cNvSpPr>
            <p:nvPr/>
          </p:nvSpPr>
          <p:spPr bwMode="auto">
            <a:xfrm>
              <a:off x="317" y="528"/>
              <a:ext cx="144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</a:t>
              </a:r>
              <a:endParaRPr 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453680" name="Rectangle 48"/>
            <p:cNvSpPr>
              <a:spLocks noChangeArrowheads="1"/>
            </p:cNvSpPr>
            <p:nvPr/>
          </p:nvSpPr>
          <p:spPr bwMode="auto">
            <a:xfrm>
              <a:off x="432" y="528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0</a:t>
              </a:r>
            </a:p>
          </p:txBody>
        </p:sp>
        <p:sp>
          <p:nvSpPr>
            <p:cNvPr id="453681" name="Rectangle 49"/>
            <p:cNvSpPr>
              <a:spLocks noChangeArrowheads="1"/>
            </p:cNvSpPr>
            <p:nvPr/>
          </p:nvSpPr>
          <p:spPr bwMode="auto">
            <a:xfrm>
              <a:off x="816" y="864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</a:t>
              </a:r>
            </a:p>
          </p:txBody>
        </p:sp>
        <p:sp>
          <p:nvSpPr>
            <p:cNvPr id="54287" name="AutoShape 85"/>
            <p:cNvSpPr>
              <a:spLocks noChangeArrowheads="1"/>
            </p:cNvSpPr>
            <p:nvPr/>
          </p:nvSpPr>
          <p:spPr bwMode="auto">
            <a:xfrm>
              <a:off x="1046" y="1536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88" name="Line 86"/>
            <p:cNvSpPr>
              <a:spLocks noChangeShapeType="1"/>
            </p:cNvSpPr>
            <p:nvPr/>
          </p:nvSpPr>
          <p:spPr bwMode="auto">
            <a:xfrm>
              <a:off x="1142" y="14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89" name="Line 87"/>
            <p:cNvSpPr>
              <a:spLocks noChangeShapeType="1"/>
            </p:cNvSpPr>
            <p:nvPr/>
          </p:nvSpPr>
          <p:spPr bwMode="auto">
            <a:xfrm>
              <a:off x="1286" y="139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0" name="Freeform 88"/>
            <p:cNvSpPr>
              <a:spLocks/>
            </p:cNvSpPr>
            <p:nvPr/>
          </p:nvSpPr>
          <p:spPr bwMode="auto">
            <a:xfrm>
              <a:off x="854" y="1392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21" name="Rectangle 89"/>
            <p:cNvSpPr>
              <a:spLocks noChangeArrowheads="1"/>
            </p:cNvSpPr>
            <p:nvPr/>
          </p:nvSpPr>
          <p:spPr bwMode="auto">
            <a:xfrm>
              <a:off x="1190" y="1200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2</a:t>
              </a:r>
            </a:p>
          </p:txBody>
        </p:sp>
        <p:sp>
          <p:nvSpPr>
            <p:cNvPr id="54292" name="AutoShape 90"/>
            <p:cNvSpPr>
              <a:spLocks noChangeArrowheads="1"/>
            </p:cNvSpPr>
            <p:nvPr/>
          </p:nvSpPr>
          <p:spPr bwMode="auto">
            <a:xfrm>
              <a:off x="1420" y="1872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93" name="Line 91"/>
            <p:cNvSpPr>
              <a:spLocks noChangeShapeType="1"/>
            </p:cNvSpPr>
            <p:nvPr/>
          </p:nvSpPr>
          <p:spPr bwMode="auto">
            <a:xfrm>
              <a:off x="1516" y="17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4" name="Line 92"/>
            <p:cNvSpPr>
              <a:spLocks noChangeShapeType="1"/>
            </p:cNvSpPr>
            <p:nvPr/>
          </p:nvSpPr>
          <p:spPr bwMode="auto">
            <a:xfrm>
              <a:off x="1660" y="172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5" name="Freeform 93"/>
            <p:cNvSpPr>
              <a:spLocks/>
            </p:cNvSpPr>
            <p:nvPr/>
          </p:nvSpPr>
          <p:spPr bwMode="auto">
            <a:xfrm>
              <a:off x="1228" y="1728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26" name="Rectangle 94"/>
            <p:cNvSpPr>
              <a:spLocks noChangeArrowheads="1"/>
            </p:cNvSpPr>
            <p:nvPr/>
          </p:nvSpPr>
          <p:spPr bwMode="auto">
            <a:xfrm>
              <a:off x="1564" y="1536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3</a:t>
              </a:r>
            </a:p>
          </p:txBody>
        </p:sp>
        <p:sp>
          <p:nvSpPr>
            <p:cNvPr id="54297" name="AutoShape 95"/>
            <p:cNvSpPr>
              <a:spLocks noChangeArrowheads="1"/>
            </p:cNvSpPr>
            <p:nvPr/>
          </p:nvSpPr>
          <p:spPr bwMode="auto">
            <a:xfrm>
              <a:off x="1794" y="2208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298" name="Line 96"/>
            <p:cNvSpPr>
              <a:spLocks noChangeShapeType="1"/>
            </p:cNvSpPr>
            <p:nvPr/>
          </p:nvSpPr>
          <p:spPr bwMode="auto">
            <a:xfrm>
              <a:off x="189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99" name="Line 97"/>
            <p:cNvSpPr>
              <a:spLocks noChangeShapeType="1"/>
            </p:cNvSpPr>
            <p:nvPr/>
          </p:nvSpPr>
          <p:spPr bwMode="auto">
            <a:xfrm>
              <a:off x="2034" y="206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0" name="Freeform 98"/>
            <p:cNvSpPr>
              <a:spLocks/>
            </p:cNvSpPr>
            <p:nvPr/>
          </p:nvSpPr>
          <p:spPr bwMode="auto">
            <a:xfrm>
              <a:off x="1602" y="2064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31" name="Rectangle 99"/>
            <p:cNvSpPr>
              <a:spLocks noChangeArrowheads="1"/>
            </p:cNvSpPr>
            <p:nvPr/>
          </p:nvSpPr>
          <p:spPr bwMode="auto">
            <a:xfrm>
              <a:off x="1938" y="1872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4</a:t>
              </a:r>
            </a:p>
          </p:txBody>
        </p:sp>
        <p:sp>
          <p:nvSpPr>
            <p:cNvPr id="54302" name="AutoShape 100"/>
            <p:cNvSpPr>
              <a:spLocks noChangeArrowheads="1"/>
            </p:cNvSpPr>
            <p:nvPr/>
          </p:nvSpPr>
          <p:spPr bwMode="auto">
            <a:xfrm>
              <a:off x="2168" y="2544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03" name="Line 101"/>
            <p:cNvSpPr>
              <a:spLocks noChangeShapeType="1"/>
            </p:cNvSpPr>
            <p:nvPr/>
          </p:nvSpPr>
          <p:spPr bwMode="auto">
            <a:xfrm>
              <a:off x="2264" y="24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4" name="Line 102"/>
            <p:cNvSpPr>
              <a:spLocks noChangeShapeType="1"/>
            </p:cNvSpPr>
            <p:nvPr/>
          </p:nvSpPr>
          <p:spPr bwMode="auto">
            <a:xfrm>
              <a:off x="2408" y="240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5" name="Freeform 103"/>
            <p:cNvSpPr>
              <a:spLocks/>
            </p:cNvSpPr>
            <p:nvPr/>
          </p:nvSpPr>
          <p:spPr bwMode="auto">
            <a:xfrm>
              <a:off x="1976" y="2400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36" name="Rectangle 104"/>
            <p:cNvSpPr>
              <a:spLocks noChangeArrowheads="1"/>
            </p:cNvSpPr>
            <p:nvPr/>
          </p:nvSpPr>
          <p:spPr bwMode="auto">
            <a:xfrm>
              <a:off x="2312" y="2208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5</a:t>
              </a:r>
            </a:p>
          </p:txBody>
        </p:sp>
        <p:sp>
          <p:nvSpPr>
            <p:cNvPr id="54307" name="AutoShape 105"/>
            <p:cNvSpPr>
              <a:spLocks noChangeArrowheads="1"/>
            </p:cNvSpPr>
            <p:nvPr/>
          </p:nvSpPr>
          <p:spPr bwMode="auto">
            <a:xfrm>
              <a:off x="2542" y="2880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08" name="Line 106"/>
            <p:cNvSpPr>
              <a:spLocks noChangeShapeType="1"/>
            </p:cNvSpPr>
            <p:nvPr/>
          </p:nvSpPr>
          <p:spPr bwMode="auto">
            <a:xfrm>
              <a:off x="2638" y="278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09" name="Line 107"/>
            <p:cNvSpPr>
              <a:spLocks noChangeShapeType="1"/>
            </p:cNvSpPr>
            <p:nvPr/>
          </p:nvSpPr>
          <p:spPr bwMode="auto">
            <a:xfrm>
              <a:off x="2782" y="273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0" name="Freeform 108"/>
            <p:cNvSpPr>
              <a:spLocks/>
            </p:cNvSpPr>
            <p:nvPr/>
          </p:nvSpPr>
          <p:spPr bwMode="auto">
            <a:xfrm>
              <a:off x="2350" y="2736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41" name="Rectangle 109"/>
            <p:cNvSpPr>
              <a:spLocks noChangeArrowheads="1"/>
            </p:cNvSpPr>
            <p:nvPr/>
          </p:nvSpPr>
          <p:spPr bwMode="auto">
            <a:xfrm>
              <a:off x="2686" y="2544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6</a:t>
              </a:r>
            </a:p>
          </p:txBody>
        </p:sp>
        <p:sp>
          <p:nvSpPr>
            <p:cNvPr id="54312" name="AutoShape 110"/>
            <p:cNvSpPr>
              <a:spLocks noChangeArrowheads="1"/>
            </p:cNvSpPr>
            <p:nvPr/>
          </p:nvSpPr>
          <p:spPr bwMode="auto">
            <a:xfrm>
              <a:off x="2916" y="3216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13" name="Line 111"/>
            <p:cNvSpPr>
              <a:spLocks noChangeShapeType="1"/>
            </p:cNvSpPr>
            <p:nvPr/>
          </p:nvSpPr>
          <p:spPr bwMode="auto">
            <a:xfrm>
              <a:off x="3012" y="312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4" name="Line 112"/>
            <p:cNvSpPr>
              <a:spLocks noChangeShapeType="1"/>
            </p:cNvSpPr>
            <p:nvPr/>
          </p:nvSpPr>
          <p:spPr bwMode="auto">
            <a:xfrm>
              <a:off x="3156" y="30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5" name="Freeform 113"/>
            <p:cNvSpPr>
              <a:spLocks/>
            </p:cNvSpPr>
            <p:nvPr/>
          </p:nvSpPr>
          <p:spPr bwMode="auto">
            <a:xfrm>
              <a:off x="2724" y="3072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46" name="Rectangle 114"/>
            <p:cNvSpPr>
              <a:spLocks noChangeArrowheads="1"/>
            </p:cNvSpPr>
            <p:nvPr/>
          </p:nvSpPr>
          <p:spPr bwMode="auto">
            <a:xfrm>
              <a:off x="3060" y="2880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7</a:t>
              </a:r>
            </a:p>
          </p:txBody>
        </p:sp>
        <p:sp>
          <p:nvSpPr>
            <p:cNvPr id="54317" name="AutoShape 115"/>
            <p:cNvSpPr>
              <a:spLocks noChangeArrowheads="1"/>
            </p:cNvSpPr>
            <p:nvPr/>
          </p:nvSpPr>
          <p:spPr bwMode="auto">
            <a:xfrm>
              <a:off x="3290" y="3552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18" name="Line 116"/>
            <p:cNvSpPr>
              <a:spLocks noChangeShapeType="1"/>
            </p:cNvSpPr>
            <p:nvPr/>
          </p:nvSpPr>
          <p:spPr bwMode="auto">
            <a:xfrm>
              <a:off x="3386" y="345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19" name="Line 117"/>
            <p:cNvSpPr>
              <a:spLocks noChangeShapeType="1"/>
            </p:cNvSpPr>
            <p:nvPr/>
          </p:nvSpPr>
          <p:spPr bwMode="auto">
            <a:xfrm>
              <a:off x="3530" y="340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0" name="Freeform 118"/>
            <p:cNvSpPr>
              <a:spLocks/>
            </p:cNvSpPr>
            <p:nvPr/>
          </p:nvSpPr>
          <p:spPr bwMode="auto">
            <a:xfrm>
              <a:off x="3098" y="3408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51" name="Rectangle 119"/>
            <p:cNvSpPr>
              <a:spLocks noChangeArrowheads="1"/>
            </p:cNvSpPr>
            <p:nvPr/>
          </p:nvSpPr>
          <p:spPr bwMode="auto">
            <a:xfrm>
              <a:off x="3434" y="3216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8</a:t>
              </a:r>
            </a:p>
          </p:txBody>
        </p:sp>
        <p:sp>
          <p:nvSpPr>
            <p:cNvPr id="54322" name="AutoShape 120"/>
            <p:cNvSpPr>
              <a:spLocks noChangeArrowheads="1"/>
            </p:cNvSpPr>
            <p:nvPr/>
          </p:nvSpPr>
          <p:spPr bwMode="auto">
            <a:xfrm>
              <a:off x="3664" y="3888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23" name="Line 121"/>
            <p:cNvSpPr>
              <a:spLocks noChangeShapeType="1"/>
            </p:cNvSpPr>
            <p:nvPr/>
          </p:nvSpPr>
          <p:spPr bwMode="auto">
            <a:xfrm>
              <a:off x="3760" y="37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4" name="Line 122"/>
            <p:cNvSpPr>
              <a:spLocks noChangeShapeType="1"/>
            </p:cNvSpPr>
            <p:nvPr/>
          </p:nvSpPr>
          <p:spPr bwMode="auto">
            <a:xfrm>
              <a:off x="3904" y="37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5" name="Freeform 123"/>
            <p:cNvSpPr>
              <a:spLocks/>
            </p:cNvSpPr>
            <p:nvPr/>
          </p:nvSpPr>
          <p:spPr bwMode="auto">
            <a:xfrm>
              <a:off x="3472" y="3744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56" name="Rectangle 124"/>
            <p:cNvSpPr>
              <a:spLocks noChangeArrowheads="1"/>
            </p:cNvSpPr>
            <p:nvPr/>
          </p:nvSpPr>
          <p:spPr bwMode="auto">
            <a:xfrm>
              <a:off x="3808" y="3552"/>
              <a:ext cx="202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9</a:t>
              </a:r>
            </a:p>
          </p:txBody>
        </p:sp>
        <p:sp>
          <p:nvSpPr>
            <p:cNvPr id="54327" name="AutoShape 125"/>
            <p:cNvSpPr>
              <a:spLocks noChangeArrowheads="1"/>
            </p:cNvSpPr>
            <p:nvPr/>
          </p:nvSpPr>
          <p:spPr bwMode="auto">
            <a:xfrm>
              <a:off x="4038" y="4224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28" name="Line 126"/>
            <p:cNvSpPr>
              <a:spLocks noChangeShapeType="1"/>
            </p:cNvSpPr>
            <p:nvPr/>
          </p:nvSpPr>
          <p:spPr bwMode="auto">
            <a:xfrm>
              <a:off x="4134" y="412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29" name="Line 127"/>
            <p:cNvSpPr>
              <a:spLocks noChangeShapeType="1"/>
            </p:cNvSpPr>
            <p:nvPr/>
          </p:nvSpPr>
          <p:spPr bwMode="auto">
            <a:xfrm>
              <a:off x="4278" y="40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30" name="Freeform 128"/>
            <p:cNvSpPr>
              <a:spLocks/>
            </p:cNvSpPr>
            <p:nvPr/>
          </p:nvSpPr>
          <p:spPr bwMode="auto">
            <a:xfrm>
              <a:off x="3846" y="4080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61" name="Rectangle 129"/>
            <p:cNvSpPr>
              <a:spLocks noChangeArrowheads="1"/>
            </p:cNvSpPr>
            <p:nvPr/>
          </p:nvSpPr>
          <p:spPr bwMode="auto">
            <a:xfrm>
              <a:off x="4153" y="3888"/>
              <a:ext cx="26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10</a:t>
              </a:r>
            </a:p>
          </p:txBody>
        </p:sp>
        <p:sp>
          <p:nvSpPr>
            <p:cNvPr id="54332" name="AutoShape 130"/>
            <p:cNvSpPr>
              <a:spLocks noChangeArrowheads="1"/>
            </p:cNvSpPr>
            <p:nvPr/>
          </p:nvSpPr>
          <p:spPr bwMode="auto">
            <a:xfrm>
              <a:off x="4412" y="4560"/>
              <a:ext cx="336" cy="192"/>
            </a:xfrm>
            <a:prstGeom prst="roundRect">
              <a:avLst>
                <a:gd name="adj" fmla="val 19644"/>
              </a:avLst>
            </a:prstGeom>
            <a:solidFill>
              <a:srgbClr val="99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2000">
                  <a:latin typeface="Courier New" pitchFamily="49" charset="0"/>
                </a:rPr>
                <a:t>*</a:t>
              </a:r>
            </a:p>
          </p:txBody>
        </p:sp>
        <p:sp>
          <p:nvSpPr>
            <p:cNvPr id="54333" name="Line 131"/>
            <p:cNvSpPr>
              <a:spLocks noChangeShapeType="1"/>
            </p:cNvSpPr>
            <p:nvPr/>
          </p:nvSpPr>
          <p:spPr bwMode="auto">
            <a:xfrm>
              <a:off x="4508" y="446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34" name="Line 132"/>
            <p:cNvSpPr>
              <a:spLocks noChangeShapeType="1"/>
            </p:cNvSpPr>
            <p:nvPr/>
          </p:nvSpPr>
          <p:spPr bwMode="auto">
            <a:xfrm>
              <a:off x="4652" y="44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335" name="Freeform 133"/>
            <p:cNvSpPr>
              <a:spLocks/>
            </p:cNvSpPr>
            <p:nvPr/>
          </p:nvSpPr>
          <p:spPr bwMode="auto">
            <a:xfrm>
              <a:off x="4220" y="4416"/>
              <a:ext cx="288" cy="48"/>
            </a:xfrm>
            <a:custGeom>
              <a:avLst/>
              <a:gdLst>
                <a:gd name="T0" fmla="*/ 0 w 288"/>
                <a:gd name="T1" fmla="*/ 0 h 48"/>
                <a:gd name="T2" fmla="*/ 0 w 288"/>
                <a:gd name="T3" fmla="*/ 48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0"/>
                  </a:moveTo>
                  <a:lnTo>
                    <a:pt x="0" y="48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/>
            </a:p>
          </p:txBody>
        </p:sp>
        <p:sp>
          <p:nvSpPr>
            <p:cNvPr id="453766" name="Rectangle 134"/>
            <p:cNvSpPr>
              <a:spLocks noChangeArrowheads="1"/>
            </p:cNvSpPr>
            <p:nvPr/>
          </p:nvSpPr>
          <p:spPr bwMode="auto">
            <a:xfrm>
              <a:off x="4527" y="4224"/>
              <a:ext cx="26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x</a:t>
              </a:r>
              <a:r>
                <a:rPr lang="en-US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11</a:t>
              </a:r>
            </a:p>
          </p:txBody>
        </p:sp>
        <p:sp>
          <p:nvSpPr>
            <p:cNvPr id="54337" name="Line 135"/>
            <p:cNvSpPr>
              <a:spLocks noChangeShapeType="1"/>
            </p:cNvSpPr>
            <p:nvPr/>
          </p:nvSpPr>
          <p:spPr bwMode="auto">
            <a:xfrm>
              <a:off x="4608" y="475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Manual Optimization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Vector Sum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Parallel Unrolling Method1: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066800"/>
            <a:ext cx="3581400" cy="3970338"/>
          </a:xfrm>
        </p:spPr>
        <p:txBody>
          <a:bodyPr>
            <a:normAutofit lnSpcReduction="10000"/>
          </a:bodyPr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Code Version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Integer product</a:t>
            </a:r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Multiply pairs of elements together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And then update product</a:t>
            </a:r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Performance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990600"/>
            <a:ext cx="5145088" cy="3967163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void vprod5pu1(</a:t>
            </a:r>
            <a:r>
              <a:rPr lang="en-US" dirty="0" err="1">
                <a:latin typeface="Courier New" pitchFamily="49" charset="0"/>
              </a:rPr>
              <a:t>vec_ptr</a:t>
            </a:r>
            <a:r>
              <a:rPr lang="en-US" dirty="0">
                <a:latin typeface="Courier New" pitchFamily="49" charset="0"/>
              </a:rPr>
              <a:t> v,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length = </a:t>
            </a:r>
            <a:r>
              <a:rPr lang="en-US" dirty="0" err="1">
                <a:latin typeface="Courier New" pitchFamily="49" charset="0"/>
              </a:rPr>
              <a:t>vec_length</a:t>
            </a:r>
            <a:r>
              <a:rPr lang="en-US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*data = </a:t>
            </a:r>
            <a:r>
              <a:rPr lang="en-US" dirty="0" err="1">
                <a:latin typeface="Courier New" pitchFamily="49" charset="0"/>
              </a:rPr>
              <a:t>get_vec_start</a:t>
            </a:r>
            <a:r>
              <a:rPr lang="en-US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x = 1;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for 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= 0;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&lt; limit;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+=2</a:t>
            </a:r>
            <a:r>
              <a:rPr lang="en-US" dirty="0">
                <a:latin typeface="Courier New" pitchFamily="49" charset="0"/>
              </a:rPr>
              <a:t>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  x =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x * (data[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] * data[i+1]);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if 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&lt; length)  // fix-up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mtClean="0">
                <a:solidFill>
                  <a:srgbClr val="FF0000"/>
                </a:solidFill>
                <a:latin typeface="Courier New" pitchFamily="49" charset="0"/>
              </a:rPr>
              <a:t>x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*= data[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1" y="5394290"/>
            <a:ext cx="7734300" cy="9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Assume unlimited hardware resources from now on</a:t>
            </a:r>
            <a:endParaRPr kumimoji="1"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241675" y="796927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200">
                <a:latin typeface="Courier New" pitchFamily="49" charset="0"/>
              </a:rPr>
              <a:t>%edx.1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9181" name="Freeform 30"/>
          <p:cNvSpPr>
            <a:spLocks/>
          </p:cNvSpPr>
          <p:nvPr/>
        </p:nvSpPr>
        <p:spPr bwMode="auto">
          <a:xfrm>
            <a:off x="1717675" y="3640244"/>
            <a:ext cx="762000" cy="255588"/>
          </a:xfrm>
          <a:custGeom>
            <a:avLst/>
            <a:gdLst>
              <a:gd name="T0" fmla="*/ 0 w 432"/>
              <a:gd name="T1" fmla="*/ 0 h 144"/>
              <a:gd name="T2" fmla="*/ 0 w 432"/>
              <a:gd name="T3" fmla="*/ 48 h 144"/>
              <a:gd name="T4" fmla="*/ 2588 w 432"/>
              <a:gd name="T5" fmla="*/ 48 h 144"/>
              <a:gd name="T6" fmla="*/ 2588 w 432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0"/>
                </a:moveTo>
                <a:lnTo>
                  <a:pt x="0" y="48"/>
                </a:lnTo>
                <a:lnTo>
                  <a:pt x="432" y="48"/>
                </a:lnTo>
                <a:lnTo>
                  <a:pt x="432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269875" y="449264"/>
            <a:ext cx="3086100" cy="3190980"/>
            <a:chOff x="269875" y="449264"/>
            <a:chExt cx="3086100" cy="3190980"/>
          </a:xfrm>
        </p:grpSpPr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269875" y="449264"/>
              <a:ext cx="736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200" dirty="0">
                  <a:latin typeface="Courier New" pitchFamily="49" charset="0"/>
                </a:rPr>
                <a:t>%edx.0</a:t>
              </a:r>
              <a:endParaRPr lang="en-US" sz="1200" i="1" dirty="0">
                <a:latin typeface="Times New Roman" pitchFamily="18" charset="0"/>
              </a:endParaRPr>
            </a:p>
          </p:txBody>
        </p:sp>
        <p:sp>
          <p:nvSpPr>
            <p:cNvPr id="49162" name="Freeform 11"/>
            <p:cNvSpPr>
              <a:spLocks/>
            </p:cNvSpPr>
            <p:nvPr/>
          </p:nvSpPr>
          <p:spPr bwMode="auto">
            <a:xfrm>
              <a:off x="2727325" y="1109664"/>
              <a:ext cx="628650" cy="45719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0" name="AutoShape 19"/>
            <p:cNvSpPr>
              <a:spLocks noChangeArrowheads="1"/>
            </p:cNvSpPr>
            <p:nvPr/>
          </p:nvSpPr>
          <p:spPr bwMode="auto">
            <a:xfrm>
              <a:off x="2327275" y="830264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49171" name="AutoShape 20"/>
            <p:cNvSpPr>
              <a:spLocks noChangeArrowheads="1"/>
            </p:cNvSpPr>
            <p:nvPr/>
          </p:nvSpPr>
          <p:spPr bwMode="auto">
            <a:xfrm>
              <a:off x="2327275" y="12112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err="1">
                  <a:latin typeface="Courier New" pitchFamily="49" charset="0"/>
                </a:rPr>
                <a:t>cmpl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49172" name="AutoShape 21"/>
            <p:cNvSpPr>
              <a:spLocks noChangeArrowheads="1"/>
            </p:cNvSpPr>
            <p:nvPr/>
          </p:nvSpPr>
          <p:spPr bwMode="auto">
            <a:xfrm>
              <a:off x="2327275" y="15795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49173" name="Line 22"/>
            <p:cNvSpPr>
              <a:spLocks noChangeShapeType="1"/>
            </p:cNvSpPr>
            <p:nvPr/>
          </p:nvSpPr>
          <p:spPr bwMode="auto">
            <a:xfrm>
              <a:off x="2708275" y="10588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75" name="Freeform 24"/>
            <p:cNvSpPr>
              <a:spLocks/>
            </p:cNvSpPr>
            <p:nvPr/>
          </p:nvSpPr>
          <p:spPr bwMode="auto">
            <a:xfrm>
              <a:off x="422275" y="677864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2" name="Line 31"/>
            <p:cNvSpPr>
              <a:spLocks noChangeShapeType="1"/>
            </p:cNvSpPr>
            <p:nvPr/>
          </p:nvSpPr>
          <p:spPr bwMode="auto">
            <a:xfrm>
              <a:off x="879475" y="677864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8" name="AutoShape 37"/>
            <p:cNvSpPr>
              <a:spLocks noChangeArrowheads="1"/>
            </p:cNvSpPr>
            <p:nvPr/>
          </p:nvSpPr>
          <p:spPr bwMode="auto">
            <a:xfrm>
              <a:off x="498475" y="8302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49191" name="Line 40"/>
            <p:cNvSpPr>
              <a:spLocks noChangeShapeType="1"/>
            </p:cNvSpPr>
            <p:nvPr/>
          </p:nvSpPr>
          <p:spPr bwMode="auto">
            <a:xfrm>
              <a:off x="1717675" y="21287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4" name="Line 43"/>
            <p:cNvSpPr>
              <a:spLocks noChangeShapeType="1"/>
            </p:cNvSpPr>
            <p:nvPr/>
          </p:nvSpPr>
          <p:spPr bwMode="auto">
            <a:xfrm>
              <a:off x="1717675" y="677865"/>
              <a:ext cx="0" cy="461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AutoShape 37"/>
            <p:cNvSpPr>
              <a:spLocks noChangeArrowheads="1"/>
            </p:cNvSpPr>
            <p:nvPr/>
          </p:nvSpPr>
          <p:spPr bwMode="auto">
            <a:xfrm>
              <a:off x="1358900" y="2344244"/>
              <a:ext cx="755650" cy="1296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mull</a:t>
              </a:r>
            </a:p>
          </p:txBody>
        </p:sp>
        <p:sp>
          <p:nvSpPr>
            <p:cNvPr id="145" name="Freeform 24"/>
            <p:cNvSpPr>
              <a:spLocks/>
            </p:cNvSpPr>
            <p:nvPr/>
          </p:nvSpPr>
          <p:spPr bwMode="auto">
            <a:xfrm rot="5400000">
              <a:off x="565196" y="2198641"/>
              <a:ext cx="1158780" cy="377825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scene3d>
              <a:camera prst="orthographicFront">
                <a:rot lat="0" lon="10800000" rev="10800000"/>
              </a:camera>
              <a:lightRig rig="threePt" dir="t"/>
            </a:scene3d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22"/>
            <p:cNvSpPr>
              <a:spLocks noChangeShapeType="1"/>
            </p:cNvSpPr>
            <p:nvPr/>
          </p:nvSpPr>
          <p:spPr bwMode="auto">
            <a:xfrm>
              <a:off x="2708275" y="14525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AutoShape 37"/>
            <p:cNvSpPr>
              <a:spLocks noChangeArrowheads="1"/>
            </p:cNvSpPr>
            <p:nvPr/>
          </p:nvSpPr>
          <p:spPr bwMode="auto">
            <a:xfrm>
              <a:off x="1362075" y="11477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333750" y="1109664"/>
            <a:ext cx="2933700" cy="2962380"/>
            <a:chOff x="422275" y="677864"/>
            <a:chExt cx="2933700" cy="2962380"/>
          </a:xfrm>
        </p:grpSpPr>
        <p:sp>
          <p:nvSpPr>
            <p:cNvPr id="174" name="Freeform 11"/>
            <p:cNvSpPr>
              <a:spLocks/>
            </p:cNvSpPr>
            <p:nvPr/>
          </p:nvSpPr>
          <p:spPr bwMode="auto">
            <a:xfrm>
              <a:off x="2727325" y="1109664"/>
              <a:ext cx="628650" cy="45719"/>
            </a:xfrm>
            <a:custGeom>
              <a:avLst/>
              <a:gdLst>
                <a:gd name="T0" fmla="*/ 0 w 348"/>
                <a:gd name="T1" fmla="*/ 0 h 1"/>
                <a:gd name="T2" fmla="*/ 0 w 348"/>
                <a:gd name="T3" fmla="*/ 0 h 1"/>
                <a:gd name="T4" fmla="*/ 0 60000 65536"/>
                <a:gd name="T5" fmla="*/ 0 60000 65536"/>
                <a:gd name="T6" fmla="*/ 0 w 348"/>
                <a:gd name="T7" fmla="*/ 0 h 1"/>
                <a:gd name="T8" fmla="*/ 348 w 3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AutoShape 19"/>
            <p:cNvSpPr>
              <a:spLocks noChangeArrowheads="1"/>
            </p:cNvSpPr>
            <p:nvPr/>
          </p:nvSpPr>
          <p:spPr bwMode="auto">
            <a:xfrm>
              <a:off x="2327275" y="830264"/>
              <a:ext cx="76200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addl</a:t>
              </a:r>
            </a:p>
          </p:txBody>
        </p:sp>
        <p:sp>
          <p:nvSpPr>
            <p:cNvPr id="176" name="AutoShape 20"/>
            <p:cNvSpPr>
              <a:spLocks noChangeArrowheads="1"/>
            </p:cNvSpPr>
            <p:nvPr/>
          </p:nvSpPr>
          <p:spPr bwMode="auto">
            <a:xfrm>
              <a:off x="2327275" y="12112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err="1">
                  <a:latin typeface="Courier New" pitchFamily="49" charset="0"/>
                </a:rPr>
                <a:t>cmpl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177" name="AutoShape 21"/>
            <p:cNvSpPr>
              <a:spLocks noChangeArrowheads="1"/>
            </p:cNvSpPr>
            <p:nvPr/>
          </p:nvSpPr>
          <p:spPr bwMode="auto">
            <a:xfrm>
              <a:off x="2327275" y="1579564"/>
              <a:ext cx="755650" cy="22860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jl</a:t>
              </a:r>
            </a:p>
          </p:txBody>
        </p:sp>
        <p:sp>
          <p:nvSpPr>
            <p:cNvPr id="178" name="Line 22"/>
            <p:cNvSpPr>
              <a:spLocks noChangeShapeType="1"/>
            </p:cNvSpPr>
            <p:nvPr/>
          </p:nvSpPr>
          <p:spPr bwMode="auto">
            <a:xfrm>
              <a:off x="2708275" y="10588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Freeform 24"/>
            <p:cNvSpPr>
              <a:spLocks/>
            </p:cNvSpPr>
            <p:nvPr/>
          </p:nvSpPr>
          <p:spPr bwMode="auto">
            <a:xfrm>
              <a:off x="422275" y="677864"/>
              <a:ext cx="2270125" cy="152400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31"/>
            <p:cNvSpPr>
              <a:spLocks noChangeShapeType="1"/>
            </p:cNvSpPr>
            <p:nvPr/>
          </p:nvSpPr>
          <p:spPr bwMode="auto">
            <a:xfrm>
              <a:off x="879475" y="677864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AutoShape 37"/>
            <p:cNvSpPr>
              <a:spLocks noChangeArrowheads="1"/>
            </p:cNvSpPr>
            <p:nvPr/>
          </p:nvSpPr>
          <p:spPr bwMode="auto">
            <a:xfrm>
              <a:off x="498475" y="8302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82" name="Line 40"/>
            <p:cNvSpPr>
              <a:spLocks noChangeShapeType="1"/>
            </p:cNvSpPr>
            <p:nvPr/>
          </p:nvSpPr>
          <p:spPr bwMode="auto">
            <a:xfrm>
              <a:off x="1717675" y="21287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43"/>
            <p:cNvSpPr>
              <a:spLocks noChangeShapeType="1"/>
            </p:cNvSpPr>
            <p:nvPr/>
          </p:nvSpPr>
          <p:spPr bwMode="auto">
            <a:xfrm>
              <a:off x="1717675" y="677865"/>
              <a:ext cx="0" cy="461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AutoShape 37"/>
            <p:cNvSpPr>
              <a:spLocks noChangeArrowheads="1"/>
            </p:cNvSpPr>
            <p:nvPr/>
          </p:nvSpPr>
          <p:spPr bwMode="auto">
            <a:xfrm>
              <a:off x="1358900" y="2344244"/>
              <a:ext cx="755650" cy="1296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mull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185" name="Freeform 24"/>
            <p:cNvSpPr>
              <a:spLocks/>
            </p:cNvSpPr>
            <p:nvPr/>
          </p:nvSpPr>
          <p:spPr bwMode="auto">
            <a:xfrm rot="5400000">
              <a:off x="565196" y="2198641"/>
              <a:ext cx="1158780" cy="377825"/>
            </a:xfrm>
            <a:custGeom>
              <a:avLst/>
              <a:gdLst>
                <a:gd name="T0" fmla="*/ 0 w 1008"/>
                <a:gd name="T1" fmla="*/ 0 h 48"/>
                <a:gd name="T2" fmla="*/ 37486657 w 1008"/>
                <a:gd name="T3" fmla="*/ 0 h 48"/>
                <a:gd name="T4" fmla="*/ 37486657 w 1008"/>
                <a:gd name="T5" fmla="*/ 6291456 h 48"/>
                <a:gd name="T6" fmla="*/ 0 60000 65536"/>
                <a:gd name="T7" fmla="*/ 0 60000 65536"/>
                <a:gd name="T8" fmla="*/ 0 60000 65536"/>
                <a:gd name="T9" fmla="*/ 0 w 1008"/>
                <a:gd name="T10" fmla="*/ 0 h 48"/>
                <a:gd name="T11" fmla="*/ 1008 w 10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scene3d>
              <a:camera prst="orthographicFront">
                <a:rot lat="0" lon="10800000" rev="10800000"/>
              </a:camera>
              <a:lightRig rig="threePt" dir="t"/>
            </a:scene3d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22"/>
            <p:cNvSpPr>
              <a:spLocks noChangeShapeType="1"/>
            </p:cNvSpPr>
            <p:nvPr/>
          </p:nvSpPr>
          <p:spPr bwMode="auto">
            <a:xfrm>
              <a:off x="2708275" y="1452564"/>
              <a:ext cx="0" cy="14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AutoShape 37"/>
            <p:cNvSpPr>
              <a:spLocks noChangeArrowheads="1"/>
            </p:cNvSpPr>
            <p:nvPr/>
          </p:nvSpPr>
          <p:spPr bwMode="auto">
            <a:xfrm>
              <a:off x="1362075" y="1147763"/>
              <a:ext cx="755650" cy="97200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dirty="0">
                  <a:latin typeface="Courier New" pitchFamily="49" charset="0"/>
                </a:rPr>
                <a:t>load</a:t>
              </a:r>
            </a:p>
          </p:txBody>
        </p:sp>
      </p:grpSp>
      <p:sp>
        <p:nvSpPr>
          <p:cNvPr id="188" name="AutoShape 37"/>
          <p:cNvSpPr>
            <a:spLocks noChangeArrowheads="1"/>
          </p:cNvSpPr>
          <p:nvPr/>
        </p:nvSpPr>
        <p:spPr bwMode="auto">
          <a:xfrm>
            <a:off x="2352675" y="3868844"/>
            <a:ext cx="755650" cy="1296000"/>
          </a:xfrm>
          <a:prstGeom prst="roundRect">
            <a:avLst>
              <a:gd name="adj" fmla="val 18181"/>
            </a:avLst>
          </a:prstGeom>
          <a:solidFill>
            <a:srgbClr val="99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mull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89" name="AutoShape 37"/>
          <p:cNvSpPr>
            <a:spLocks noChangeArrowheads="1"/>
          </p:cNvSpPr>
          <p:nvPr/>
        </p:nvSpPr>
        <p:spPr bwMode="auto">
          <a:xfrm>
            <a:off x="5372100" y="5304544"/>
            <a:ext cx="755650" cy="1296000"/>
          </a:xfrm>
          <a:prstGeom prst="roundRect">
            <a:avLst>
              <a:gd name="adj" fmla="val 18181"/>
            </a:avLst>
          </a:prstGeom>
          <a:solidFill>
            <a:srgbClr val="99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mull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90" name="Freeform 30"/>
          <p:cNvSpPr>
            <a:spLocks/>
          </p:cNvSpPr>
          <p:nvPr/>
        </p:nvSpPr>
        <p:spPr bwMode="auto">
          <a:xfrm>
            <a:off x="2860674" y="5160188"/>
            <a:ext cx="2743201" cy="144356"/>
          </a:xfrm>
          <a:custGeom>
            <a:avLst/>
            <a:gdLst>
              <a:gd name="T0" fmla="*/ 0 w 432"/>
              <a:gd name="T1" fmla="*/ 0 h 144"/>
              <a:gd name="T2" fmla="*/ 0 w 432"/>
              <a:gd name="T3" fmla="*/ 48 h 144"/>
              <a:gd name="T4" fmla="*/ 2588 w 432"/>
              <a:gd name="T5" fmla="*/ 48 h 144"/>
              <a:gd name="T6" fmla="*/ 2588 w 432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0"/>
                </a:moveTo>
                <a:lnTo>
                  <a:pt x="0" y="48"/>
                </a:lnTo>
                <a:lnTo>
                  <a:pt x="432" y="48"/>
                </a:lnTo>
                <a:lnTo>
                  <a:pt x="432" y="144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1" name="Freeform 30"/>
          <p:cNvSpPr>
            <a:spLocks/>
          </p:cNvSpPr>
          <p:nvPr/>
        </p:nvSpPr>
        <p:spPr bwMode="auto">
          <a:xfrm>
            <a:off x="4648200" y="4072044"/>
            <a:ext cx="1231900" cy="1232500"/>
          </a:xfrm>
          <a:custGeom>
            <a:avLst/>
            <a:gdLst>
              <a:gd name="T0" fmla="*/ 0 w 432"/>
              <a:gd name="T1" fmla="*/ 0 h 144"/>
              <a:gd name="T2" fmla="*/ 0 w 432"/>
              <a:gd name="T3" fmla="*/ 48 h 144"/>
              <a:gd name="T4" fmla="*/ 2588 w 432"/>
              <a:gd name="T5" fmla="*/ 48 h 144"/>
              <a:gd name="T6" fmla="*/ 2588 w 432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0"/>
                </a:moveTo>
                <a:lnTo>
                  <a:pt x="0" y="48"/>
                </a:lnTo>
                <a:lnTo>
                  <a:pt x="432" y="48"/>
                </a:lnTo>
                <a:lnTo>
                  <a:pt x="432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213060" y="2604482"/>
            <a:ext cx="152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tmp</a:t>
            </a:r>
            <a:r>
              <a:rPr lang="en-US" dirty="0" smtClean="0"/>
              <a:t>=data[</a:t>
            </a:r>
            <a:r>
              <a:rPr lang="en-US" dirty="0" err="1" smtClean="0"/>
              <a:t>i</a:t>
            </a:r>
            <a:r>
              <a:rPr lang="en-US" dirty="0" smtClean="0"/>
              <a:t>] * </a:t>
            </a:r>
          </a:p>
          <a:p>
            <a:r>
              <a:rPr lang="en-US" dirty="0"/>
              <a:t> </a:t>
            </a:r>
            <a:r>
              <a:rPr lang="en-US" dirty="0" smtClean="0"/>
              <a:t> data[i+1]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3190875" y="4306282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x=x*</a:t>
            </a:r>
            <a:r>
              <a:rPr lang="en-US" dirty="0" err="1" smtClean="0"/>
              <a:t>tmp</a:t>
            </a:r>
            <a:endParaRPr lang="en-US" dirty="0"/>
          </a:p>
        </p:txBody>
      </p:sp>
      <p:sp>
        <p:nvSpPr>
          <p:cNvPr id="193" name="Rectangle 3"/>
          <p:cNvSpPr txBox="1">
            <a:spLocks noChangeArrowheads="1"/>
          </p:cNvSpPr>
          <p:nvPr/>
        </p:nvSpPr>
        <p:spPr>
          <a:xfrm>
            <a:off x="5346700" y="2510289"/>
            <a:ext cx="3581400" cy="39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 defTabSz="895350">
              <a:tabLst>
                <a:tab pos="2971800" algn="l"/>
              </a:tabLst>
              <a:defRPr/>
            </a:pPr>
            <a:r>
              <a:rPr lang="en-US" dirty="0" smtClean="0"/>
              <a:t>Still have the data dependency btw. multiplications, but it’s one dep. every two elements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3340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Order of Operations</a:t>
            </a:r>
            <a:br>
              <a:rPr lang="en-US" sz="3200" dirty="0" smtClean="0"/>
            </a:br>
            <a:r>
              <a:rPr lang="en-US" sz="3200" dirty="0" smtClean="0"/>
              <a:t>Can Matter!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5410200" cy="914400"/>
          </a:xfrm>
        </p:spPr>
        <p:txBody>
          <a:bodyPr/>
          <a:lstStyle/>
          <a:p>
            <a:pPr lvl="1" eaLnBrk="1" hangingPunct="1"/>
            <a:r>
              <a:rPr lang="en-US" smtClean="0"/>
              <a:t>CPE = 4.00</a:t>
            </a:r>
          </a:p>
          <a:p>
            <a:pPr lvl="1" eaLnBrk="1" hangingPunct="1"/>
            <a:r>
              <a:rPr lang="en-US" smtClean="0"/>
              <a:t>All multiplies performed in sequence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04825" y="3962400"/>
            <a:ext cx="5133975" cy="1225550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limit; i+=2)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</a:t>
            </a:r>
            <a:r>
              <a:rPr lang="en-US">
                <a:solidFill>
                  <a:srgbClr val="FF5050"/>
                </a:solidFill>
                <a:latin typeface="Courier New" pitchFamily="49" charset="0"/>
              </a:rPr>
              <a:t>x = x * (data[i] * data[i+1]);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57200" y="1371600"/>
            <a:ext cx="5133975" cy="1225550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limit; i+=2)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</a:t>
            </a:r>
            <a:r>
              <a:rPr lang="en-US">
                <a:solidFill>
                  <a:srgbClr val="FF5050"/>
                </a:solidFill>
                <a:latin typeface="Courier New" pitchFamily="49" charset="0"/>
              </a:rPr>
              <a:t>x = (x * data[i]) * data[i+1];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33400" y="5257800"/>
            <a:ext cx="3492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9" tIns="44446" rIns="90479" bIns="44446"/>
          <a:lstStyle/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CPE = 2</a:t>
            </a:r>
          </a:p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Multiplies overlap</a:t>
            </a:r>
          </a:p>
        </p:txBody>
      </p:sp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8275"/>
            <a:ext cx="3592513" cy="34893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pic>
        <p:nvPicPr>
          <p:cNvPr id="4608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2074863" cy="21320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grpSp>
        <p:nvGrpSpPr>
          <p:cNvPr id="4" name="Group 3"/>
          <p:cNvGrpSpPr/>
          <p:nvPr/>
        </p:nvGrpSpPr>
        <p:grpSpPr>
          <a:xfrm>
            <a:off x="5791200" y="2171700"/>
            <a:ext cx="2018825" cy="1905000"/>
            <a:chOff x="5791200" y="2171700"/>
            <a:chExt cx="2018825" cy="1905000"/>
          </a:xfrm>
        </p:grpSpPr>
        <p:sp>
          <p:nvSpPr>
            <p:cNvPr id="2" name="Curved Left Arrow 1"/>
            <p:cNvSpPr/>
            <p:nvPr/>
          </p:nvSpPr>
          <p:spPr>
            <a:xfrm>
              <a:off x="5791200" y="2171700"/>
              <a:ext cx="508000" cy="19050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99200" y="2935069"/>
              <a:ext cx="15108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Compiler can </a:t>
              </a:r>
            </a:p>
            <a:p>
              <a:r>
                <a:rPr lang="en-US" dirty="0" smtClean="0"/>
                <a:t>do it for you</a:t>
              </a:r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Parallel Unrolling Method2: </a:t>
            </a:r>
            <a:r>
              <a:rPr lang="en-US" dirty="0" err="1" smtClean="0"/>
              <a:t>vprod</a:t>
            </a:r>
            <a:endParaRPr lang="en-US" dirty="0" smtClean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066800"/>
            <a:ext cx="3581400" cy="3970338"/>
          </a:xfrm>
        </p:spPr>
        <p:txBody>
          <a:bodyPr>
            <a:normAutofit fontScale="92500" lnSpcReduction="20000"/>
          </a:bodyPr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Code Version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Integer product</a:t>
            </a:r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Accumulate in two different products</a:t>
            </a:r>
          </a:p>
          <a:p>
            <a:pPr marL="839788" lvl="2" indent="-16510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Can be performed simultaneously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Combine at end</a:t>
            </a:r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Performance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2.0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2X performance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28600" y="990600"/>
            <a:ext cx="5145088" cy="4521200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vprod6pu2(vec_ptr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*data = get_vec_start(v);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x0 = 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x1 = 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for (i = 0; i &lt; limit; i+=2)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x0 *=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    x1 *= data[i+1]</a:t>
            </a:r>
            <a:endParaRPr lang="en-US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if (i &lt; length)  // fix-up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x0 *=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*dest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x0 * 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1" y="5851033"/>
            <a:ext cx="7734300" cy="5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Compiler won’t do it for you</a:t>
            </a:r>
            <a:endParaRPr kumimoji="1"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Method2: </a:t>
            </a:r>
            <a:r>
              <a:rPr lang="en-US" dirty="0" smtClean="0">
                <a:latin typeface="Courier New" pitchFamily="49" charset="0"/>
              </a:rPr>
              <a:t>vprod6pu2 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04800" y="2667000"/>
            <a:ext cx="4043363" cy="1751013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for (i = 0; i &lt; limit; i+=2)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latin typeface="Courier New" pitchFamily="49" charset="0"/>
              </a:rPr>
              <a:t>  </a:t>
            </a: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x0 *= data[i];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>
                <a:solidFill>
                  <a:srgbClr val="FF0000"/>
                </a:solidFill>
                <a:latin typeface="Courier New" pitchFamily="49" charset="0"/>
              </a:rPr>
              <a:t>  x1 *= data[i+1]</a:t>
            </a:r>
            <a:endParaRPr lang="en-US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…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*dest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x0 * x1;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3592513" cy="34893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592513" cy="34893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 for loop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65300"/>
            <a:ext cx="8064500" cy="4483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Reduce the loop operations (e.g., condition check &amp; loop variable increment)</a:t>
            </a:r>
          </a:p>
          <a:p>
            <a:pPr lvl="2"/>
            <a:r>
              <a:rPr lang="en-US" dirty="0" smtClean="0"/>
              <a:t>Reason for the integer add (vsum5) to achieve a CPE of 1</a:t>
            </a:r>
          </a:p>
          <a:p>
            <a:pPr lvl="1"/>
            <a:r>
              <a:rPr lang="en-US" dirty="0" smtClean="0"/>
              <a:t>Enhance parallelism (often require manually rewrite the loop body)</a:t>
            </a:r>
          </a:p>
          <a:p>
            <a:r>
              <a:rPr lang="en-US" dirty="0" smtClean="0"/>
              <a:t>Harm</a:t>
            </a:r>
          </a:p>
          <a:p>
            <a:pPr lvl="1"/>
            <a:r>
              <a:rPr lang="en-US" dirty="0" smtClean="0"/>
              <a:t>Increased code size</a:t>
            </a:r>
          </a:p>
          <a:p>
            <a:pPr lvl="1"/>
            <a:r>
              <a:rPr lang="en-US" dirty="0" smtClean="0"/>
              <a:t>Register pressure</a:t>
            </a:r>
          </a:p>
          <a:p>
            <a:pPr lvl="1">
              <a:defRPr/>
            </a:pPr>
            <a:r>
              <a:rPr lang="en-US" dirty="0"/>
              <a:t>Lots of Registers to hold sums/products</a:t>
            </a:r>
          </a:p>
          <a:p>
            <a:pPr lvl="2">
              <a:defRPr/>
            </a:pPr>
            <a:r>
              <a:rPr lang="en-US" dirty="0"/>
              <a:t>IA32: Only 6 usable integer registers, 8 FP registers</a:t>
            </a:r>
          </a:p>
          <a:p>
            <a:pPr lvl="2">
              <a:defRPr/>
            </a:pPr>
            <a:r>
              <a:rPr lang="en-US" dirty="0" smtClean="0"/>
              <a:t>When </a:t>
            </a:r>
            <a:r>
              <a:rPr lang="en-US" dirty="0"/>
              <a:t>not enough registers, must spill temporaries onto stack</a:t>
            </a:r>
          </a:p>
          <a:p>
            <a:pPr lvl="3">
              <a:defRPr/>
            </a:pPr>
            <a:r>
              <a:rPr lang="en-US" dirty="0"/>
              <a:t>Wipes out any performance gains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81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Needed for Effective Parallel Unrolling:</a:t>
            </a:r>
          </a:p>
        </p:txBody>
      </p:sp>
      <p:sp>
        <p:nvSpPr>
          <p:cNvPr id="454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460500"/>
            <a:ext cx="8166100" cy="469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Mathematical</a:t>
            </a:r>
          </a:p>
          <a:p>
            <a:pPr lvl="1" eaLnBrk="1" hangingPunct="1">
              <a:defRPr/>
            </a:pPr>
            <a:r>
              <a:rPr lang="en-US" dirty="0" smtClean="0"/>
              <a:t>Combining operation must be associative &amp; commutative</a:t>
            </a:r>
          </a:p>
          <a:p>
            <a:pPr lvl="2" eaLnBrk="1" hangingPunct="1">
              <a:defRPr/>
            </a:pPr>
            <a:r>
              <a:rPr lang="en-US" dirty="0" smtClean="0"/>
              <a:t>OK for integer multiplication</a:t>
            </a:r>
          </a:p>
          <a:p>
            <a:pPr lvl="2" eaLnBrk="1" hangingPunct="1">
              <a:defRPr/>
            </a:pPr>
            <a:r>
              <a:rPr lang="en-US" dirty="0" smtClean="0"/>
              <a:t>Not strictly true for floating point</a:t>
            </a:r>
          </a:p>
          <a:p>
            <a:pPr lvl="3" eaLnBrk="1" hangingPunct="1">
              <a:defRPr/>
            </a:pPr>
            <a:r>
              <a:rPr lang="en-US" dirty="0" smtClean="0"/>
              <a:t>OK for most applications</a:t>
            </a:r>
          </a:p>
          <a:p>
            <a:pPr eaLnBrk="1" hangingPunct="1">
              <a:defRPr/>
            </a:pPr>
            <a:r>
              <a:rPr lang="en-US" dirty="0" smtClean="0"/>
              <a:t>Hardware</a:t>
            </a:r>
          </a:p>
          <a:p>
            <a:pPr lvl="1" eaLnBrk="1" hangingPunct="1">
              <a:defRPr/>
            </a:pPr>
            <a:r>
              <a:rPr lang="en-US" dirty="0" smtClean="0"/>
              <a:t>Pipelined functional units, superscalar execution</a:t>
            </a:r>
          </a:p>
          <a:p>
            <a:pPr lvl="1" eaLnBrk="1" hangingPunct="1">
              <a:defRPr/>
            </a:pPr>
            <a:r>
              <a:rPr lang="en-US" dirty="0" smtClean="0"/>
              <a:t>Lots of Registers to hold sums/products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of Optimizations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64566"/>
              </p:ext>
            </p:extLst>
          </p:nvPr>
        </p:nvGraphicFramePr>
        <p:xfrm>
          <a:off x="457200" y="1371600"/>
          <a:ext cx="8307387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2284085"/>
                <a:gridCol w="1974895"/>
                <a:gridCol w="1974895"/>
                <a:gridCol w="803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Manual or GCC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vsum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42.06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-O2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31.25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LICM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vec_length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20.66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Inlining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LICM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get_vec_element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-ref reduction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vsum5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unrolling (3x)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loop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funroll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-loops*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vprod4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(same as vsum4)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vprod5pu1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par. unrolling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loop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vprod5pu2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par. unrolling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152400"/>
            <a:ext cx="8716962" cy="781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Punchlines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01088" cy="52244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Before you start: will optimization be worth the effort?</a:t>
            </a:r>
          </a:p>
          <a:p>
            <a:pPr lvl="1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66"/>
                </a:solidFill>
              </a:rPr>
              <a:t>profile to estimate potential impact</a:t>
            </a:r>
          </a:p>
          <a:p>
            <a:pPr>
              <a:defRPr/>
            </a:pPr>
            <a:r>
              <a:rPr lang="en-US" dirty="0" smtClean="0"/>
              <a:t>Get the most out of your compiler before going manual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trade-off: manual optimization </a:t>
            </a:r>
            <a:r>
              <a:rPr lang="en-US" dirty="0" err="1" smtClean="0"/>
              <a:t>vs</a:t>
            </a:r>
            <a:r>
              <a:rPr lang="en-US" dirty="0" smtClean="0"/>
              <a:t> readable/maintainable</a:t>
            </a:r>
          </a:p>
          <a:p>
            <a:pPr>
              <a:defRPr/>
            </a:pPr>
            <a:r>
              <a:rPr lang="en-US" dirty="0" smtClean="0"/>
              <a:t>Exploit compiler opts for readable/maintainable code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have lots of functions/modularity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debugging/tracing code (enabled by static flags)</a:t>
            </a:r>
          </a:p>
          <a:p>
            <a:pPr>
              <a:defRPr/>
            </a:pPr>
            <a:r>
              <a:rPr lang="en-US" dirty="0" smtClean="0"/>
              <a:t>Limit use of pointers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pointer-based arrays and pointer arithmetic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function pointers and virtual functions (unfortunately)</a:t>
            </a:r>
          </a:p>
          <a:p>
            <a:pPr>
              <a:defRPr/>
            </a:pPr>
            <a:r>
              <a:rPr lang="en-US" dirty="0" smtClean="0"/>
              <a:t>For super-performance-critical code: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zoom into assembly to look for optimization opportunities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consider the instruction-parallelism capabilities of CPU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4963"/>
            <a:ext cx="50292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Vector Procedures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06700"/>
            <a:ext cx="8382000" cy="36385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Procedures: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Courier New" pitchFamily="49" charset="0"/>
              </a:rPr>
              <a:t>vec_ptr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new_vec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len</a:t>
            </a:r>
            <a:r>
              <a:rPr lang="en-US" dirty="0" smtClean="0">
                <a:latin typeface="Courier New" pitchFamily="49" charset="0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/>
              <a:t>Create vector of specified length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get_vec_element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vec_ptr</a:t>
            </a:r>
            <a:r>
              <a:rPr lang="en-US" sz="1800" dirty="0" smtClean="0">
                <a:latin typeface="Courier New" pitchFamily="49" charset="0"/>
              </a:rPr>
              <a:t> v,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index,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*</a:t>
            </a:r>
            <a:r>
              <a:rPr lang="en-US" sz="1800" dirty="0" err="1" smtClean="0">
                <a:latin typeface="Courier New" pitchFamily="49" charset="0"/>
              </a:rPr>
              <a:t>dest</a:t>
            </a:r>
            <a:r>
              <a:rPr lang="en-US" sz="1800" dirty="0" smtClean="0">
                <a:latin typeface="Courier New" pitchFamily="49" charset="0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/>
              <a:t>Retrieve vector element, store at *</a:t>
            </a:r>
            <a:r>
              <a:rPr lang="en-US" dirty="0" err="1" smtClean="0"/>
              <a:t>dest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Return 0 if out of bounds, 1 if successful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*</a:t>
            </a:r>
            <a:r>
              <a:rPr lang="en-US" dirty="0" err="1" smtClean="0">
                <a:latin typeface="Courier New" pitchFamily="49" charset="0"/>
              </a:rPr>
              <a:t>get_vec_start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</a:rPr>
              <a:t>vec_ptr</a:t>
            </a:r>
            <a:r>
              <a:rPr lang="en-US" dirty="0" smtClean="0">
                <a:latin typeface="Courier New" pitchFamily="49" charset="0"/>
              </a:rPr>
              <a:t> v)</a:t>
            </a:r>
          </a:p>
          <a:p>
            <a:pPr lvl="2" eaLnBrk="1" hangingPunct="1">
              <a:defRPr/>
            </a:pPr>
            <a:r>
              <a:rPr lang="en-US" dirty="0" smtClean="0"/>
              <a:t>Return pointer to start of vector data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590800" y="1701800"/>
            <a:ext cx="3657600" cy="609600"/>
            <a:chOff x="816" y="960"/>
            <a:chExt cx="2304" cy="384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816" y="960"/>
              <a:ext cx="57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length</a:t>
              </a: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816" y="1152"/>
              <a:ext cx="57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data</a:t>
              </a:r>
              <a:endParaRPr lang="en-US">
                <a:latin typeface="Courier New" pitchFamily="49" charset="0"/>
                <a:sym typeface="Symbol" pitchFamily="18" charset="2"/>
              </a:endParaRPr>
            </a:p>
          </p:txBody>
        </p:sp>
        <p:grpSp>
          <p:nvGrpSpPr>
            <p:cNvPr id="29704" name="Group 7"/>
            <p:cNvGrpSpPr>
              <a:grpSpLocks/>
            </p:cNvGrpSpPr>
            <p:nvPr/>
          </p:nvGrpSpPr>
          <p:grpSpPr bwMode="auto">
            <a:xfrm>
              <a:off x="1776" y="1152"/>
              <a:ext cx="1344" cy="192"/>
              <a:chOff x="1824" y="1248"/>
              <a:chExt cx="1344" cy="192"/>
            </a:xfrm>
          </p:grpSpPr>
          <p:sp>
            <p:nvSpPr>
              <p:cNvPr id="29710" name="Rectangle 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1" name="Rectangle 9"/>
              <p:cNvSpPr>
                <a:spLocks noChangeArrowheads="1"/>
              </p:cNvSpPr>
              <p:nvPr/>
            </p:nvSpPr>
            <p:spPr bwMode="auto">
              <a:xfrm>
                <a:off x="2016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2" name="Rectangle 10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3" name="Rectangle 11"/>
              <p:cNvSpPr>
                <a:spLocks noChangeArrowheads="1"/>
              </p:cNvSpPr>
              <p:nvPr/>
            </p:nvSpPr>
            <p:spPr bwMode="auto">
              <a:xfrm>
                <a:off x="2976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29714" name="Rectangle 12"/>
              <p:cNvSpPr>
                <a:spLocks noChangeArrowheads="1"/>
              </p:cNvSpPr>
              <p:nvPr/>
            </p:nvSpPr>
            <p:spPr bwMode="auto">
              <a:xfrm>
                <a:off x="2400" y="1248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>
                    <a:latin typeface="Courier New" pitchFamily="49" charset="0"/>
                    <a:sym typeface="Symbol" pitchFamily="18" charset="2"/>
                  </a:rPr>
                  <a:t>  </a:t>
                </a:r>
                <a:endParaRPr lang="en-US">
                  <a:latin typeface="Courier New" pitchFamily="49" charset="0"/>
                </a:endParaRPr>
              </a:p>
            </p:txBody>
          </p:sp>
        </p:grpSp>
        <p:sp>
          <p:nvSpPr>
            <p:cNvPr id="29705" name="Line 13"/>
            <p:cNvSpPr>
              <a:spLocks noChangeShapeType="1"/>
            </p:cNvSpPr>
            <p:nvPr/>
          </p:nvSpPr>
          <p:spPr bwMode="auto">
            <a:xfrm>
              <a:off x="1296" y="1248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1776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0</a:t>
              </a:r>
            </a:p>
          </p:txBody>
        </p:sp>
        <p:sp>
          <p:nvSpPr>
            <p:cNvPr id="29707" name="Rectangle 15"/>
            <p:cNvSpPr>
              <a:spLocks noChangeArrowheads="1"/>
            </p:cNvSpPr>
            <p:nvPr/>
          </p:nvSpPr>
          <p:spPr bwMode="auto">
            <a:xfrm>
              <a:off x="1968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1</a:t>
              </a:r>
            </a:p>
          </p:txBody>
        </p:sp>
        <p:sp>
          <p:nvSpPr>
            <p:cNvPr id="29708" name="Rectangle 16"/>
            <p:cNvSpPr>
              <a:spLocks noChangeArrowheads="1"/>
            </p:cNvSpPr>
            <p:nvPr/>
          </p:nvSpPr>
          <p:spPr bwMode="auto">
            <a:xfrm>
              <a:off x="2160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2</a:t>
              </a:r>
            </a:p>
          </p:txBody>
        </p:sp>
        <p:sp>
          <p:nvSpPr>
            <p:cNvPr id="29709" name="Rectangle 17"/>
            <p:cNvSpPr>
              <a:spLocks noChangeArrowheads="1"/>
            </p:cNvSpPr>
            <p:nvPr/>
          </p:nvSpPr>
          <p:spPr bwMode="auto">
            <a:xfrm>
              <a:off x="2928" y="96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/>
                <a:t>length–1</a:t>
              </a:r>
            </a:p>
          </p:txBody>
        </p:sp>
      </p:grpSp>
      <p:sp>
        <p:nvSpPr>
          <p:cNvPr id="29701" name="TextBox 17"/>
          <p:cNvSpPr txBox="1">
            <a:spLocks noChangeArrowheads="1"/>
          </p:cNvSpPr>
          <p:nvPr/>
        </p:nvSpPr>
        <p:spPr bwMode="auto">
          <a:xfrm>
            <a:off x="1447800" y="1512888"/>
            <a:ext cx="10953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vec_ptr: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152400"/>
            <a:ext cx="8716962" cy="781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know what the compiler did?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315200" cy="47688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void main(){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= 5;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int</a:t>
            </a:r>
            <a:r>
              <a:rPr lang="en-US" sz="2000" dirty="0" smtClean="0"/>
              <a:t> x = 10;</a:t>
            </a:r>
          </a:p>
          <a:p>
            <a:pPr marL="0" indent="0">
              <a:buNone/>
            </a:pPr>
            <a:r>
              <a:rPr lang="en-US" sz="2000" dirty="0" smtClean="0"/>
              <a:t>  …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08048394 &lt;main&gt;:</a:t>
            </a:r>
          </a:p>
          <a:p>
            <a:pPr marL="0" indent="0">
              <a:buNone/>
            </a:pPr>
            <a:r>
              <a:rPr lang="en-US" sz="2000" dirty="0" smtClean="0"/>
              <a:t> 8048394:       55                                 push   %</a:t>
            </a:r>
            <a:r>
              <a:rPr lang="en-US" sz="2000" dirty="0" err="1" smtClean="0"/>
              <a:t>ebp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8048395:       89 e5                            </a:t>
            </a:r>
            <a:r>
              <a:rPr lang="en-US" sz="2000" dirty="0" err="1" smtClean="0"/>
              <a:t>mov</a:t>
            </a:r>
            <a:r>
              <a:rPr lang="en-US" sz="2000" dirty="0" smtClean="0"/>
              <a:t>    %</a:t>
            </a:r>
            <a:r>
              <a:rPr lang="en-US" sz="2000" dirty="0" err="1" smtClean="0"/>
              <a:t>esp,%ebp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8048397:       83 </a:t>
            </a:r>
            <a:r>
              <a:rPr lang="en-US" sz="2000" dirty="0" err="1" smtClean="0"/>
              <a:t>ec</a:t>
            </a:r>
            <a:r>
              <a:rPr lang="en-US" sz="2000" dirty="0" smtClean="0"/>
              <a:t> 10                       sub    $0x10,%esp</a:t>
            </a:r>
          </a:p>
          <a:p>
            <a:pPr marL="0" indent="0">
              <a:buNone/>
            </a:pPr>
            <a:r>
              <a:rPr lang="en-US" sz="2000" dirty="0" smtClean="0"/>
              <a:t> 804839a:       c7 45 f8 05 00 00 00    </a:t>
            </a:r>
            <a:r>
              <a:rPr lang="en-US" sz="2000" dirty="0" err="1" smtClean="0"/>
              <a:t>movl</a:t>
            </a:r>
            <a:r>
              <a:rPr lang="en-US" sz="2000" dirty="0" smtClean="0"/>
              <a:t>   $0x5,-0x8(%</a:t>
            </a:r>
            <a:r>
              <a:rPr lang="en-US" sz="2000" dirty="0" err="1" smtClean="0"/>
              <a:t>ebp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 80483a1:       c7 45 </a:t>
            </a:r>
            <a:r>
              <a:rPr lang="en-US" sz="2000" dirty="0" err="1" smtClean="0"/>
              <a:t>fc</a:t>
            </a:r>
            <a:r>
              <a:rPr lang="en-US" sz="2000" dirty="0" smtClean="0"/>
              <a:t> 0a 00 00 00    </a:t>
            </a:r>
            <a:r>
              <a:rPr lang="en-US" sz="2000" dirty="0" err="1" smtClean="0"/>
              <a:t>movl</a:t>
            </a:r>
            <a:r>
              <a:rPr lang="en-US" sz="2000" dirty="0" smtClean="0"/>
              <a:t>   $0xa,-0x4(%</a:t>
            </a:r>
            <a:r>
              <a:rPr lang="en-US" sz="2000" dirty="0" err="1" smtClean="0"/>
              <a:t>ebp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9906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marL="385763" marR="0" lvl="0" indent="-385763" algn="l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run: </a:t>
            </a:r>
            <a:r>
              <a:rPr lang="en-US" sz="20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objdump</a:t>
            </a:r>
            <a:r>
              <a:rPr lang="en-US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–d </a:t>
            </a:r>
            <a:r>
              <a:rPr lang="en-US" sz="20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a.out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744538" lvl="1" indent="-246063" algn="l">
              <a:lnSpc>
                <a:spcPct val="100000"/>
              </a:lnSpc>
              <a:spcBef>
                <a:spcPct val="25000"/>
              </a:spcBef>
              <a:buClr>
                <a:srgbClr val="660033"/>
              </a:buClr>
              <a:buSzPct val="75000"/>
              <a:buFont typeface="Arial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prints a listing of instruction</a:t>
            </a:r>
            <a:r>
              <a:rPr 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 , with inst address and encoding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14400" y="4572000"/>
            <a:ext cx="838200" cy="1524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33350" y="4295775"/>
            <a:ext cx="106952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1369" y="3849469"/>
            <a:ext cx="247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</a:t>
            </a:r>
          </a:p>
          <a:p>
            <a:r>
              <a:rPr lang="en-US" dirty="0" smtClean="0"/>
              <a:t>encoding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263900" y="4621431"/>
            <a:ext cx="609600" cy="3048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701800"/>
            <a:ext cx="7977188" cy="45132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Profile-Directed Feedback (PDF)</a:t>
            </a:r>
          </a:p>
          <a:p>
            <a:pPr lvl="1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66"/>
                </a:solidFill>
              </a:rPr>
              <a:t>Basically feeding </a:t>
            </a:r>
            <a:r>
              <a:rPr lang="en-US" dirty="0" err="1" smtClean="0">
                <a:solidFill>
                  <a:srgbClr val="000066"/>
                </a:solidFill>
              </a:rPr>
              <a:t>gprof</a:t>
            </a:r>
            <a:r>
              <a:rPr lang="en-US" dirty="0" smtClean="0">
                <a:solidFill>
                  <a:srgbClr val="000066"/>
                </a:solidFill>
              </a:rPr>
              <a:t>-like measurements into compiler</a:t>
            </a:r>
          </a:p>
          <a:p>
            <a:pPr lvl="1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66"/>
                </a:solidFill>
              </a:rPr>
              <a:t>Allows compiler to make smarter choices/optimizations</a:t>
            </a:r>
          </a:p>
          <a:p>
            <a:pPr lvl="2">
              <a:buClr>
                <a:srgbClr val="660033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0066"/>
                </a:solidFill>
              </a:rPr>
              <a:t>Eg</a:t>
            </a:r>
            <a:r>
              <a:rPr lang="en-US" dirty="0" smtClean="0">
                <a:solidFill>
                  <a:srgbClr val="000066"/>
                </a:solidFill>
              </a:rPr>
              <a:t>., handle the “if (one-in-a-million)” case well</a:t>
            </a:r>
          </a:p>
          <a:p>
            <a:pPr>
              <a:defRPr/>
            </a:pPr>
            <a:r>
              <a:rPr lang="en-US" dirty="0" smtClean="0"/>
              <a:t>Just-in-Time Compilation and Optimization (JIT)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Performs simple version of many of the basic optimizations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Does them dynamically at run-time, exploits online PDF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/>
              <a:t>Eg</a:t>
            </a:r>
            <a:r>
              <a:rPr lang="en-US" dirty="0" smtClean="0"/>
              <a:t>., Java JIT</a:t>
            </a:r>
          </a:p>
          <a:p>
            <a:pPr>
              <a:defRPr/>
            </a:pPr>
            <a:r>
              <a:rPr lang="en-US" dirty="0" smtClean="0"/>
              <a:t>Current hot topics in compilation (more later):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Automatic parallelization (exploiting multicores)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Vector Sum Function: Original Code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305800" cy="2514600"/>
          </a:xfrm>
        </p:spPr>
        <p:txBody>
          <a:bodyPr/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What it does: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Add all the vector elements together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Store the resulting sum at destination location *</a:t>
            </a:r>
            <a:r>
              <a:rPr lang="en-US" dirty="0" err="1" smtClean="0"/>
              <a:t>dest</a:t>
            </a:r>
            <a:endParaRPr lang="en-US" dirty="0" smtClean="0"/>
          </a:p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Performance Metric: CPU Cycles per Element (CPE)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42.06 (Compiled -g)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0" y="990600"/>
            <a:ext cx="4878513" cy="285975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vsum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vec_ptr</a:t>
            </a:r>
            <a:r>
              <a:rPr lang="en-US" dirty="0">
                <a:latin typeface="Consolas"/>
                <a:cs typeface="Consolas"/>
              </a:rPr>
              <a:t> v, </a:t>
            </a:r>
            <a:r>
              <a:rPr lang="en-US" dirty="0" err="1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*</a:t>
            </a:r>
            <a:r>
              <a:rPr lang="en-US" dirty="0" err="1">
                <a:latin typeface="Consolas"/>
                <a:cs typeface="Consolas"/>
              </a:rPr>
              <a:t>dest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*</a:t>
            </a:r>
            <a:r>
              <a:rPr lang="en-US" dirty="0" err="1">
                <a:latin typeface="Consolas"/>
                <a:cs typeface="Consolas"/>
              </a:rPr>
              <a:t>dest</a:t>
            </a:r>
            <a:r>
              <a:rPr lang="en-US" dirty="0">
                <a:latin typeface="Consolas"/>
                <a:cs typeface="Consolas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lang="en-US" dirty="0">
                <a:latin typeface="Consolas"/>
                <a:cs typeface="Consolas"/>
              </a:rPr>
              <a:t> 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 &lt; </a:t>
            </a:r>
            <a:r>
              <a:rPr lang="en-US" dirty="0" err="1" smtClean="0">
                <a:latin typeface="Consolas"/>
                <a:cs typeface="Consolas"/>
              </a:rPr>
              <a:t>vec_length</a:t>
            </a:r>
            <a:r>
              <a:rPr lang="en-US" dirty="0">
                <a:latin typeface="Consolas"/>
                <a:cs typeface="Consolas"/>
              </a:rPr>
              <a:t>(v);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get_vec_element</a:t>
            </a:r>
            <a:r>
              <a:rPr lang="en-US" dirty="0">
                <a:latin typeface="Consolas"/>
                <a:cs typeface="Consolas"/>
              </a:rPr>
              <a:t>(v,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, &amp;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  *</a:t>
            </a:r>
            <a:r>
              <a:rPr lang="en-US" dirty="0" err="1">
                <a:latin typeface="Consolas"/>
                <a:cs typeface="Consolas"/>
              </a:rPr>
              <a:t>dest</a:t>
            </a:r>
            <a:r>
              <a:rPr lang="en-US" dirty="0">
                <a:latin typeface="Consolas"/>
                <a:cs typeface="Consolas"/>
              </a:rPr>
              <a:t> += 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0200"/>
            <a:ext cx="86106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After Compiler Optimization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102100"/>
            <a:ext cx="8293100" cy="2400300"/>
          </a:xfrm>
        </p:spPr>
        <p:txBody>
          <a:bodyPr>
            <a:normAutofit fontScale="92500"/>
          </a:bodyPr>
          <a:lstStyle/>
          <a:p>
            <a:pPr marL="223838" indent="-223838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Impact of compiler optimization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err="1" smtClean="0"/>
              <a:t>vsum</a:t>
            </a:r>
            <a:r>
              <a:rPr lang="en-US" dirty="0" smtClean="0"/>
              <a:t>: </a:t>
            </a:r>
          </a:p>
          <a:p>
            <a:pPr marL="962025" lvl="2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42.06 (Compiled -g)	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vsum1:  (a C-code view of the resulting assembly instructions)</a:t>
            </a:r>
          </a:p>
          <a:p>
            <a:pPr marL="962025" lvl="2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31.25 (Compiled -O2, will compile –O2 from now on)</a:t>
            </a:r>
          </a:p>
          <a:p>
            <a:pPr marL="560388" lvl="1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Result: better scheduling &amp; 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, lots of missed opportunities</a:t>
            </a:r>
          </a:p>
          <a:p>
            <a:pPr marL="739775" lvl="2" indent="0" defTabSz="895350" eaLnBrk="1" hangingPunct="1">
              <a:buNone/>
              <a:tabLst>
                <a:tab pos="2971800" algn="l"/>
              </a:tabLst>
              <a:defRPr/>
            </a:pPr>
            <a:endParaRPr lang="en-US" dirty="0" smtClean="0"/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36539" y="1397000"/>
            <a:ext cx="3840162" cy="245964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vsum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vec_ptr</a:t>
            </a:r>
            <a:r>
              <a:rPr lang="en-US" sz="1400" dirty="0">
                <a:latin typeface="Courier New" pitchFamily="49" charset="0"/>
              </a:rPr>
              <a:t> v,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=0;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</a:rPr>
              <a:t>vec_length</a:t>
            </a:r>
            <a:r>
              <a:rPr lang="en-US" sz="1400" dirty="0">
                <a:latin typeface="Courier New" pitchFamily="49" charset="0"/>
              </a:rPr>
              <a:t>(v);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  <a:r>
              <a:rPr lang="en-US" sz="1400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 smtClean="0">
                <a:latin typeface="Courier New" pitchFamily="49" charset="0"/>
              </a:rPr>
              <a:t>  {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</a:rPr>
              <a:t>get_vec_element</a:t>
            </a:r>
            <a:r>
              <a:rPr lang="en-US" sz="1400" dirty="0">
                <a:latin typeface="Courier New" pitchFamily="49" charset="0"/>
              </a:rPr>
              <a:t>(v,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&amp;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  *</a:t>
            </a:r>
            <a:r>
              <a:rPr lang="en-US" sz="1400" dirty="0" err="1">
                <a:latin typeface="Courier New" pitchFamily="49" charset="0"/>
              </a:rPr>
              <a:t>dest</a:t>
            </a:r>
            <a:r>
              <a:rPr lang="en-US" sz="1400" dirty="0">
                <a:latin typeface="Courier New" pitchFamily="49" charset="0"/>
              </a:rPr>
              <a:t> +=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98900" y="1016000"/>
            <a:ext cx="5041899" cy="3136757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// same as </a:t>
            </a:r>
            <a:r>
              <a:rPr lang="en-US" dirty="0" err="1">
                <a:solidFill>
                  <a:srgbClr val="C00000"/>
                </a:solidFill>
                <a:latin typeface="Courier New" pitchFamily="49" charset="0"/>
              </a:rPr>
              <a:t>vsum</a:t>
            </a:r>
            <a:endParaRPr lang="en-US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void vsum1(</a:t>
            </a:r>
            <a:r>
              <a:rPr lang="en-US" dirty="0" err="1">
                <a:latin typeface="Courier New" pitchFamily="49" charset="0"/>
              </a:rPr>
              <a:t>vec_ptr</a:t>
            </a:r>
            <a:r>
              <a:rPr lang="en-US" dirty="0">
                <a:latin typeface="Courier New" pitchFamily="49" charset="0"/>
              </a:rPr>
              <a:t> v,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for 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=0;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</a:rPr>
              <a:t>vec_length</a:t>
            </a:r>
            <a:r>
              <a:rPr lang="en-US" dirty="0">
                <a:latin typeface="Courier New" pitchFamily="49" charset="0"/>
              </a:rPr>
              <a:t>(v);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</a:rPr>
              <a:t>get_vec_element</a:t>
            </a:r>
            <a:r>
              <a:rPr lang="en-US" dirty="0">
                <a:latin typeface="Courier New" pitchFamily="49" charset="0"/>
              </a:rPr>
              <a:t>(v,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, &amp;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 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+=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1344"/>
            <a:ext cx="8839200" cy="573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8000"/>
            <a:ext cx="7747000" cy="4659313"/>
          </a:xfrm>
        </p:spPr>
        <p:txBody>
          <a:bodyPr lIns="90487" tIns="44450" rIns="90487" bIns="44450">
            <a:normAutofit fontScale="92500"/>
          </a:bodyPr>
          <a:lstStyle/>
          <a:p>
            <a:pPr eaLnBrk="1" hangingPunct="1">
              <a:defRPr/>
            </a:pPr>
            <a:r>
              <a:rPr lang="en-US" i="1" dirty="0" smtClean="0"/>
              <a:t>Why didn’t compiler move </a:t>
            </a:r>
            <a:r>
              <a:rPr lang="en-US" dirty="0" err="1" smtClean="0">
                <a:latin typeface="Courier New" pitchFamily="49" charset="0"/>
              </a:rPr>
              <a:t>vec_len</a:t>
            </a:r>
            <a:r>
              <a:rPr lang="en-US" i="1" dirty="0" smtClean="0"/>
              <a:t> out of the inner loop?</a:t>
            </a:r>
          </a:p>
          <a:p>
            <a:pPr lvl="1" eaLnBrk="1" hangingPunct="1">
              <a:defRPr/>
            </a:pPr>
            <a:r>
              <a:rPr lang="en-US" dirty="0" smtClean="0"/>
              <a:t>Procedure may have side effects</a:t>
            </a:r>
          </a:p>
          <a:p>
            <a:pPr lvl="1" eaLnBrk="1" hangingPunct="1">
              <a:defRPr/>
            </a:pPr>
            <a:r>
              <a:rPr lang="en-US" dirty="0" smtClean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dirty="0" smtClean="0"/>
              <a:t>Depends on other parts of global state</a:t>
            </a:r>
          </a:p>
          <a:p>
            <a:pPr eaLnBrk="1" hangingPunct="1">
              <a:defRPr/>
            </a:pPr>
            <a:r>
              <a:rPr lang="en-US" i="1" dirty="0" smtClean="0"/>
              <a:t>Why doesn’t compiler look at code for </a:t>
            </a:r>
            <a:r>
              <a:rPr lang="en-US" dirty="0" err="1" smtClean="0">
                <a:latin typeface="Courier New" pitchFamily="49" charset="0"/>
              </a:rPr>
              <a:t>vec_len</a:t>
            </a:r>
            <a:r>
              <a:rPr lang="en-US" i="1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Linker may overload with different version</a:t>
            </a:r>
          </a:p>
          <a:p>
            <a:pPr lvl="2" eaLnBrk="1" hangingPunct="1">
              <a:defRPr/>
            </a:pPr>
            <a:r>
              <a:rPr lang="en-US" dirty="0" smtClean="0"/>
              <a:t>Unless declared static</a:t>
            </a:r>
          </a:p>
          <a:p>
            <a:pPr lvl="1" eaLnBrk="1" hangingPunct="1">
              <a:defRPr/>
            </a:pPr>
            <a:r>
              <a:rPr lang="en-US" dirty="0" err="1" smtClean="0"/>
              <a:t>Interprocedural</a:t>
            </a:r>
            <a:r>
              <a:rPr lang="en-US" dirty="0" smtClean="0"/>
              <a:t> optimization is not used extensively due to cost</a:t>
            </a:r>
          </a:p>
          <a:p>
            <a:pPr eaLnBrk="1" hangingPunct="1">
              <a:defRPr/>
            </a:pPr>
            <a:r>
              <a:rPr lang="en-US" dirty="0" smtClean="0"/>
              <a:t>Warning:</a:t>
            </a:r>
          </a:p>
          <a:p>
            <a:pPr lvl="1" eaLnBrk="1" hangingPunct="1">
              <a:defRPr/>
            </a:pPr>
            <a:r>
              <a:rPr lang="en-US" dirty="0" smtClean="0"/>
              <a:t>Compiler treats procedure call as a black box</a:t>
            </a:r>
          </a:p>
          <a:p>
            <a:pPr lvl="1" eaLnBrk="1" hangingPunct="1">
              <a:defRPr/>
            </a:pPr>
            <a:r>
              <a:rPr lang="en-US" dirty="0" smtClean="0"/>
              <a:t>Weak optimizations in and around them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1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Manual LICM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305800" cy="2057400"/>
          </a:xfrm>
        </p:spPr>
        <p:txBody>
          <a:bodyPr>
            <a:normAutofit/>
          </a:bodyPr>
          <a:lstStyle/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CPE = 20.66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smtClean="0"/>
              <a:t>Next Opportunity: </a:t>
            </a:r>
            <a:r>
              <a:rPr lang="en-US" dirty="0" err="1" smtClean="0"/>
              <a:t>Inlining</a:t>
            </a:r>
            <a:r>
              <a:rPr lang="en-US" dirty="0" smtClean="0"/>
              <a:t> </a:t>
            </a:r>
            <a:r>
              <a:rPr lang="en-US" dirty="0" err="1" smtClean="0"/>
              <a:t>get_vec_element</a:t>
            </a:r>
            <a:r>
              <a:rPr lang="en-US" dirty="0" smtClean="0"/>
              <a:t>()?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compiler may not have thought worth it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O2 will prioritize code size increase rather than performance</a:t>
            </a:r>
            <a:endParaRPr lang="en-US" dirty="0" smtClean="0"/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44975" y="1168400"/>
            <a:ext cx="4594225" cy="31369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void vsum2(</a:t>
            </a:r>
            <a:r>
              <a:rPr lang="en-US" dirty="0" err="1">
                <a:latin typeface="Courier New" pitchFamily="49" charset="0"/>
              </a:rPr>
              <a:t>vec_ptr</a:t>
            </a:r>
            <a:r>
              <a:rPr lang="en-US" dirty="0">
                <a:latin typeface="Courier New" pitchFamily="49" charset="0"/>
              </a:rPr>
              <a:t> v,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length =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vec_length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for 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 &lt;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length</a:t>
            </a:r>
            <a:r>
              <a:rPr lang="en-US" dirty="0">
                <a:latin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get_vec_element</a:t>
            </a:r>
            <a:r>
              <a:rPr lang="en-US" dirty="0">
                <a:latin typeface="Courier New" pitchFamily="49" charset="0"/>
              </a:rPr>
              <a:t>(v,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, &amp;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</a:rPr>
              <a:t>*</a:t>
            </a:r>
            <a:r>
              <a:rPr lang="en-US" dirty="0" err="1">
                <a:latin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</a:rPr>
              <a:t> +=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}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17500" y="1524000"/>
            <a:ext cx="3941763" cy="22447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vsum1(vec_ptr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for (i=0; i&lt;vec_length(v);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int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get_vec_element(v, i, &amp;val);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9575" y="2371725"/>
            <a:ext cx="1752600" cy="3048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8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/>
      <p:bldP spid="3379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4963"/>
            <a:ext cx="72390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Manual </a:t>
            </a:r>
            <a:r>
              <a:rPr lang="en-US" dirty="0" err="1" smtClean="0"/>
              <a:t>Inlining</a:t>
            </a:r>
            <a:endParaRPr lang="en-US" dirty="0" smtClean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4800600"/>
            <a:ext cx="8991600" cy="1524000"/>
          </a:xfrm>
        </p:spPr>
        <p:txBody>
          <a:bodyPr>
            <a:normAutofit fontScale="92500" lnSpcReduction="20000"/>
          </a:bodyPr>
          <a:lstStyle/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err="1" smtClean="0"/>
              <a:t>Inlining</a:t>
            </a:r>
            <a:r>
              <a:rPr lang="en-US" dirty="0" smtClean="0"/>
              <a:t>: replace a function call with its body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shouldn’t normally have to do this manually</a:t>
            </a:r>
          </a:p>
          <a:p>
            <a:pPr marL="560388" lvl="1" indent="-222250" defTabSz="895350" eaLnBrk="1" hangingPunct="1">
              <a:buFont typeface="Arial" pitchFamily="34" charset="0"/>
              <a:buChar char="•"/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could also convince the compiler to do it via directives</a:t>
            </a:r>
          </a:p>
          <a:p>
            <a:pPr marL="201613" indent="-222250" defTabSz="895350" eaLnBrk="1" hangingPunct="1">
              <a:tabLst>
                <a:tab pos="2971800" algn="l"/>
              </a:tabLst>
              <a:defRPr/>
            </a:pPr>
            <a:r>
              <a:rPr lang="en-US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Inlining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enables further optimizations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998913" y="1143000"/>
            <a:ext cx="4870450" cy="3413125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void vsum3i(vec_ptr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for (i = 0; i &lt; length;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int val;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    int *data = get_vec_start(v);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    val = data[i]; 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79413" y="1513681"/>
            <a:ext cx="3619500" cy="245903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void vsum2(vec_ptr v, int *dest)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int i;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int length = vec_length(v);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*dest = 0;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for (i = 0; i &lt; </a:t>
            </a:r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length</a:t>
            </a:r>
            <a:r>
              <a:rPr lang="en-US" sz="1400">
                <a:latin typeface="Courier New" pitchFamily="49" charset="0"/>
              </a:rPr>
              <a:t>; i++)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int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get_vec_element(v, i, &amp;val);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  *dest += val;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84213" y="2885281"/>
            <a:ext cx="327660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  <p:bldP spid="34820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26991</TotalTime>
  <Words>3640</Words>
  <Application>Microsoft Macintosh PowerPoint</Application>
  <PresentationFormat>On-screen Show (4:3)</PresentationFormat>
  <Paragraphs>822</Paragraphs>
  <Slides>41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Capital</vt:lpstr>
      <vt:lpstr>ECE 454  Computer Systems Programming Compiler and Optimization (II)</vt:lpstr>
      <vt:lpstr>Content</vt:lpstr>
      <vt:lpstr>Manual Optimization  Example: Vector Sum Function</vt:lpstr>
      <vt:lpstr>Vector Procedures</vt:lpstr>
      <vt:lpstr>Vector Sum Function: Original Code</vt:lpstr>
      <vt:lpstr>After Compiler Optimization</vt:lpstr>
      <vt:lpstr>Optimization Blocker: Procedure Calls</vt:lpstr>
      <vt:lpstr>Manual LICM</vt:lpstr>
      <vt:lpstr>Manual Inlining</vt:lpstr>
      <vt:lpstr>Further LICM, val unnecessary</vt:lpstr>
      <vt:lpstr>Reduce Unnecessary Memory Refs</vt:lpstr>
      <vt:lpstr>Why are pointers so hard for compilers?</vt:lpstr>
      <vt:lpstr>Minimizing the impact of Pointers</vt:lpstr>
      <vt:lpstr>Understanding Instruction-Level Parallelism: Unrolling and  Software Pipelining</vt:lpstr>
      <vt:lpstr>Superscalar CPU Design</vt:lpstr>
      <vt:lpstr>Assumed CPU Capabilities</vt:lpstr>
      <vt:lpstr>Intel Core i7</vt:lpstr>
      <vt:lpstr>Zooming into x86 assembly</vt:lpstr>
      <vt:lpstr>Note: addl includes a load!</vt:lpstr>
      <vt:lpstr>Visualizing the vsum Loop</vt:lpstr>
      <vt:lpstr>4 Iterations of vsum</vt:lpstr>
      <vt:lpstr>Loop Unrolling: vsum</vt:lpstr>
      <vt:lpstr>Visualizing Unrolled Loop: vsum</vt:lpstr>
      <vt:lpstr>Executing with Loop Unrolling: vsum</vt:lpstr>
      <vt:lpstr>Why 3 times?</vt:lpstr>
      <vt:lpstr>Vector multiply function: vprod</vt:lpstr>
      <vt:lpstr>3 Iterations of vprod</vt:lpstr>
      <vt:lpstr>Unrolling: Performance Summary</vt:lpstr>
      <vt:lpstr>Visualizing vprod</vt:lpstr>
      <vt:lpstr>Parallel Unrolling Method1: vprod</vt:lpstr>
      <vt:lpstr>PowerPoint Presentation</vt:lpstr>
      <vt:lpstr>Order of Operations Can Matter!</vt:lpstr>
      <vt:lpstr>Parallel Unrolling Method2: vprod</vt:lpstr>
      <vt:lpstr>Method2: vprod6pu2  visualized</vt:lpstr>
      <vt:lpstr>Trade-off for loop unrolling</vt:lpstr>
      <vt:lpstr>Needed for Effective Parallel Unrolling:</vt:lpstr>
      <vt:lpstr>Summary</vt:lpstr>
      <vt:lpstr>Summary of Optimizations</vt:lpstr>
      <vt:lpstr>Punchlines</vt:lpstr>
      <vt:lpstr>How to know what the compiler did?</vt:lpstr>
      <vt:lpstr>Advanced Topics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207</cp:revision>
  <cp:lastPrinted>2013-09-11T16:09:48Z</cp:lastPrinted>
  <dcterms:created xsi:type="dcterms:W3CDTF">2013-01-10T16:28:45Z</dcterms:created>
  <dcterms:modified xsi:type="dcterms:W3CDTF">2014-10-06T12:29:26Z</dcterms:modified>
</cp:coreProperties>
</file>