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57" r:id="rId1"/>
  </p:sldMasterIdLst>
  <p:notesMasterIdLst>
    <p:notesMasterId r:id="rId33"/>
  </p:notesMasterIdLst>
  <p:handoutMasterIdLst>
    <p:handoutMasterId r:id="rId34"/>
  </p:handoutMasterIdLst>
  <p:sldIdLst>
    <p:sldId id="256" r:id="rId2"/>
    <p:sldId id="293" r:id="rId3"/>
    <p:sldId id="332" r:id="rId4"/>
    <p:sldId id="333" r:id="rId5"/>
    <p:sldId id="334" r:id="rId6"/>
    <p:sldId id="335" r:id="rId7"/>
    <p:sldId id="336" r:id="rId8"/>
    <p:sldId id="337" r:id="rId9"/>
    <p:sldId id="338" r:id="rId10"/>
    <p:sldId id="339" r:id="rId11"/>
    <p:sldId id="340" r:id="rId12"/>
    <p:sldId id="341" r:id="rId13"/>
    <p:sldId id="342" r:id="rId14"/>
    <p:sldId id="343" r:id="rId15"/>
    <p:sldId id="345" r:id="rId16"/>
    <p:sldId id="346" r:id="rId17"/>
    <p:sldId id="347" r:id="rId18"/>
    <p:sldId id="348" r:id="rId19"/>
    <p:sldId id="349" r:id="rId20"/>
    <p:sldId id="357" r:id="rId21"/>
    <p:sldId id="351" r:id="rId22"/>
    <p:sldId id="352" r:id="rId23"/>
    <p:sldId id="358" r:id="rId24"/>
    <p:sldId id="354" r:id="rId25"/>
    <p:sldId id="355" r:id="rId26"/>
    <p:sldId id="359" r:id="rId27"/>
    <p:sldId id="360" r:id="rId28"/>
    <p:sldId id="361" r:id="rId29"/>
    <p:sldId id="362" r:id="rId30"/>
    <p:sldId id="363" r:id="rId31"/>
    <p:sldId id="364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535" autoAdjust="0"/>
  </p:normalViewPr>
  <p:slideViewPr>
    <p:cSldViewPr snapToGrid="0" snapToObjects="1">
      <p:cViewPr>
        <p:scale>
          <a:sx n="100" d="100"/>
          <a:sy n="100" d="100"/>
        </p:scale>
        <p:origin x="-188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5FA19-4AE7-394C-8E06-B4A0FB3E5AA8}" type="datetimeFigureOut">
              <a:rPr lang="en-US" smtClean="0"/>
              <a:pPr/>
              <a:t>2013-10-07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3C84F-422D-1049-B727-5B751ACDAB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18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991A4-6061-8E40-B3BF-9224535D7C20}" type="datetimeFigureOut">
              <a:rPr lang="en-US" smtClean="0"/>
              <a:pPr/>
              <a:t>2013-10-07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39927-3662-3B4E-89DF-65C239F3E8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5903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0829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body"/>
          </p:nvPr>
        </p:nvSpPr>
        <p:spPr>
          <a:xfrm>
            <a:off x="915293" y="4343703"/>
            <a:ext cx="5028902" cy="4115405"/>
          </a:xfrm>
          <a:noFill/>
          <a:ln w="9525"/>
        </p:spPr>
        <p:txBody>
          <a:bodyPr wrap="none" anchor="ctr"/>
          <a:lstStyle/>
          <a:p>
            <a:endParaRPr lang="en-US" dirty="0" smtClean="0"/>
          </a:p>
        </p:txBody>
      </p:sp>
      <p:sp>
        <p:nvSpPr>
          <p:cNvPr id="116739" name="Text Box 3"/>
          <p:cNvSpPr txBox="1">
            <a:spLocks noChangeArrowheads="1"/>
          </p:cNvSpPr>
          <p:nvPr/>
        </p:nvSpPr>
        <p:spPr bwMode="auto">
          <a:xfrm>
            <a:off x="1199554" y="692452"/>
            <a:ext cx="4466333" cy="341690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626" tIns="43314" rIns="86626" bIns="43314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  <a:noFill/>
          <a:ln w="9525"/>
        </p:spPr>
        <p:txBody>
          <a:bodyPr lIns="90646" tIns="44528" rIns="90646" bIns="44528"/>
          <a:lstStyle/>
          <a:p>
            <a:endParaRPr lang="en-US" smtClean="0"/>
          </a:p>
        </p:txBody>
      </p:sp>
      <p:sp>
        <p:nvSpPr>
          <p:cNvPr id="1177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2625"/>
            <a:ext cx="4573588" cy="3432175"/>
          </a:xfrm>
          <a:ln cap="flat"/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5903" y="8685894"/>
            <a:ext cx="2970609" cy="45659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626" tIns="43314" rIns="86626" bIns="43314"/>
          <a:lstStyle/>
          <a:p>
            <a:fld id="{C3840377-5E3A-4EB1-9CA5-2298B1C070B4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5903" y="8685894"/>
            <a:ext cx="2970609" cy="45659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626" tIns="43314" rIns="86626" bIns="43314"/>
          <a:lstStyle/>
          <a:p>
            <a:fld id="{F3A8A24C-25A4-4284-872C-9300116A4E02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5903" y="8685894"/>
            <a:ext cx="2970609" cy="45659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626" tIns="43314" rIns="86626" bIns="43314"/>
          <a:lstStyle/>
          <a:p>
            <a:fld id="{DF68FAF3-9113-4D65-B0E8-9D0A5DD315E9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5903" y="8685894"/>
            <a:ext cx="2970609" cy="45659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626" tIns="43314" rIns="86626" bIns="43314"/>
          <a:lstStyle/>
          <a:p>
            <a:fld id="{7E932E37-5DE3-43A2-BB95-4410FE3F5A68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5903" y="8685894"/>
            <a:ext cx="2970609" cy="45659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626" tIns="43314" rIns="86626" bIns="43314"/>
          <a:lstStyle/>
          <a:p>
            <a:fld id="{17764DCF-12B8-49BD-BA63-3741B9C33EAF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5903" y="8685894"/>
            <a:ext cx="2970609" cy="45659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626" tIns="43314" rIns="86626" bIns="43314"/>
          <a:lstStyle/>
          <a:p>
            <a:fld id="{FDDADA77-B8F8-4953-B2B7-1816964C5CB1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5903" y="8685894"/>
            <a:ext cx="2970609" cy="45659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626" tIns="43314" rIns="86626" bIns="43314"/>
          <a:lstStyle/>
          <a:p>
            <a:fld id="{8D170571-E95B-43E6-B48F-1FB56CEBA48D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5903" y="8685894"/>
            <a:ext cx="2970609" cy="45659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626" tIns="43314" rIns="86626" bIns="43314"/>
          <a:lstStyle/>
          <a:p>
            <a:fld id="{8D170571-E95B-43E6-B48F-1FB56CEBA48D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12800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5903" y="8685894"/>
            <a:ext cx="2970609" cy="45659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626" tIns="43314" rIns="86626" bIns="43314"/>
          <a:lstStyle/>
          <a:p>
            <a:fld id="{40A10149-749C-43FD-B4E6-7CBE068FEBB8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12902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5903" y="8685894"/>
            <a:ext cx="2970609" cy="45659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626" tIns="43314" rIns="86626" bIns="43314"/>
          <a:lstStyle/>
          <a:p>
            <a:fld id="{328E5296-00A2-4AF0-8D7F-F9C8A910FEA8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12902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5903" y="8685894"/>
            <a:ext cx="2970609" cy="45659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626" tIns="43314" rIns="86626" bIns="43314"/>
          <a:lstStyle/>
          <a:p>
            <a:fld id="{328E5296-00A2-4AF0-8D7F-F9C8A910FEA8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  <p:sp>
        <p:nvSpPr>
          <p:cNvPr id="13107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5903" y="8685894"/>
            <a:ext cx="2970609" cy="45659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626" tIns="43314" rIns="86626" bIns="43314"/>
          <a:lstStyle/>
          <a:p>
            <a:fld id="{C8BEE75C-29CC-457F-8208-01D0006FBF11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ext Box 1"/>
          <p:cNvSpPr txBox="1">
            <a:spLocks noChangeArrowheads="1"/>
          </p:cNvSpPr>
          <p:nvPr/>
        </p:nvSpPr>
        <p:spPr bwMode="auto">
          <a:xfrm>
            <a:off x="1198067" y="692453"/>
            <a:ext cx="4463355" cy="341539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626" tIns="43314" rIns="86626" bIns="43314" anchor="ctr"/>
          <a:lstStyle/>
          <a:p>
            <a:endParaRPr lang="en-US"/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body"/>
          </p:nvPr>
        </p:nvSpPr>
        <p:spPr>
          <a:xfrm>
            <a:off x="915293" y="4343703"/>
            <a:ext cx="5028902" cy="4115405"/>
          </a:xfrm>
          <a:noFill/>
          <a:ln w="9525"/>
        </p:spPr>
        <p:txBody>
          <a:bodyPr wrap="none" lIns="90291" tIns="45145" rIns="90291" bIns="45145" anchor="ctr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17920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5903" y="8685894"/>
            <a:ext cx="2970609" cy="45659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626" tIns="43314" rIns="86626" bIns="43314"/>
          <a:lstStyle/>
          <a:p>
            <a:fld id="{8E41F4B8-48C1-4D6E-B5EC-A7DC25FFC38C}" type="slidenum">
              <a:rPr lang="en-US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5903" y="8685894"/>
            <a:ext cx="2970609" cy="45659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626" tIns="43314" rIns="86626" bIns="43314"/>
          <a:lstStyle/>
          <a:p>
            <a:fld id="{A548FD18-0B02-49DD-9B80-761EA997211F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5903" y="8685894"/>
            <a:ext cx="2970609" cy="45659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626" tIns="43314" rIns="86626" bIns="43314"/>
          <a:lstStyle/>
          <a:p>
            <a:fld id="{1E8CB5B8-8247-4A28-999F-65C773091D91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ext Box 1"/>
          <p:cNvSpPr txBox="1">
            <a:spLocks noChangeArrowheads="1"/>
          </p:cNvSpPr>
          <p:nvPr/>
        </p:nvSpPr>
        <p:spPr bwMode="auto">
          <a:xfrm>
            <a:off x="1159371" y="692453"/>
            <a:ext cx="4540746" cy="341539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626" tIns="43314" rIns="86626" bIns="43314" anchor="ctr"/>
          <a:lstStyle/>
          <a:p>
            <a:endParaRPr lang="en-US"/>
          </a:p>
        </p:txBody>
      </p:sp>
      <p:sp>
        <p:nvSpPr>
          <p:cNvPr id="109571" name="Rectangle 2"/>
          <p:cNvSpPr>
            <a:spLocks noGrp="1" noChangeArrowheads="1"/>
          </p:cNvSpPr>
          <p:nvPr>
            <p:ph type="body"/>
          </p:nvPr>
        </p:nvSpPr>
        <p:spPr>
          <a:xfrm>
            <a:off x="915293" y="4343703"/>
            <a:ext cx="5028902" cy="4115405"/>
          </a:xfrm>
          <a:noFill/>
          <a:ln w="9525"/>
        </p:spPr>
        <p:txBody>
          <a:bodyPr wrap="none" lIns="90082" tIns="45041" rIns="90082" bIns="45041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5903" y="8685894"/>
            <a:ext cx="2970609" cy="45659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626" tIns="43314" rIns="86626" bIns="43314"/>
          <a:lstStyle/>
          <a:p>
            <a:fld id="{5648E4FF-32B7-4F6B-AFEB-1F7769E8AA34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5903" y="8685894"/>
            <a:ext cx="2970609" cy="45659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626" tIns="43314" rIns="86626" bIns="43314"/>
          <a:lstStyle/>
          <a:p>
            <a:fld id="{035D162C-9D3D-4AAE-957B-E56631D9CF8F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5903" y="8685894"/>
            <a:ext cx="2970609" cy="45659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626" tIns="43314" rIns="86626" bIns="43314"/>
          <a:lstStyle/>
          <a:p>
            <a:fld id="{25A4FCD1-E405-4D8A-BC4D-F593972D17B1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5903" y="8685894"/>
            <a:ext cx="2970609" cy="45659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626" tIns="43314" rIns="86626" bIns="43314"/>
          <a:lstStyle/>
          <a:p>
            <a:fld id="{1DE8DABD-BDC4-4E33-A773-DDD73BDFEAF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r>
              <a:rPr lang="en-CA" smtClean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r>
              <a:rPr lang="en-CA" smtClean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9/10/13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9/10/13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9/10/13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r>
              <a:rPr lang="en-CA" smtClean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Excel_97_-_2004_Worksheet1.xls"/><Relationship Id="rId6" Type="http://schemas.openxmlformats.org/officeDocument/2006/relationships/image" Target="../media/image6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4333" y="1123950"/>
            <a:ext cx="7452255" cy="1924050"/>
          </a:xfrm>
        </p:spPr>
        <p:txBody>
          <a:bodyPr/>
          <a:lstStyle/>
          <a:p>
            <a:r>
              <a:rPr lang="en-US" sz="4000" dirty="0" smtClean="0"/>
              <a:t>ECE 454 </a:t>
            </a:r>
            <a:br>
              <a:rPr lang="en-US" sz="4000" dirty="0" smtClean="0"/>
            </a:br>
            <a:r>
              <a:rPr lang="en-US" sz="4000" dirty="0" smtClean="0"/>
              <a:t>Computer Systems Programming</a:t>
            </a:r>
            <a:br>
              <a:rPr lang="en-US" sz="4000" dirty="0" smtClean="0"/>
            </a:br>
            <a:r>
              <a:rPr lang="en-US" sz="4000" i="1" dirty="0" smtClean="0"/>
              <a:t>Memory performance </a:t>
            </a:r>
            <a:br>
              <a:rPr lang="en-US" sz="4000" i="1" dirty="0" smtClean="0"/>
            </a:br>
            <a:r>
              <a:rPr lang="en-US" sz="4000" i="1" dirty="0" smtClean="0"/>
              <a:t>(Part I: review of </a:t>
            </a:r>
            <a:r>
              <a:rPr lang="en-US" sz="4000" i="1" dirty="0" err="1" smtClean="0"/>
              <a:t>mem</a:t>
            </a:r>
            <a:r>
              <a:rPr lang="en-US" sz="4000" i="1" dirty="0" smtClean="0"/>
              <a:t>. hierarchy)</a:t>
            </a:r>
            <a:endParaRPr lang="en-US" sz="44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27777"/>
            <a:ext cx="7342188" cy="1752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Ding Yuan</a:t>
            </a:r>
          </a:p>
          <a:p>
            <a:r>
              <a:rPr lang="en-US" sz="2800" dirty="0" smtClean="0"/>
              <a:t>ECE Dept., University of Toronto</a:t>
            </a:r>
          </a:p>
          <a:p>
            <a:r>
              <a:rPr lang="en-US" sz="2800" dirty="0" smtClean="0"/>
              <a:t>http://www.eecg.toronto.edu/~yuan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Up-Down Arrow 42"/>
          <p:cNvSpPr/>
          <p:nvPr/>
        </p:nvSpPr>
        <p:spPr bwMode="auto">
          <a:xfrm>
            <a:off x="3352800" y="1295400"/>
            <a:ext cx="685800" cy="990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 anchor="ctr" anchorCtr="1"/>
          <a:lstStyle/>
          <a:p>
            <a:pPr algn="ctr"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5" name="Up-Down Arrow 34"/>
          <p:cNvSpPr/>
          <p:nvPr/>
        </p:nvSpPr>
        <p:spPr bwMode="auto">
          <a:xfrm>
            <a:off x="3352800" y="2895600"/>
            <a:ext cx="685800" cy="1371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 anchor="ctr" anchorCtr="1"/>
          <a:lstStyle/>
          <a:p>
            <a:pPr algn="ctr"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General Cache Concepts: Miss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1905000" y="4267200"/>
            <a:ext cx="3581400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905000" y="2271713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9463" name="Rectangle 4"/>
          <p:cNvSpPr>
            <a:spLocks noChangeArrowheads="1"/>
          </p:cNvSpPr>
          <p:nvPr/>
        </p:nvSpPr>
        <p:spPr bwMode="auto">
          <a:xfrm>
            <a:off x="2057400" y="4419600"/>
            <a:ext cx="762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0</a:t>
            </a:r>
          </a:p>
        </p:txBody>
      </p:sp>
      <p:sp>
        <p:nvSpPr>
          <p:cNvPr id="19464" name="Rectangle 5"/>
          <p:cNvSpPr>
            <a:spLocks noChangeArrowheads="1"/>
          </p:cNvSpPr>
          <p:nvPr/>
        </p:nvSpPr>
        <p:spPr bwMode="auto">
          <a:xfrm>
            <a:off x="2895600" y="4419600"/>
            <a:ext cx="762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1</a:t>
            </a:r>
          </a:p>
        </p:txBody>
      </p:sp>
      <p:sp>
        <p:nvSpPr>
          <p:cNvPr id="19465" name="Rectangle 6"/>
          <p:cNvSpPr>
            <a:spLocks noChangeArrowheads="1"/>
          </p:cNvSpPr>
          <p:nvPr/>
        </p:nvSpPr>
        <p:spPr bwMode="auto">
          <a:xfrm>
            <a:off x="3733800" y="4419600"/>
            <a:ext cx="762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2</a:t>
            </a:r>
          </a:p>
        </p:txBody>
      </p:sp>
      <p:sp>
        <p:nvSpPr>
          <p:cNvPr id="19466" name="Rectangle 7"/>
          <p:cNvSpPr>
            <a:spLocks noChangeArrowheads="1"/>
          </p:cNvSpPr>
          <p:nvPr/>
        </p:nvSpPr>
        <p:spPr bwMode="auto">
          <a:xfrm>
            <a:off x="4572000" y="4419600"/>
            <a:ext cx="762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3</a:t>
            </a:r>
          </a:p>
        </p:txBody>
      </p:sp>
      <p:sp>
        <p:nvSpPr>
          <p:cNvPr id="19467" name="Rectangle 8"/>
          <p:cNvSpPr>
            <a:spLocks noChangeArrowheads="1"/>
          </p:cNvSpPr>
          <p:nvPr/>
        </p:nvSpPr>
        <p:spPr bwMode="auto">
          <a:xfrm>
            <a:off x="2057400" y="4800600"/>
            <a:ext cx="762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4</a:t>
            </a:r>
          </a:p>
        </p:txBody>
      </p:sp>
      <p:sp>
        <p:nvSpPr>
          <p:cNvPr id="19468" name="Rectangle 9"/>
          <p:cNvSpPr>
            <a:spLocks noChangeArrowheads="1"/>
          </p:cNvSpPr>
          <p:nvPr/>
        </p:nvSpPr>
        <p:spPr bwMode="auto">
          <a:xfrm>
            <a:off x="2895600" y="4800600"/>
            <a:ext cx="762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5</a:t>
            </a:r>
          </a:p>
        </p:txBody>
      </p:sp>
      <p:sp>
        <p:nvSpPr>
          <p:cNvPr id="19469" name="Rectangle 10"/>
          <p:cNvSpPr>
            <a:spLocks noChangeArrowheads="1"/>
          </p:cNvSpPr>
          <p:nvPr/>
        </p:nvSpPr>
        <p:spPr bwMode="auto">
          <a:xfrm>
            <a:off x="3733800" y="4800600"/>
            <a:ext cx="762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6</a:t>
            </a:r>
          </a:p>
        </p:txBody>
      </p:sp>
      <p:sp>
        <p:nvSpPr>
          <p:cNvPr id="19470" name="Rectangle 11"/>
          <p:cNvSpPr>
            <a:spLocks noChangeArrowheads="1"/>
          </p:cNvSpPr>
          <p:nvPr/>
        </p:nvSpPr>
        <p:spPr bwMode="auto">
          <a:xfrm>
            <a:off x="4572000" y="4800600"/>
            <a:ext cx="762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7</a:t>
            </a:r>
          </a:p>
        </p:txBody>
      </p:sp>
      <p:sp>
        <p:nvSpPr>
          <p:cNvPr id="19471" name="Rectangle 12"/>
          <p:cNvSpPr>
            <a:spLocks noChangeArrowheads="1"/>
          </p:cNvSpPr>
          <p:nvPr/>
        </p:nvSpPr>
        <p:spPr bwMode="auto">
          <a:xfrm>
            <a:off x="2057400" y="5181600"/>
            <a:ext cx="762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8</a:t>
            </a:r>
          </a:p>
        </p:txBody>
      </p:sp>
      <p:sp>
        <p:nvSpPr>
          <p:cNvPr id="19472" name="Rectangle 13"/>
          <p:cNvSpPr>
            <a:spLocks noChangeArrowheads="1"/>
          </p:cNvSpPr>
          <p:nvPr/>
        </p:nvSpPr>
        <p:spPr bwMode="auto">
          <a:xfrm>
            <a:off x="2895600" y="5181600"/>
            <a:ext cx="762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9</a:t>
            </a:r>
          </a:p>
        </p:txBody>
      </p:sp>
      <p:sp>
        <p:nvSpPr>
          <p:cNvPr id="19473" name="Rectangle 14"/>
          <p:cNvSpPr>
            <a:spLocks noChangeArrowheads="1"/>
          </p:cNvSpPr>
          <p:nvPr/>
        </p:nvSpPr>
        <p:spPr bwMode="auto">
          <a:xfrm>
            <a:off x="3733800" y="5181600"/>
            <a:ext cx="762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10</a:t>
            </a:r>
          </a:p>
        </p:txBody>
      </p:sp>
      <p:sp>
        <p:nvSpPr>
          <p:cNvPr id="19474" name="Rectangle 15"/>
          <p:cNvSpPr>
            <a:spLocks noChangeArrowheads="1"/>
          </p:cNvSpPr>
          <p:nvPr/>
        </p:nvSpPr>
        <p:spPr bwMode="auto">
          <a:xfrm>
            <a:off x="4572000" y="5181600"/>
            <a:ext cx="762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11</a:t>
            </a:r>
          </a:p>
        </p:txBody>
      </p:sp>
      <p:sp>
        <p:nvSpPr>
          <p:cNvPr id="19475" name="Rectangle 16"/>
          <p:cNvSpPr>
            <a:spLocks noChangeArrowheads="1"/>
          </p:cNvSpPr>
          <p:nvPr/>
        </p:nvSpPr>
        <p:spPr bwMode="auto">
          <a:xfrm>
            <a:off x="2057400" y="5562600"/>
            <a:ext cx="762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12</a:t>
            </a:r>
          </a:p>
        </p:txBody>
      </p:sp>
      <p:sp>
        <p:nvSpPr>
          <p:cNvPr id="19476" name="Rectangle 17"/>
          <p:cNvSpPr>
            <a:spLocks noChangeArrowheads="1"/>
          </p:cNvSpPr>
          <p:nvPr/>
        </p:nvSpPr>
        <p:spPr bwMode="auto">
          <a:xfrm>
            <a:off x="2895600" y="5562600"/>
            <a:ext cx="762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13</a:t>
            </a:r>
          </a:p>
        </p:txBody>
      </p:sp>
      <p:sp>
        <p:nvSpPr>
          <p:cNvPr id="19477" name="Rectangle 18"/>
          <p:cNvSpPr>
            <a:spLocks noChangeArrowheads="1"/>
          </p:cNvSpPr>
          <p:nvPr/>
        </p:nvSpPr>
        <p:spPr bwMode="auto">
          <a:xfrm>
            <a:off x="3733800" y="5562600"/>
            <a:ext cx="762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14</a:t>
            </a:r>
          </a:p>
        </p:txBody>
      </p:sp>
      <p:sp>
        <p:nvSpPr>
          <p:cNvPr id="19478" name="Rectangle 19"/>
          <p:cNvSpPr>
            <a:spLocks noChangeArrowheads="1"/>
          </p:cNvSpPr>
          <p:nvPr/>
        </p:nvSpPr>
        <p:spPr bwMode="auto">
          <a:xfrm>
            <a:off x="4572000" y="5562600"/>
            <a:ext cx="762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15</a:t>
            </a:r>
          </a:p>
        </p:txBody>
      </p:sp>
      <p:cxnSp>
        <p:nvCxnSpPr>
          <p:cNvPr id="19479" name="Straight Connector 21"/>
          <p:cNvCxnSpPr>
            <a:cxnSpLocks noChangeShapeType="1"/>
          </p:cNvCxnSpPr>
          <p:nvPr/>
        </p:nvCxnSpPr>
        <p:spPr bwMode="auto">
          <a:xfrm>
            <a:off x="2286000" y="6096000"/>
            <a:ext cx="3048000" cy="1588"/>
          </a:xfrm>
          <a:prstGeom prst="line">
            <a:avLst/>
          </a:prstGeom>
          <a:noFill/>
          <a:ln w="88900" cap="rnd" algn="ctr">
            <a:solidFill>
              <a:schemeClr val="tx1"/>
            </a:solidFill>
            <a:prstDash val="sysDot"/>
            <a:round/>
            <a:headEnd/>
            <a:tailEnd/>
          </a:ln>
        </p:spPr>
      </p:cxnSp>
      <p:sp>
        <p:nvSpPr>
          <p:cNvPr id="19480" name="Rectangle 25"/>
          <p:cNvSpPr>
            <a:spLocks noChangeArrowheads="1"/>
          </p:cNvSpPr>
          <p:nvPr/>
        </p:nvSpPr>
        <p:spPr bwMode="auto">
          <a:xfrm>
            <a:off x="2057400" y="2424113"/>
            <a:ext cx="762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8</a:t>
            </a:r>
          </a:p>
        </p:txBody>
      </p:sp>
      <p:sp>
        <p:nvSpPr>
          <p:cNvPr id="19481" name="Rectangle 26"/>
          <p:cNvSpPr>
            <a:spLocks noChangeArrowheads="1"/>
          </p:cNvSpPr>
          <p:nvPr/>
        </p:nvSpPr>
        <p:spPr bwMode="auto">
          <a:xfrm>
            <a:off x="2895600" y="2424113"/>
            <a:ext cx="762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9</a:t>
            </a:r>
          </a:p>
        </p:txBody>
      </p:sp>
      <p:sp>
        <p:nvSpPr>
          <p:cNvPr id="19482" name="Rectangle 27"/>
          <p:cNvSpPr>
            <a:spLocks noChangeArrowheads="1"/>
          </p:cNvSpPr>
          <p:nvPr/>
        </p:nvSpPr>
        <p:spPr bwMode="auto">
          <a:xfrm>
            <a:off x="3733800" y="2424113"/>
            <a:ext cx="762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14</a:t>
            </a:r>
          </a:p>
        </p:txBody>
      </p:sp>
      <p:sp>
        <p:nvSpPr>
          <p:cNvPr id="19483" name="Rectangle 28"/>
          <p:cNvSpPr>
            <a:spLocks noChangeArrowheads="1"/>
          </p:cNvSpPr>
          <p:nvPr/>
        </p:nvSpPr>
        <p:spPr bwMode="auto">
          <a:xfrm>
            <a:off x="4572000" y="2424113"/>
            <a:ext cx="762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3</a:t>
            </a:r>
          </a:p>
        </p:txBody>
      </p:sp>
      <p:sp>
        <p:nvSpPr>
          <p:cNvPr id="19484" name="TextBox 29"/>
          <p:cNvSpPr txBox="1">
            <a:spLocks noChangeArrowheads="1"/>
          </p:cNvSpPr>
          <p:nvPr/>
        </p:nvSpPr>
        <p:spPr bwMode="auto">
          <a:xfrm>
            <a:off x="788988" y="2347913"/>
            <a:ext cx="7556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latin typeface="Calibri" pitchFamily="34" charset="0"/>
              </a:rPr>
              <a:t>Cache</a:t>
            </a:r>
          </a:p>
        </p:txBody>
      </p:sp>
      <p:sp>
        <p:nvSpPr>
          <p:cNvPr id="19485" name="TextBox 30"/>
          <p:cNvSpPr txBox="1">
            <a:spLocks noChangeArrowheads="1"/>
          </p:cNvSpPr>
          <p:nvPr/>
        </p:nvSpPr>
        <p:spPr bwMode="auto">
          <a:xfrm>
            <a:off x="457200" y="4343400"/>
            <a:ext cx="1004888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latin typeface="Calibri" pitchFamily="34" charset="0"/>
              </a:rPr>
              <a:t>Memory</a:t>
            </a:r>
          </a:p>
        </p:txBody>
      </p:sp>
      <p:sp>
        <p:nvSpPr>
          <p:cNvPr id="44" name="Text Box 29"/>
          <p:cNvSpPr txBox="1">
            <a:spLocks noChangeArrowheads="1"/>
          </p:cNvSpPr>
          <p:nvPr/>
        </p:nvSpPr>
        <p:spPr bwMode="auto">
          <a:xfrm>
            <a:off x="5919788" y="1631950"/>
            <a:ext cx="2827337" cy="395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i="1" dirty="0">
                <a:latin typeface="Calibri" pitchFamily="34" charset="0"/>
              </a:rPr>
              <a:t>Data in block b is needed</a:t>
            </a: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3935413" y="1619250"/>
            <a:ext cx="13081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Request: 12</a:t>
            </a:r>
          </a:p>
        </p:txBody>
      </p:sp>
      <p:sp>
        <p:nvSpPr>
          <p:cNvPr id="48" name="Text Box 29"/>
          <p:cNvSpPr txBox="1">
            <a:spLocks noChangeArrowheads="1"/>
          </p:cNvSpPr>
          <p:nvPr/>
        </p:nvSpPr>
        <p:spPr bwMode="auto">
          <a:xfrm>
            <a:off x="5935663" y="2133600"/>
            <a:ext cx="2570162" cy="850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i="1">
                <a:latin typeface="Calibri" pitchFamily="34" charset="0"/>
              </a:rPr>
              <a:t>Block b is not in cache:</a:t>
            </a:r>
          </a:p>
          <a:p>
            <a:pPr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i="1">
                <a:solidFill>
                  <a:srgbClr val="C00000"/>
                </a:solidFill>
                <a:latin typeface="Calibri" pitchFamily="34" charset="0"/>
              </a:rPr>
              <a:t>Miss!</a:t>
            </a:r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5943600" y="3124200"/>
            <a:ext cx="2584450" cy="850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i="1">
                <a:latin typeface="Calibri" pitchFamily="34" charset="0"/>
              </a:rPr>
              <a:t>Block b is fetched from</a:t>
            </a:r>
          </a:p>
          <a:p>
            <a:pPr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i="1">
                <a:latin typeface="Calibri" pitchFamily="34" charset="0"/>
              </a:rPr>
              <a:t>memory</a:t>
            </a: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3935413" y="3395663"/>
            <a:ext cx="13081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Request: 12</a:t>
            </a: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2057400" y="5562600"/>
            <a:ext cx="762000" cy="304800"/>
          </a:xfrm>
          <a:prstGeom prst="rect">
            <a:avLst/>
          </a:prstGeom>
          <a:solidFill>
            <a:srgbClr val="FF9999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12</a:t>
            </a: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2590800" y="3429000"/>
            <a:ext cx="762000" cy="304800"/>
          </a:xfrm>
          <a:prstGeom prst="rect">
            <a:avLst/>
          </a:prstGeom>
          <a:solidFill>
            <a:srgbClr val="FF9999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12</a:t>
            </a: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2895600" y="2425700"/>
            <a:ext cx="762000" cy="304800"/>
          </a:xfrm>
          <a:prstGeom prst="rect">
            <a:avLst/>
          </a:prstGeom>
          <a:solidFill>
            <a:srgbClr val="FF9999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12</a:t>
            </a:r>
          </a:p>
        </p:txBody>
      </p:sp>
      <p:sp>
        <p:nvSpPr>
          <p:cNvPr id="42" name="Text Box 29"/>
          <p:cNvSpPr txBox="1">
            <a:spLocks noChangeArrowheads="1"/>
          </p:cNvSpPr>
          <p:nvPr/>
        </p:nvSpPr>
        <p:spPr bwMode="auto">
          <a:xfrm>
            <a:off x="5943600" y="4160760"/>
            <a:ext cx="2827066" cy="18146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293" algn="l"/>
                <a:tab pos="1828586" algn="l"/>
                <a:tab pos="2742879" algn="l"/>
                <a:tab pos="3657172" algn="l"/>
                <a:tab pos="4571465" algn="l"/>
                <a:tab pos="5485759" algn="l"/>
                <a:tab pos="6400051" algn="l"/>
                <a:tab pos="7314345" algn="l"/>
                <a:tab pos="8228638" algn="l"/>
                <a:tab pos="9142931" algn="l"/>
                <a:tab pos="10057224" algn="l"/>
              </a:tabLst>
              <a:defRPr/>
            </a:pPr>
            <a:r>
              <a:rPr lang="en-GB" sz="2000" i="1" dirty="0">
                <a:latin typeface="Calibri" pitchFamily="34" charset="0"/>
              </a:rPr>
              <a:t>Block b is stored in cache</a:t>
            </a:r>
          </a:p>
          <a:p>
            <a:pPr marL="115874" indent="-115874">
              <a:lnSpc>
                <a:spcPct val="98000"/>
              </a:lnSpc>
              <a:buFont typeface="Arial" pitchFamily="34" charset="0"/>
              <a:buChar char="•"/>
              <a:tabLst>
                <a:tab pos="0" algn="l"/>
                <a:tab pos="914293" algn="l"/>
                <a:tab pos="1828586" algn="l"/>
                <a:tab pos="2742879" algn="l"/>
                <a:tab pos="3657172" algn="l"/>
                <a:tab pos="4571465" algn="l"/>
                <a:tab pos="5485759" algn="l"/>
                <a:tab pos="6400051" algn="l"/>
                <a:tab pos="7314345" algn="l"/>
                <a:tab pos="8228638" algn="l"/>
                <a:tab pos="9142931" algn="l"/>
                <a:tab pos="10057224" algn="l"/>
              </a:tabLst>
              <a:defRPr/>
            </a:pPr>
            <a:r>
              <a:rPr lang="en-GB" sz="2000" b="0" dirty="0">
                <a:solidFill>
                  <a:srgbClr val="C00000"/>
                </a:solidFill>
                <a:latin typeface="Calibri" pitchFamily="34" charset="0"/>
              </a:rPr>
              <a:t>Placement policy:</a:t>
            </a:r>
            <a:r>
              <a:rPr lang="en-GB" sz="2000" b="0" dirty="0">
                <a:latin typeface="Calibri" pitchFamily="34" charset="0"/>
              </a:rPr>
              <a:t/>
            </a:r>
            <a:br>
              <a:rPr lang="en-GB" sz="2000" b="0" dirty="0">
                <a:latin typeface="Calibri" pitchFamily="34" charset="0"/>
              </a:rPr>
            </a:br>
            <a:r>
              <a:rPr lang="en-GB" b="0" dirty="0">
                <a:latin typeface="Calibri" pitchFamily="34" charset="0"/>
              </a:rPr>
              <a:t>determines where b goes</a:t>
            </a:r>
          </a:p>
          <a:p>
            <a:pPr marL="115874" indent="-115874">
              <a:lnSpc>
                <a:spcPct val="98000"/>
              </a:lnSpc>
              <a:buFont typeface="Arial" pitchFamily="34" charset="0"/>
              <a:buChar char="•"/>
              <a:tabLst>
                <a:tab pos="0" algn="l"/>
                <a:tab pos="914293" algn="l"/>
                <a:tab pos="1828586" algn="l"/>
                <a:tab pos="2742879" algn="l"/>
                <a:tab pos="3657172" algn="l"/>
                <a:tab pos="4571465" algn="l"/>
                <a:tab pos="5485759" algn="l"/>
                <a:tab pos="6400051" algn="l"/>
                <a:tab pos="7314345" algn="l"/>
                <a:tab pos="8228638" algn="l"/>
                <a:tab pos="9142931" algn="l"/>
                <a:tab pos="10057224" algn="l"/>
              </a:tabLst>
              <a:defRPr/>
            </a:pPr>
            <a:r>
              <a:rPr lang="en-GB" sz="2000" b="0" dirty="0">
                <a:solidFill>
                  <a:srgbClr val="C00000"/>
                </a:solidFill>
                <a:latin typeface="Calibri" pitchFamily="34" charset="0"/>
              </a:rPr>
              <a:t>Replacement policy:</a:t>
            </a:r>
            <a:br>
              <a:rPr lang="en-GB" sz="2000" b="0" dirty="0">
                <a:solidFill>
                  <a:srgbClr val="C00000"/>
                </a:solidFill>
                <a:latin typeface="Calibri" pitchFamily="34" charset="0"/>
              </a:rPr>
            </a:br>
            <a:r>
              <a:rPr lang="en-GB" b="0" dirty="0">
                <a:latin typeface="Calibri" pitchFamily="34" charset="0"/>
              </a:rPr>
              <a:t>determines which block</a:t>
            </a:r>
            <a:br>
              <a:rPr lang="en-GB" b="0" dirty="0">
                <a:latin typeface="Calibri" pitchFamily="34" charset="0"/>
              </a:rPr>
            </a:br>
            <a:r>
              <a:rPr lang="en-GB" b="0" dirty="0">
                <a:latin typeface="Calibri" pitchFamily="34" charset="0"/>
              </a:rPr>
              <a:t>gets evicted (victim)</a:t>
            </a:r>
          </a:p>
        </p:txBody>
      </p:sp>
    </p:spTree>
    <p:extLst>
      <p:ext uri="{BB962C8B-B14F-4D97-AF65-F5344CB8AC3E}">
        <p14:creationId xmlns:p14="http://schemas.microsoft.com/office/powerpoint/2010/main" val="3159941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6" grpId="0"/>
      <p:bldP spid="48" grpId="0"/>
      <p:bldP spid="34" grpId="0"/>
      <p:bldP spid="36" grpId="0"/>
      <p:bldP spid="37" grpId="0" animBg="1"/>
      <p:bldP spid="38" grpId="0" animBg="1"/>
      <p:bldP spid="38" grpId="1" animBg="1"/>
      <p:bldP spid="39" grpId="0" animBg="1"/>
      <p:bldP spid="42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50838" y="153988"/>
            <a:ext cx="8716962" cy="782637"/>
          </a:xfrm>
        </p:spPr>
        <p:txBody>
          <a:bodyPr>
            <a:normAutofit fontScale="90000"/>
          </a:bodyPr>
          <a:lstStyle/>
          <a:p>
            <a:pPr eaLnBrk="1" hangingPunct="1">
              <a:tabLst>
                <a:tab pos="0" algn="l"/>
                <a:tab pos="914293" algn="l"/>
                <a:tab pos="1828586" algn="l"/>
                <a:tab pos="2742879" algn="l"/>
                <a:tab pos="3657172" algn="l"/>
                <a:tab pos="4571465" algn="l"/>
                <a:tab pos="5485759" algn="l"/>
                <a:tab pos="6400051" algn="l"/>
                <a:tab pos="7314345" algn="l"/>
                <a:tab pos="8228638" algn="l"/>
                <a:tab pos="9142931" algn="l"/>
                <a:tab pos="10057224" algn="l"/>
              </a:tabLst>
              <a:defRPr/>
            </a:pPr>
            <a:r>
              <a:rPr lang="en-GB" dirty="0" smtClean="0"/>
              <a:t>Cache Performance Metrics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936625"/>
            <a:ext cx="8320087" cy="5467350"/>
          </a:xfrm>
        </p:spPr>
        <p:txBody>
          <a:bodyPr lIns="90349" tIns="44275" rIns="90349" bIns="44275">
            <a:normAutofit lnSpcReduction="10000"/>
          </a:bodyPr>
          <a:lstStyle/>
          <a:p>
            <a:pPr marL="341273" indent="-341273">
              <a:spcBef>
                <a:spcPts val="1250"/>
              </a:spcBef>
              <a:tabLst>
                <a:tab pos="8160384" algn="l"/>
                <a:tab pos="9074677" algn="l"/>
                <a:tab pos="9988970" algn="l"/>
              </a:tabLst>
              <a:defRPr/>
            </a:pPr>
            <a:r>
              <a:rPr lang="en-GB" dirty="0" smtClean="0"/>
              <a:t>Miss Rate</a:t>
            </a:r>
          </a:p>
          <a:p>
            <a:pPr marL="744451" lvl="1" indent="-246034" eaLnBrk="1" hangingPunct="1">
              <a:spcBef>
                <a:spcPts val="563"/>
              </a:spcBef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sz="1800" dirty="0" smtClean="0"/>
              <a:t>Fraction of memory references not found in cache (misses / accesses)</a:t>
            </a:r>
            <a:br>
              <a:rPr lang="en-GB" sz="1800" dirty="0" smtClean="0"/>
            </a:br>
            <a:r>
              <a:rPr lang="en-GB" sz="1800" dirty="0" smtClean="0"/>
              <a:t>= 1 – hit rate</a:t>
            </a:r>
          </a:p>
          <a:p>
            <a:pPr marL="744451" lvl="1" indent="-246034" eaLnBrk="1" hangingPunct="1">
              <a:spcBef>
                <a:spcPts val="563"/>
              </a:spcBef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sz="1800" dirty="0" smtClean="0"/>
              <a:t>Typical numbers (in percentages):</a:t>
            </a:r>
          </a:p>
          <a:p>
            <a:pPr marL="1146041" lvl="2" indent="-238097" eaLnBrk="1" hangingPunct="1"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dirty="0" smtClean="0"/>
              <a:t>3-10% for L1</a:t>
            </a:r>
          </a:p>
          <a:p>
            <a:pPr marL="1146041" lvl="2" indent="-238097" eaLnBrk="1" hangingPunct="1"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dirty="0" smtClean="0"/>
              <a:t>can be quite small (e.g., &lt; 1%) for L2, depending on size, etc.</a:t>
            </a:r>
          </a:p>
          <a:p>
            <a:pPr marL="341273" indent="-341273">
              <a:spcBef>
                <a:spcPts val="1250"/>
              </a:spcBef>
              <a:tabLst>
                <a:tab pos="8160384" algn="l"/>
                <a:tab pos="9074677" algn="l"/>
                <a:tab pos="9988970" algn="l"/>
              </a:tabLst>
              <a:defRPr/>
            </a:pPr>
            <a:r>
              <a:rPr lang="en-GB" dirty="0" smtClean="0"/>
              <a:t>Hit Time</a:t>
            </a:r>
          </a:p>
          <a:p>
            <a:pPr marL="744451" lvl="1" indent="-246034" eaLnBrk="1" hangingPunct="1">
              <a:spcBef>
                <a:spcPts val="563"/>
              </a:spcBef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sz="1800" dirty="0" smtClean="0"/>
              <a:t>Time to deliver a line in the cache to the processor</a:t>
            </a:r>
          </a:p>
          <a:p>
            <a:pPr marL="1146041" lvl="2" indent="-238097" eaLnBrk="1" hangingPunct="1">
              <a:spcBef>
                <a:spcPts val="563"/>
              </a:spcBef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dirty="0" smtClean="0"/>
              <a:t>includes time to determine whether the line is in the cache</a:t>
            </a:r>
          </a:p>
          <a:p>
            <a:pPr marL="744451" lvl="1" indent="-246034" eaLnBrk="1" hangingPunct="1">
              <a:spcBef>
                <a:spcPts val="563"/>
              </a:spcBef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sz="1800" dirty="0" smtClean="0"/>
              <a:t>Typical numbers:</a:t>
            </a:r>
          </a:p>
          <a:p>
            <a:pPr marL="1146041" lvl="2" indent="-238097" eaLnBrk="1" hangingPunct="1"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dirty="0" smtClean="0"/>
              <a:t>1-3 clock cycles for L1</a:t>
            </a:r>
          </a:p>
          <a:p>
            <a:pPr marL="1146041" lvl="2" indent="-238097" eaLnBrk="1" hangingPunct="1"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dirty="0" smtClean="0"/>
              <a:t>5-20 clock cycles for L2</a:t>
            </a:r>
          </a:p>
          <a:p>
            <a:pPr marL="341273" indent="-341273">
              <a:spcBef>
                <a:spcPts val="1250"/>
              </a:spcBef>
              <a:tabLst>
                <a:tab pos="8160384" algn="l"/>
                <a:tab pos="9074677" algn="l"/>
                <a:tab pos="9988970" algn="l"/>
              </a:tabLst>
              <a:defRPr/>
            </a:pPr>
            <a:r>
              <a:rPr lang="en-GB" dirty="0" smtClean="0"/>
              <a:t>Miss Penalty</a:t>
            </a:r>
          </a:p>
          <a:p>
            <a:pPr marL="744451" lvl="1" indent="-246034" eaLnBrk="1" hangingPunct="1">
              <a:spcBef>
                <a:spcPts val="563"/>
              </a:spcBef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sz="1800" dirty="0" smtClean="0"/>
              <a:t>Additional time required because of a miss</a:t>
            </a:r>
          </a:p>
          <a:p>
            <a:pPr marL="1146041" lvl="2" indent="-238097" eaLnBrk="1" hangingPunct="1"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dirty="0" smtClean="0"/>
              <a:t>typically 50-400 cycles for main memory</a:t>
            </a:r>
          </a:p>
        </p:txBody>
      </p:sp>
    </p:spTree>
    <p:extLst>
      <p:ext uri="{BB962C8B-B14F-4D97-AF65-F5344CB8AC3E}">
        <p14:creationId xmlns:p14="http://schemas.microsoft.com/office/powerpoint/2010/main" val="348442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4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4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46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46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46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78" tIns="44445" rIns="90478" bIns="44445" anchor="b"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Lets think about those numbers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65300"/>
            <a:ext cx="8115300" cy="4546600"/>
          </a:xfrm>
        </p:spPr>
        <p:txBody>
          <a:bodyPr lIns="90478" tIns="44445" rIns="90478" bIns="44445">
            <a:normAutofit/>
          </a:bodyPr>
          <a:lstStyle/>
          <a:p>
            <a:pPr marL="385718" indent="-385718">
              <a:defRPr/>
            </a:pPr>
            <a:r>
              <a:rPr lang="en-US" dirty="0" smtClean="0"/>
              <a:t>Huge difference between a hit and a miss</a:t>
            </a:r>
          </a:p>
          <a:p>
            <a:pPr marL="744451" lvl="1" indent="-246034" eaLnBrk="1" hangingPunct="1">
              <a:defRPr/>
            </a:pPr>
            <a:r>
              <a:rPr lang="en-US" sz="1800" dirty="0" smtClean="0"/>
              <a:t>Could be 100x, if just L1 and main memory</a:t>
            </a:r>
            <a:endParaRPr lang="en-US" dirty="0" smtClean="0"/>
          </a:p>
          <a:p>
            <a:pPr marL="385718" indent="-385718">
              <a:defRPr/>
            </a:pPr>
            <a:r>
              <a:rPr lang="en-US" dirty="0" smtClean="0"/>
              <a:t>Would you believe 99% hits is twice as good as 97%?</a:t>
            </a:r>
          </a:p>
          <a:p>
            <a:pPr marL="744451" lvl="1" indent="-246034" eaLnBrk="1" hangingPunct="1">
              <a:defRPr/>
            </a:pPr>
            <a:r>
              <a:rPr lang="en-US" sz="1800" dirty="0" smtClean="0"/>
              <a:t>Consider: </a:t>
            </a:r>
            <a:br>
              <a:rPr lang="en-US" sz="1800" dirty="0" smtClean="0"/>
            </a:br>
            <a:r>
              <a:rPr lang="en-US" sz="1800" dirty="0" smtClean="0"/>
              <a:t>cache hit time of 1 cycle</a:t>
            </a:r>
            <a:br>
              <a:rPr lang="en-US" sz="1800" dirty="0" smtClean="0"/>
            </a:br>
            <a:r>
              <a:rPr lang="en-US" sz="1800" dirty="0" smtClean="0"/>
              <a:t>miss penalty of 100 cycles</a:t>
            </a:r>
          </a:p>
          <a:p>
            <a:pPr marL="498417" lvl="1" indent="0">
              <a:buNone/>
              <a:defRPr/>
            </a:pPr>
            <a:endParaRPr lang="en-US" sz="1800" dirty="0" smtClean="0"/>
          </a:p>
          <a:p>
            <a:pPr marL="744451" lvl="1" indent="-246034">
              <a:defRPr/>
            </a:pPr>
            <a:r>
              <a:rPr lang="en-US" sz="1800" dirty="0" smtClean="0"/>
              <a:t>Average access time:</a:t>
            </a:r>
          </a:p>
          <a:p>
            <a:pPr marL="744451" lvl="1" indent="-246034" eaLnBrk="1" hangingPunct="1">
              <a:buFont typeface="Wingdings" pitchFamily="2" charset="2"/>
              <a:buNone/>
              <a:defRPr/>
            </a:pPr>
            <a:r>
              <a:rPr lang="en-US" sz="1800" dirty="0" smtClean="0"/>
              <a:t>	 97% hits:</a:t>
            </a:r>
            <a:endParaRPr lang="en-US" sz="1800" dirty="0" smtClean="0">
              <a:solidFill>
                <a:srgbClr val="C00000"/>
              </a:solidFill>
            </a:endParaRPr>
          </a:p>
          <a:p>
            <a:pPr marL="744451" lvl="1" indent="-246034" eaLnBrk="1" hangingPunct="1">
              <a:buFont typeface="Wingdings" pitchFamily="2" charset="2"/>
              <a:buNone/>
              <a:defRPr/>
            </a:pPr>
            <a:r>
              <a:rPr lang="en-US" sz="1800" dirty="0" smtClean="0"/>
              <a:t>	 99% hits</a:t>
            </a:r>
            <a:r>
              <a:rPr lang="en-US" sz="1800" dirty="0" smtClean="0">
                <a:solidFill>
                  <a:srgbClr val="FF0000"/>
                </a:solidFill>
              </a:rPr>
              <a:t>:</a:t>
            </a:r>
            <a:endParaRPr lang="en-US" sz="1600" dirty="0" smtClean="0">
              <a:solidFill>
                <a:srgbClr val="C00000"/>
              </a:solidFill>
            </a:endParaRPr>
          </a:p>
          <a:p>
            <a:pPr marL="385718" indent="-385718">
              <a:defRPr/>
            </a:pPr>
            <a:r>
              <a:rPr lang="en-US" dirty="0" smtClean="0">
                <a:solidFill>
                  <a:srgbClr val="C00000"/>
                </a:solidFill>
              </a:rPr>
              <a:t>This is why “miss rate” is used instead of “hit rate”</a:t>
            </a:r>
            <a:endParaRPr lang="en-US" sz="1800" dirty="0" smtClean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51100" y="4769366"/>
            <a:ext cx="4716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0.97 * 1 cycle + 0.03 * 100 cycles = </a:t>
            </a:r>
            <a:r>
              <a:rPr lang="en-US" dirty="0">
                <a:solidFill>
                  <a:srgbClr val="C00000"/>
                </a:solidFill>
              </a:rPr>
              <a:t>3.97 cycles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51100" y="5125998"/>
            <a:ext cx="4716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0.99 * 1 cycle + 0.01 * 100 cycles = </a:t>
            </a:r>
            <a:r>
              <a:rPr lang="en-US" dirty="0">
                <a:solidFill>
                  <a:srgbClr val="C00000"/>
                </a:solidFill>
              </a:rPr>
              <a:t>1.99 cycles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777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813" y="109538"/>
            <a:ext cx="8716962" cy="7810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Types of Cache Misses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77900"/>
            <a:ext cx="8699500" cy="5732463"/>
          </a:xfrm>
        </p:spPr>
        <p:txBody>
          <a:bodyPr>
            <a:normAutofit fontScale="92500" lnSpcReduction="10000"/>
          </a:bodyPr>
          <a:lstStyle/>
          <a:p>
            <a:pPr marL="385718" indent="-385718">
              <a:defRPr/>
            </a:pPr>
            <a:r>
              <a:rPr lang="en-US" dirty="0" smtClean="0">
                <a:solidFill>
                  <a:srgbClr val="008000"/>
                </a:solidFill>
                <a:latin typeface="Comic Sans MS"/>
                <a:cs typeface="Comic Sans MS"/>
              </a:rPr>
              <a:t>Cold (compulsory) miss</a:t>
            </a:r>
          </a:p>
          <a:p>
            <a:pPr marL="744451" lvl="1" indent="-246034">
              <a:defRPr/>
            </a:pPr>
            <a:r>
              <a:rPr lang="en-US" dirty="0" smtClean="0"/>
              <a:t>Occurs on first access to a block</a:t>
            </a:r>
          </a:p>
          <a:p>
            <a:pPr marL="744451" lvl="1" indent="-246034">
              <a:defRPr/>
            </a:pPr>
            <a:r>
              <a:rPr lang="en-US" dirty="0" smtClean="0"/>
              <a:t>Can’t do too much about these (except </a:t>
            </a:r>
            <a:r>
              <a:rPr lang="en-US" dirty="0" err="1" smtClean="0"/>
              <a:t>prefetching</a:t>
            </a:r>
            <a:r>
              <a:rPr lang="en-US" dirty="0" smtClean="0"/>
              <a:t>---more later)</a:t>
            </a:r>
          </a:p>
          <a:p>
            <a:pPr marL="385718" indent="-385718">
              <a:defRPr/>
            </a:pPr>
            <a:r>
              <a:rPr lang="en-US" dirty="0" smtClean="0">
                <a:solidFill>
                  <a:srgbClr val="008000"/>
                </a:solidFill>
                <a:latin typeface="Comic Sans MS"/>
                <a:cs typeface="Comic Sans MS"/>
              </a:rPr>
              <a:t>Conflict miss</a:t>
            </a:r>
          </a:p>
          <a:p>
            <a:pPr marL="744451" lvl="1" indent="-246034">
              <a:tabLst>
                <a:tab pos="384130" algn="l"/>
                <a:tab pos="911119" algn="l"/>
                <a:tab pos="1825411" algn="l"/>
                <a:tab pos="2739705" algn="l"/>
                <a:tab pos="3653997" algn="l"/>
                <a:tab pos="4568291" algn="l"/>
                <a:tab pos="5482584" algn="l"/>
                <a:tab pos="6396877" algn="l"/>
                <a:tab pos="7311170" algn="l"/>
                <a:tab pos="8225463" algn="l"/>
                <a:tab pos="9139756" algn="l"/>
                <a:tab pos="10054050" algn="l"/>
              </a:tabLst>
              <a:defRPr/>
            </a:pPr>
            <a:r>
              <a:rPr lang="en-GB" dirty="0" smtClean="0"/>
              <a:t>Most hardware caches limit blocks to a small subset (sometimes a singleton) of the available cache slots</a:t>
            </a:r>
          </a:p>
          <a:p>
            <a:pPr marL="1146041" lvl="2" indent="-238097">
              <a:tabLst>
                <a:tab pos="384130" algn="l"/>
                <a:tab pos="911119" algn="l"/>
                <a:tab pos="1825411" algn="l"/>
                <a:tab pos="2739705" algn="l"/>
                <a:tab pos="3653997" algn="l"/>
                <a:tab pos="4568291" algn="l"/>
                <a:tab pos="5482584" algn="l"/>
                <a:tab pos="6396877" algn="l"/>
                <a:tab pos="7311170" algn="l"/>
                <a:tab pos="8225463" algn="l"/>
                <a:tab pos="9139756" algn="l"/>
                <a:tab pos="10054050" algn="l"/>
              </a:tabLst>
              <a:defRPr/>
            </a:pPr>
            <a:r>
              <a:rPr lang="en-GB" dirty="0" smtClean="0"/>
              <a:t>e.g., block </a:t>
            </a:r>
            <a:r>
              <a:rPr lang="en-GB" dirty="0" err="1" smtClean="0"/>
              <a:t>i</a:t>
            </a:r>
            <a:r>
              <a:rPr lang="en-GB" dirty="0" smtClean="0"/>
              <a:t> must be placed in slot (</a:t>
            </a:r>
            <a:r>
              <a:rPr lang="en-GB" dirty="0" err="1" smtClean="0"/>
              <a:t>i</a:t>
            </a:r>
            <a:r>
              <a:rPr lang="en-GB" dirty="0" smtClean="0"/>
              <a:t> mod 4)</a:t>
            </a:r>
          </a:p>
          <a:p>
            <a:pPr marL="744451" lvl="1" indent="-246034">
              <a:tabLst>
                <a:tab pos="384130" algn="l"/>
                <a:tab pos="911119" algn="l"/>
                <a:tab pos="1825411" algn="l"/>
                <a:tab pos="2739705" algn="l"/>
                <a:tab pos="3653997" algn="l"/>
                <a:tab pos="4568291" algn="l"/>
                <a:tab pos="5482584" algn="l"/>
                <a:tab pos="6396877" algn="l"/>
                <a:tab pos="7311170" algn="l"/>
                <a:tab pos="8225463" algn="l"/>
                <a:tab pos="9139756" algn="l"/>
                <a:tab pos="10054050" algn="l"/>
              </a:tabLst>
              <a:defRPr/>
            </a:pPr>
            <a:r>
              <a:rPr lang="en-GB" dirty="0" smtClean="0"/>
              <a:t>Conflict misses occur when the cache is large enough, but multiple data objects all map to the same slot</a:t>
            </a:r>
          </a:p>
          <a:p>
            <a:pPr marL="1146041" lvl="2" indent="-238097">
              <a:tabLst>
                <a:tab pos="384130" algn="l"/>
                <a:tab pos="911119" algn="l"/>
                <a:tab pos="1825411" algn="l"/>
                <a:tab pos="2739705" algn="l"/>
                <a:tab pos="3653997" algn="l"/>
                <a:tab pos="4568291" algn="l"/>
                <a:tab pos="5482584" algn="l"/>
                <a:tab pos="6396877" algn="l"/>
                <a:tab pos="7311170" algn="l"/>
                <a:tab pos="8225463" algn="l"/>
                <a:tab pos="9139756" algn="l"/>
                <a:tab pos="10054050" algn="l"/>
              </a:tabLst>
              <a:defRPr/>
            </a:pPr>
            <a:r>
              <a:rPr lang="en-GB" dirty="0" smtClean="0"/>
              <a:t>e.g., referencing blocks 0, 8, 0, 8, ... would miss every time</a:t>
            </a:r>
          </a:p>
          <a:p>
            <a:pPr marL="744451" lvl="1" indent="-246034">
              <a:tabLst>
                <a:tab pos="384130" algn="l"/>
                <a:tab pos="911119" algn="l"/>
                <a:tab pos="1825411" algn="l"/>
                <a:tab pos="2739705" algn="l"/>
                <a:tab pos="3653997" algn="l"/>
                <a:tab pos="4568291" algn="l"/>
                <a:tab pos="5482584" algn="l"/>
                <a:tab pos="6396877" algn="l"/>
                <a:tab pos="7311170" algn="l"/>
                <a:tab pos="8225463" algn="l"/>
                <a:tab pos="9139756" algn="l"/>
                <a:tab pos="10054050" algn="l"/>
              </a:tabLst>
              <a:defRPr/>
            </a:pPr>
            <a:r>
              <a:rPr lang="en-GB" dirty="0" smtClean="0"/>
              <a:t>Conflict misses are less of a problem these days (more later)</a:t>
            </a:r>
            <a:endParaRPr lang="en-US" dirty="0" smtClean="0"/>
          </a:p>
          <a:p>
            <a:pPr marL="385718" indent="-385718">
              <a:defRPr/>
            </a:pPr>
            <a:r>
              <a:rPr lang="en-US" dirty="0" smtClean="0">
                <a:solidFill>
                  <a:srgbClr val="008000"/>
                </a:solidFill>
                <a:latin typeface="Comic Sans MS"/>
                <a:cs typeface="Comic Sans MS"/>
              </a:rPr>
              <a:t>Capacity miss</a:t>
            </a:r>
          </a:p>
          <a:p>
            <a:pPr marL="744451" lvl="1" indent="-246034">
              <a:defRPr/>
            </a:pPr>
            <a:r>
              <a:rPr lang="en-GB" dirty="0" smtClean="0"/>
              <a:t>Occurs when the set of active cache blocks (working set) is larger than the cache</a:t>
            </a:r>
          </a:p>
          <a:p>
            <a:pPr marL="1146041" lvl="2" indent="-238097">
              <a:defRPr/>
            </a:pPr>
            <a:r>
              <a:rPr lang="en-GB" dirty="0" smtClean="0"/>
              <a:t>This is where to focus nowadays</a:t>
            </a:r>
          </a:p>
          <a:p>
            <a:pPr marL="744451" lvl="1" indent="-246034">
              <a:buFont typeface="Wingdings" pitchFamily="2" charset="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07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8177212" cy="762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Why Caches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689100"/>
            <a:ext cx="7521575" cy="4376421"/>
          </a:xfrm>
        </p:spPr>
        <p:txBody>
          <a:bodyPr>
            <a:normAutofit fontScale="92500" lnSpcReduction="10000"/>
          </a:bodyPr>
          <a:lstStyle/>
          <a:p>
            <a:pPr marL="385718" indent="-385718">
              <a:tabLst>
                <a:tab pos="384130" algn="l"/>
                <a:tab pos="911119" algn="l"/>
                <a:tab pos="1825411" algn="l"/>
                <a:tab pos="2739705" algn="l"/>
                <a:tab pos="3653997" algn="l"/>
                <a:tab pos="4568291" algn="l"/>
                <a:tab pos="5482584" algn="l"/>
                <a:tab pos="6396877" algn="l"/>
                <a:tab pos="7311170" algn="l"/>
                <a:tab pos="8225463" algn="l"/>
                <a:tab pos="9139756" algn="l"/>
                <a:tab pos="10054050" algn="l"/>
              </a:tabLst>
              <a:defRPr/>
            </a:pPr>
            <a:r>
              <a:rPr lang="en-US" dirty="0" smtClean="0">
                <a:solidFill>
                  <a:srgbClr val="C00000"/>
                </a:solidFill>
                <a:latin typeface="Comic Sans MS"/>
                <a:cs typeface="Comic Sans MS"/>
              </a:rPr>
              <a:t>Locality</a:t>
            </a:r>
            <a:r>
              <a:rPr lang="en-US" dirty="0" smtClean="0">
                <a:solidFill>
                  <a:srgbClr val="C00000"/>
                </a:solidFill>
              </a:rPr>
              <a:t>:</a:t>
            </a:r>
            <a:r>
              <a:rPr lang="en-US" dirty="0" smtClean="0"/>
              <a:t> </a:t>
            </a:r>
            <a:r>
              <a:rPr lang="en-GB" dirty="0" smtClean="0"/>
              <a:t>Programs tend to use data and instructions with addresses near or equal to those they have used recently</a:t>
            </a:r>
          </a:p>
          <a:p>
            <a:pPr marL="385718" indent="-385718">
              <a:tabLst>
                <a:tab pos="384130" algn="l"/>
                <a:tab pos="911119" algn="l"/>
                <a:tab pos="1825411" algn="l"/>
                <a:tab pos="2739705" algn="l"/>
                <a:tab pos="3653997" algn="l"/>
                <a:tab pos="4568291" algn="l"/>
                <a:tab pos="5482584" algn="l"/>
                <a:tab pos="6396877" algn="l"/>
                <a:tab pos="7311170" algn="l"/>
                <a:tab pos="8225463" algn="l"/>
                <a:tab pos="9139756" algn="l"/>
                <a:tab pos="10054050" algn="l"/>
              </a:tabLst>
              <a:defRPr/>
            </a:pPr>
            <a:endParaRPr lang="en-GB" dirty="0" smtClean="0">
              <a:solidFill>
                <a:srgbClr val="C00000"/>
              </a:solidFill>
            </a:endParaRPr>
          </a:p>
          <a:p>
            <a:pPr marL="385718" indent="-385718">
              <a:tabLst>
                <a:tab pos="384130" algn="l"/>
                <a:tab pos="911119" algn="l"/>
                <a:tab pos="1825411" algn="l"/>
                <a:tab pos="2739705" algn="l"/>
                <a:tab pos="3653997" algn="l"/>
                <a:tab pos="4568291" algn="l"/>
                <a:tab pos="5482584" algn="l"/>
                <a:tab pos="6396877" algn="l"/>
                <a:tab pos="7311170" algn="l"/>
                <a:tab pos="8225463" algn="l"/>
                <a:tab pos="9139756" algn="l"/>
                <a:tab pos="10054050" algn="l"/>
              </a:tabLst>
              <a:defRPr/>
            </a:pPr>
            <a:r>
              <a:rPr lang="en-GB" dirty="0" smtClean="0">
                <a:solidFill>
                  <a:srgbClr val="C00000"/>
                </a:solidFill>
                <a:latin typeface="Comic Sans MS"/>
                <a:cs typeface="Comic Sans MS"/>
              </a:rPr>
              <a:t>Temporal locality:  </a:t>
            </a:r>
          </a:p>
          <a:p>
            <a:pPr marL="744451" lvl="1" indent="-246034">
              <a:tabLst>
                <a:tab pos="384130" algn="l"/>
                <a:tab pos="911119" algn="l"/>
                <a:tab pos="1825411" algn="l"/>
                <a:tab pos="2739705" algn="l"/>
                <a:tab pos="3653997" algn="l"/>
                <a:tab pos="4568291" algn="l"/>
                <a:tab pos="5482584" algn="l"/>
                <a:tab pos="6396877" algn="l"/>
                <a:tab pos="7311170" algn="l"/>
                <a:tab pos="8225463" algn="l"/>
                <a:tab pos="9139756" algn="l"/>
                <a:tab pos="10054050" algn="l"/>
              </a:tabLst>
              <a:defRPr/>
            </a:pPr>
            <a:r>
              <a:rPr lang="en-GB" dirty="0" smtClean="0"/>
              <a:t>Recently referenced items are likely </a:t>
            </a:r>
            <a:br>
              <a:rPr lang="en-GB" dirty="0" smtClean="0"/>
            </a:br>
            <a:r>
              <a:rPr lang="en-GB" dirty="0" smtClean="0"/>
              <a:t>to be referenced again in the near future</a:t>
            </a:r>
          </a:p>
          <a:p>
            <a:pPr marL="385718" indent="-385718">
              <a:tabLst>
                <a:tab pos="384130" algn="l"/>
                <a:tab pos="911119" algn="l"/>
                <a:tab pos="1825411" algn="l"/>
                <a:tab pos="2739705" algn="l"/>
                <a:tab pos="3653997" algn="l"/>
                <a:tab pos="4568291" algn="l"/>
                <a:tab pos="5482584" algn="l"/>
                <a:tab pos="6396877" algn="l"/>
                <a:tab pos="7311170" algn="l"/>
                <a:tab pos="8225463" algn="l"/>
                <a:tab pos="9139756" algn="l"/>
                <a:tab pos="10054050" algn="l"/>
              </a:tabLst>
              <a:defRPr/>
            </a:pPr>
            <a:endParaRPr lang="en-GB" dirty="0" smtClean="0">
              <a:solidFill>
                <a:srgbClr val="C00000"/>
              </a:solidFill>
            </a:endParaRPr>
          </a:p>
          <a:p>
            <a:pPr marL="385718" indent="-385718">
              <a:tabLst>
                <a:tab pos="384130" algn="l"/>
                <a:tab pos="911119" algn="l"/>
                <a:tab pos="1825411" algn="l"/>
                <a:tab pos="2739705" algn="l"/>
                <a:tab pos="3653997" algn="l"/>
                <a:tab pos="4568291" algn="l"/>
                <a:tab pos="5482584" algn="l"/>
                <a:tab pos="6396877" algn="l"/>
                <a:tab pos="7311170" algn="l"/>
                <a:tab pos="8225463" algn="l"/>
                <a:tab pos="9139756" algn="l"/>
                <a:tab pos="10054050" algn="l"/>
              </a:tabLst>
              <a:defRPr/>
            </a:pPr>
            <a:r>
              <a:rPr lang="en-GB" dirty="0" smtClean="0">
                <a:solidFill>
                  <a:srgbClr val="C00000"/>
                </a:solidFill>
                <a:latin typeface="Comic Sans MS"/>
                <a:cs typeface="Comic Sans MS"/>
              </a:rPr>
              <a:t>Spatial locality:  </a:t>
            </a:r>
          </a:p>
          <a:p>
            <a:pPr marL="744451" lvl="1" indent="-246034">
              <a:tabLst>
                <a:tab pos="384130" algn="l"/>
                <a:tab pos="911119" algn="l"/>
                <a:tab pos="1825411" algn="l"/>
                <a:tab pos="2739705" algn="l"/>
                <a:tab pos="3653997" algn="l"/>
                <a:tab pos="4568291" algn="l"/>
                <a:tab pos="5482584" algn="l"/>
                <a:tab pos="6396877" algn="l"/>
                <a:tab pos="7311170" algn="l"/>
                <a:tab pos="8225463" algn="l"/>
                <a:tab pos="9139756" algn="l"/>
                <a:tab pos="10054050" algn="l"/>
              </a:tabLst>
              <a:defRPr/>
            </a:pPr>
            <a:r>
              <a:rPr lang="en-GB" dirty="0" smtClean="0"/>
              <a:t>Items with nearby addresses tend </a:t>
            </a:r>
            <a:br>
              <a:rPr lang="en-GB" dirty="0" smtClean="0"/>
            </a:br>
            <a:r>
              <a:rPr lang="en-GB" dirty="0" smtClean="0"/>
              <a:t>to be referenced close together in time</a:t>
            </a:r>
          </a:p>
          <a:p>
            <a:pPr marL="385718" indent="-385718">
              <a:defRPr/>
            </a:pPr>
            <a:endParaRPr lang="en-US" dirty="0" smtClean="0"/>
          </a:p>
          <a:p>
            <a:pPr marL="385718" indent="-385718">
              <a:defRPr/>
            </a:pP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943600" y="3225800"/>
            <a:ext cx="1905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337300" y="3225800"/>
            <a:ext cx="381000" cy="304800"/>
          </a:xfrm>
          <a:prstGeom prst="rect">
            <a:avLst/>
          </a:prstGeom>
          <a:solidFill>
            <a:srgbClr val="FF9999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6167438" y="2716213"/>
            <a:ext cx="627062" cy="433387"/>
          </a:xfrm>
          <a:custGeom>
            <a:avLst/>
            <a:gdLst>
              <a:gd name="T0" fmla="*/ 285461 w 627844"/>
              <a:gd name="T1" fmla="*/ 430568 h 433589"/>
              <a:gd name="T2" fmla="*/ 45295 w 627844"/>
              <a:gd name="T3" fmla="*/ 72470 h 433589"/>
              <a:gd name="T4" fmla="*/ 557229 w 627844"/>
              <a:gd name="T5" fmla="*/ 59681 h 433589"/>
              <a:gd name="T6" fmla="*/ 399222 w 627844"/>
              <a:gd name="T7" fmla="*/ 430568 h 433589"/>
              <a:gd name="T8" fmla="*/ 0 60000 65536"/>
              <a:gd name="T9" fmla="*/ 0 60000 65536"/>
              <a:gd name="T10" fmla="*/ 0 60000 65536"/>
              <a:gd name="T11" fmla="*/ 0 60000 65536"/>
              <a:gd name="T12" fmla="*/ 0 w 627844"/>
              <a:gd name="T13" fmla="*/ 0 h 433589"/>
              <a:gd name="T14" fmla="*/ 627844 w 627844"/>
              <a:gd name="T15" fmla="*/ 433589 h 4335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7844" h="433589">
                <a:moveTo>
                  <a:pt x="290847" y="433589"/>
                </a:moveTo>
                <a:cubicBezTo>
                  <a:pt x="145423" y="284408"/>
                  <a:pt x="0" y="135228"/>
                  <a:pt x="46149" y="72980"/>
                </a:cubicBezTo>
                <a:cubicBezTo>
                  <a:pt x="92298" y="10732"/>
                  <a:pt x="507642" y="0"/>
                  <a:pt x="567743" y="60101"/>
                </a:cubicBezTo>
                <a:cubicBezTo>
                  <a:pt x="627844" y="120202"/>
                  <a:pt x="517300" y="276895"/>
                  <a:pt x="406757" y="433589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 lIns="91429" tIns="45714" rIns="91429" bIns="45714" anchor="ctr"/>
          <a:lstStyle/>
          <a:p>
            <a:endParaRPr lang="en-CA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051550" y="4895850"/>
            <a:ext cx="1905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445250" y="4895850"/>
            <a:ext cx="381000" cy="304800"/>
          </a:xfrm>
          <a:prstGeom prst="rect">
            <a:avLst/>
          </a:prstGeom>
          <a:solidFill>
            <a:srgbClr val="FF9999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819900" y="4895850"/>
            <a:ext cx="381000" cy="304800"/>
          </a:xfrm>
          <a:prstGeom prst="rect">
            <a:avLst/>
          </a:prstGeom>
          <a:solidFill>
            <a:srgbClr val="FF9999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6365875" y="4465638"/>
            <a:ext cx="841375" cy="360362"/>
          </a:xfrm>
          <a:custGeom>
            <a:avLst/>
            <a:gdLst>
              <a:gd name="T0" fmla="*/ 200530 w 841420"/>
              <a:gd name="T1" fmla="*/ 365476 h 359535"/>
              <a:gd name="T2" fmla="*/ 91150 w 841420"/>
              <a:gd name="T3" fmla="*/ 58875 h 359535"/>
              <a:gd name="T4" fmla="*/ 747448 w 841420"/>
              <a:gd name="T5" fmla="*/ 52211 h 359535"/>
              <a:gd name="T6" fmla="*/ 650931 w 841420"/>
              <a:gd name="T7" fmla="*/ 372141 h 359535"/>
              <a:gd name="T8" fmla="*/ 0 60000 65536"/>
              <a:gd name="T9" fmla="*/ 0 60000 65536"/>
              <a:gd name="T10" fmla="*/ 0 60000 65536"/>
              <a:gd name="T11" fmla="*/ 0 60000 65536"/>
              <a:gd name="T12" fmla="*/ 0 w 841420"/>
              <a:gd name="T13" fmla="*/ 0 h 359535"/>
              <a:gd name="T14" fmla="*/ 841420 w 841420"/>
              <a:gd name="T15" fmla="*/ 359535 h 3595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41420" h="359535">
                <a:moveTo>
                  <a:pt x="200695" y="353095"/>
                </a:moveTo>
                <a:cubicBezTo>
                  <a:pt x="100347" y="230209"/>
                  <a:pt x="0" y="107323"/>
                  <a:pt x="91225" y="56881"/>
                </a:cubicBezTo>
                <a:cubicBezTo>
                  <a:pt x="182450" y="6439"/>
                  <a:pt x="654676" y="0"/>
                  <a:pt x="748048" y="50442"/>
                </a:cubicBezTo>
                <a:cubicBezTo>
                  <a:pt x="841420" y="100884"/>
                  <a:pt x="746438" y="230209"/>
                  <a:pt x="651456" y="359535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 lIns="91429" tIns="45714" rIns="91429" bIns="45714" anchor="ctr"/>
          <a:lstStyle/>
          <a:p>
            <a:endParaRPr lang="en-CA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853363" y="3187700"/>
            <a:ext cx="693737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latin typeface="Calibri" pitchFamily="34" charset="0"/>
              </a:rPr>
              <a:t>block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962900" y="4862513"/>
            <a:ext cx="693738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latin typeface="Calibri" pitchFamily="34" charset="0"/>
              </a:rPr>
              <a:t>block</a:t>
            </a:r>
          </a:p>
        </p:txBody>
      </p:sp>
    </p:spTree>
    <p:extLst>
      <p:ext uri="{BB962C8B-B14F-4D97-AF65-F5344CB8AC3E}">
        <p14:creationId xmlns:p14="http://schemas.microsoft.com/office/powerpoint/2010/main" val="1759662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Example: Locality?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2711450"/>
            <a:ext cx="8391525" cy="3784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Data:</a:t>
            </a:r>
          </a:p>
          <a:p>
            <a:pPr lvl="1">
              <a:defRPr/>
            </a:pPr>
            <a:r>
              <a:rPr lang="en-US" dirty="0" smtClean="0"/>
              <a:t>Temporal</a:t>
            </a:r>
            <a:r>
              <a:rPr lang="en-US" dirty="0" smtClean="0">
                <a:solidFill>
                  <a:srgbClr val="C00000"/>
                </a:solidFill>
              </a:rPr>
              <a:t>: </a:t>
            </a:r>
            <a:r>
              <a:rPr lang="en-US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dirty="0" smtClean="0">
                <a:solidFill>
                  <a:srgbClr val="C00000"/>
                </a:solidFill>
              </a:rPr>
              <a:t> referenced in each iteration</a:t>
            </a:r>
          </a:p>
          <a:p>
            <a:pPr lvl="1">
              <a:defRPr/>
            </a:pPr>
            <a:r>
              <a:rPr lang="en-US" dirty="0" smtClean="0"/>
              <a:t>Spatial</a:t>
            </a:r>
            <a:r>
              <a:rPr lang="en-US" dirty="0" smtClean="0">
                <a:solidFill>
                  <a:srgbClr val="C00000"/>
                </a:solidFill>
              </a:rPr>
              <a:t>: array </a:t>
            </a:r>
            <a:r>
              <a:rPr lang="en-US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a[]</a:t>
            </a:r>
            <a:r>
              <a:rPr lang="en-US" dirty="0" smtClean="0">
                <a:solidFill>
                  <a:srgbClr val="C00000"/>
                </a:solidFill>
              </a:rPr>
              <a:t> accessed in stride-1 pattern</a:t>
            </a:r>
          </a:p>
          <a:p>
            <a:pPr>
              <a:defRPr/>
            </a:pPr>
            <a:r>
              <a:rPr lang="en-US" dirty="0" smtClean="0"/>
              <a:t>Instructions:</a:t>
            </a:r>
          </a:p>
          <a:p>
            <a:pPr lvl="1">
              <a:defRPr/>
            </a:pPr>
            <a:r>
              <a:rPr lang="en-US" dirty="0" smtClean="0"/>
              <a:t>Temporal</a:t>
            </a:r>
            <a:r>
              <a:rPr lang="en-US" dirty="0" smtClean="0">
                <a:solidFill>
                  <a:srgbClr val="C00000"/>
                </a:solidFill>
              </a:rPr>
              <a:t>: cycle through loop repeatedly</a:t>
            </a:r>
          </a:p>
          <a:p>
            <a:pPr lvl="1">
              <a:defRPr/>
            </a:pPr>
            <a:r>
              <a:rPr lang="en-US" dirty="0" smtClean="0"/>
              <a:t>Spatial</a:t>
            </a:r>
            <a:r>
              <a:rPr lang="en-US" dirty="0" smtClean="0">
                <a:solidFill>
                  <a:srgbClr val="C00000"/>
                </a:solidFill>
              </a:rPr>
              <a:t>: reference instructions in sequence</a:t>
            </a:r>
          </a:p>
          <a:p>
            <a:pPr>
              <a:defRPr/>
            </a:pPr>
            <a:r>
              <a:rPr lang="en-US" dirty="0" smtClean="0">
                <a:solidFill>
                  <a:srgbClr val="990000"/>
                </a:solidFill>
              </a:rPr>
              <a:t>Being able to assess the locality of code is a crucial skill for a programmer!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2311400" y="1393825"/>
            <a:ext cx="3429000" cy="15462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360" tIns="44280" rIns="90360" bIns="4428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sum = 0;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for (</a:t>
            </a:r>
            <a:r>
              <a:rPr lang="en-GB" dirty="0" err="1"/>
              <a:t>i</a:t>
            </a:r>
            <a:r>
              <a:rPr lang="en-GB" dirty="0"/>
              <a:t> = 0; </a:t>
            </a:r>
            <a:r>
              <a:rPr lang="en-GB" dirty="0" err="1"/>
              <a:t>i</a:t>
            </a:r>
            <a:r>
              <a:rPr lang="en-GB" dirty="0"/>
              <a:t> &lt; n; </a:t>
            </a:r>
            <a:r>
              <a:rPr lang="en-GB" dirty="0" err="1"/>
              <a:t>i</a:t>
            </a:r>
            <a:r>
              <a:rPr lang="en-GB" dirty="0"/>
              <a:t>++)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	  sum += a[</a:t>
            </a:r>
            <a:r>
              <a:rPr lang="en-GB" dirty="0" err="1"/>
              <a:t>i</a:t>
            </a:r>
            <a:r>
              <a:rPr lang="en-GB" dirty="0"/>
              <a:t>];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return sum;</a:t>
            </a:r>
          </a:p>
        </p:txBody>
      </p:sp>
    </p:spTree>
    <p:extLst>
      <p:ext uri="{BB962C8B-B14F-4D97-AF65-F5344CB8AC3E}">
        <p14:creationId xmlns:p14="http://schemas.microsoft.com/office/powerpoint/2010/main" val="12524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8" y="3094038"/>
            <a:ext cx="8716962" cy="78105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 smtClean="0"/>
              <a:t>Cache Organization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285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038" y="190500"/>
            <a:ext cx="7818437" cy="113950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 smtClean="0"/>
              <a:t>General Cache Organization (S, E, B)</a:t>
            </a:r>
            <a:endParaRPr lang="en-US" sz="3600" dirty="0"/>
          </a:p>
        </p:txBody>
      </p:sp>
      <p:sp>
        <p:nvSpPr>
          <p:cNvPr id="136" name="AutoShape 16"/>
          <p:cNvSpPr>
            <a:spLocks/>
          </p:cNvSpPr>
          <p:nvPr/>
        </p:nvSpPr>
        <p:spPr bwMode="auto">
          <a:xfrm rot="5400000">
            <a:off x="4114800" y="-736600"/>
            <a:ext cx="228600" cy="46482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b="0" kern="0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grpSp>
        <p:nvGrpSpPr>
          <p:cNvPr id="26628" name="Group 136"/>
          <p:cNvGrpSpPr>
            <a:grpSpLocks/>
          </p:cNvGrpSpPr>
          <p:nvPr/>
        </p:nvGrpSpPr>
        <p:grpSpPr bwMode="auto">
          <a:xfrm>
            <a:off x="1905000" y="1838325"/>
            <a:ext cx="4648200" cy="492125"/>
            <a:chOff x="1637766" y="1995289"/>
            <a:chExt cx="4648200" cy="492484"/>
          </a:xfrm>
        </p:grpSpPr>
        <p:sp>
          <p:nvSpPr>
            <p:cNvPr id="138" name="Rectangle 137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rgbClr val="3333CC">
                <a:lumMod val="20000"/>
                <a:lumOff val="80000"/>
              </a:srgb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defRPr/>
              </a:pPr>
              <a:endParaRPr lang="en-US" b="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>
              <a:off x="1785404" y="2090608"/>
              <a:ext cx="1185862" cy="312966"/>
            </a:xfrm>
            <a:prstGeom prst="rect">
              <a:avLst/>
            </a:prstGeom>
            <a:solidFill>
              <a:srgbClr val="3333CC">
                <a:lumMod val="40000"/>
                <a:lumOff val="60000"/>
              </a:srgbClr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defRPr/>
              </a:pPr>
              <a:endParaRPr lang="en-US" b="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>
              <a:off x="3047466" y="2090608"/>
              <a:ext cx="1187450" cy="312966"/>
            </a:xfrm>
            <a:prstGeom prst="rect">
              <a:avLst/>
            </a:prstGeom>
            <a:solidFill>
              <a:srgbClr val="3333CC">
                <a:lumMod val="40000"/>
                <a:lumOff val="60000"/>
              </a:srgbClr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defRPr/>
              </a:pPr>
              <a:endParaRPr lang="en-US" b="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cxnSp>
          <p:nvCxnSpPr>
            <p:cNvPr id="26673" name="Straight Connector 140"/>
            <p:cNvCxnSpPr>
              <a:cxnSpLocks noChangeShapeType="1"/>
            </p:cNvCxnSpPr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algn="ctr">
              <a:solidFill>
                <a:srgbClr val="000000"/>
              </a:solidFill>
              <a:prstDash val="sysDot"/>
              <a:round/>
              <a:headEnd/>
              <a:tailEnd/>
            </a:ln>
          </p:spPr>
        </p:cxnSp>
        <p:sp>
          <p:nvSpPr>
            <p:cNvPr id="142" name="Rectangle 141"/>
            <p:cNvSpPr/>
            <p:nvPr/>
          </p:nvSpPr>
          <p:spPr bwMode="auto">
            <a:xfrm>
              <a:off x="4952466" y="2090608"/>
              <a:ext cx="1187450" cy="312966"/>
            </a:xfrm>
            <a:prstGeom prst="rect">
              <a:avLst/>
            </a:prstGeom>
            <a:solidFill>
              <a:srgbClr val="3333CC">
                <a:lumMod val="40000"/>
                <a:lumOff val="60000"/>
              </a:srgbClr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defRPr/>
              </a:pPr>
              <a:endParaRPr lang="en-US" b="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</p:grpSp>
      <p:cxnSp>
        <p:nvCxnSpPr>
          <p:cNvPr id="26629" name="Straight Connector 142"/>
          <p:cNvCxnSpPr>
            <a:cxnSpLocks noChangeShapeType="1"/>
          </p:cNvCxnSpPr>
          <p:nvPr/>
        </p:nvCxnSpPr>
        <p:spPr bwMode="auto">
          <a:xfrm>
            <a:off x="2133600" y="3778250"/>
            <a:ext cx="4267200" cy="11113"/>
          </a:xfrm>
          <a:prstGeom prst="line">
            <a:avLst/>
          </a:prstGeom>
          <a:noFill/>
          <a:ln w="76200" cap="rnd" algn="ctr">
            <a:solidFill>
              <a:srgbClr val="000000"/>
            </a:solidFill>
            <a:prstDash val="sysDot"/>
            <a:round/>
            <a:headEnd/>
            <a:tailEnd/>
          </a:ln>
        </p:spPr>
      </p:cxnSp>
      <p:sp>
        <p:nvSpPr>
          <p:cNvPr id="144" name="AutoShape 16"/>
          <p:cNvSpPr>
            <a:spLocks/>
          </p:cNvSpPr>
          <p:nvPr/>
        </p:nvSpPr>
        <p:spPr bwMode="auto">
          <a:xfrm>
            <a:off x="1524000" y="1827213"/>
            <a:ext cx="228600" cy="2732087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b="0" kern="0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26631" name="TextBox 144"/>
          <p:cNvSpPr txBox="1">
            <a:spLocks noChangeArrowheads="1"/>
          </p:cNvSpPr>
          <p:nvPr/>
        </p:nvSpPr>
        <p:spPr bwMode="auto">
          <a:xfrm>
            <a:off x="3886200" y="1103313"/>
            <a:ext cx="2402235" cy="36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</a:rPr>
              <a:t>E = 2</a:t>
            </a:r>
            <a:r>
              <a:rPr lang="en-US" baseline="30000" dirty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</a:rPr>
              <a:t>e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</a:rPr>
              <a:t>blocks per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</a:rPr>
              <a:t>set</a:t>
            </a:r>
          </a:p>
        </p:txBody>
      </p:sp>
      <p:sp>
        <p:nvSpPr>
          <p:cNvPr id="26632" name="TextBox 145"/>
          <p:cNvSpPr txBox="1">
            <a:spLocks noChangeArrowheads="1"/>
          </p:cNvSpPr>
          <p:nvPr/>
        </p:nvSpPr>
        <p:spPr bwMode="auto">
          <a:xfrm>
            <a:off x="223838" y="3003550"/>
            <a:ext cx="1345193" cy="36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dirty="0">
                <a:solidFill>
                  <a:srgbClr val="558140"/>
                </a:solidFill>
                <a:latin typeface="Comic Sans MS"/>
                <a:cs typeface="Comic Sans MS"/>
              </a:rPr>
              <a:t>S = 2</a:t>
            </a:r>
            <a:r>
              <a:rPr lang="en-US" baseline="30000" dirty="0">
                <a:solidFill>
                  <a:srgbClr val="558140"/>
                </a:solidFill>
                <a:latin typeface="Comic Sans MS"/>
                <a:cs typeface="Comic Sans MS"/>
              </a:rPr>
              <a:t>s</a:t>
            </a:r>
            <a:r>
              <a:rPr lang="en-US" dirty="0">
                <a:solidFill>
                  <a:srgbClr val="558140"/>
                </a:solidFill>
                <a:latin typeface="Comic Sans MS"/>
                <a:cs typeface="Comic Sans MS"/>
              </a:rPr>
              <a:t> sets</a:t>
            </a:r>
          </a:p>
        </p:txBody>
      </p:sp>
      <p:cxnSp>
        <p:nvCxnSpPr>
          <p:cNvPr id="26633" name="Straight Connector 146"/>
          <p:cNvCxnSpPr>
            <a:cxnSpLocks noChangeShapeType="1"/>
          </p:cNvCxnSpPr>
          <p:nvPr/>
        </p:nvCxnSpPr>
        <p:spPr bwMode="auto">
          <a:xfrm>
            <a:off x="6553200" y="1836738"/>
            <a:ext cx="609600" cy="1587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</p:cxnSp>
      <p:sp>
        <p:nvSpPr>
          <p:cNvPr id="148" name="TextBox 147"/>
          <p:cNvSpPr txBox="1"/>
          <p:nvPr/>
        </p:nvSpPr>
        <p:spPr>
          <a:xfrm>
            <a:off x="7150100" y="1644650"/>
            <a:ext cx="466725" cy="369888"/>
          </a:xfrm>
          <a:prstGeom prst="rect">
            <a:avLst/>
          </a:prstGeom>
          <a:noFill/>
        </p:spPr>
        <p:txBody>
          <a:bodyPr wrap="none" lIns="91429" tIns="45714" rIns="91429" bIns="45714">
            <a:spAutoFit/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kern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</a:rPr>
              <a:t>set</a:t>
            </a:r>
          </a:p>
        </p:txBody>
      </p:sp>
      <p:cxnSp>
        <p:nvCxnSpPr>
          <p:cNvPr id="26635" name="Straight Connector 148"/>
          <p:cNvCxnSpPr>
            <a:cxnSpLocks noChangeShapeType="1"/>
          </p:cNvCxnSpPr>
          <p:nvPr/>
        </p:nvCxnSpPr>
        <p:spPr bwMode="auto">
          <a:xfrm>
            <a:off x="6400800" y="2233613"/>
            <a:ext cx="609600" cy="1587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</p:cxnSp>
      <p:sp>
        <p:nvSpPr>
          <p:cNvPr id="150" name="TextBox 149"/>
          <p:cNvSpPr txBox="1"/>
          <p:nvPr/>
        </p:nvSpPr>
        <p:spPr>
          <a:xfrm>
            <a:off x="6972300" y="2036763"/>
            <a:ext cx="682625" cy="369887"/>
          </a:xfrm>
          <a:prstGeom prst="rect">
            <a:avLst/>
          </a:prstGeom>
          <a:noFill/>
        </p:spPr>
        <p:txBody>
          <a:bodyPr wrap="none" lIns="91429" tIns="45714" rIns="91429" bIns="45714">
            <a:spAutoFit/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kern="0" dirty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</a:rPr>
              <a:t>block</a:t>
            </a:r>
          </a:p>
        </p:txBody>
      </p:sp>
      <p:grpSp>
        <p:nvGrpSpPr>
          <p:cNvPr id="26637" name="Group 150"/>
          <p:cNvGrpSpPr>
            <a:grpSpLocks/>
          </p:cNvGrpSpPr>
          <p:nvPr/>
        </p:nvGrpSpPr>
        <p:grpSpPr bwMode="auto">
          <a:xfrm>
            <a:off x="1905000" y="2406650"/>
            <a:ext cx="4648200" cy="492125"/>
            <a:chOff x="1637766" y="1995289"/>
            <a:chExt cx="4648200" cy="492484"/>
          </a:xfrm>
        </p:grpSpPr>
        <p:sp>
          <p:nvSpPr>
            <p:cNvPr id="152" name="Rectangle 151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rgbClr val="3333CC">
                <a:lumMod val="20000"/>
                <a:lumOff val="80000"/>
              </a:srgb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defRPr/>
              </a:pPr>
              <a:endParaRPr lang="en-US" b="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153" name="Rectangle 152"/>
            <p:cNvSpPr/>
            <p:nvPr/>
          </p:nvSpPr>
          <p:spPr bwMode="auto">
            <a:xfrm>
              <a:off x="1785404" y="2090608"/>
              <a:ext cx="1185862" cy="312966"/>
            </a:xfrm>
            <a:prstGeom prst="rect">
              <a:avLst/>
            </a:prstGeom>
            <a:solidFill>
              <a:srgbClr val="3333CC">
                <a:lumMod val="40000"/>
                <a:lumOff val="60000"/>
              </a:srgbClr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defRPr/>
              </a:pPr>
              <a:endParaRPr lang="en-US" b="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154" name="Rectangle 153"/>
            <p:cNvSpPr/>
            <p:nvPr/>
          </p:nvSpPr>
          <p:spPr bwMode="auto">
            <a:xfrm>
              <a:off x="3047466" y="2090608"/>
              <a:ext cx="1187450" cy="312966"/>
            </a:xfrm>
            <a:prstGeom prst="rect">
              <a:avLst/>
            </a:prstGeom>
            <a:solidFill>
              <a:srgbClr val="3333CC">
                <a:lumMod val="40000"/>
                <a:lumOff val="60000"/>
              </a:srgbClr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defRPr/>
              </a:pPr>
              <a:endParaRPr lang="en-US" b="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cxnSp>
          <p:nvCxnSpPr>
            <p:cNvPr id="26668" name="Straight Connector 154"/>
            <p:cNvCxnSpPr>
              <a:cxnSpLocks noChangeShapeType="1"/>
            </p:cNvCxnSpPr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algn="ctr">
              <a:solidFill>
                <a:srgbClr val="000000"/>
              </a:solidFill>
              <a:prstDash val="sysDot"/>
              <a:round/>
              <a:headEnd/>
              <a:tailEnd/>
            </a:ln>
          </p:spPr>
        </p:cxnSp>
        <p:sp>
          <p:nvSpPr>
            <p:cNvPr id="156" name="Rectangle 155"/>
            <p:cNvSpPr/>
            <p:nvPr/>
          </p:nvSpPr>
          <p:spPr bwMode="auto">
            <a:xfrm>
              <a:off x="4952466" y="2090608"/>
              <a:ext cx="1187450" cy="312966"/>
            </a:xfrm>
            <a:prstGeom prst="rect">
              <a:avLst/>
            </a:prstGeom>
            <a:solidFill>
              <a:srgbClr val="3333CC">
                <a:lumMod val="40000"/>
                <a:lumOff val="60000"/>
              </a:srgbClr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defRPr/>
              </a:pPr>
              <a:endParaRPr lang="en-US" b="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</p:grpSp>
      <p:grpSp>
        <p:nvGrpSpPr>
          <p:cNvPr id="26638" name="Group 156"/>
          <p:cNvGrpSpPr>
            <a:grpSpLocks/>
          </p:cNvGrpSpPr>
          <p:nvPr/>
        </p:nvGrpSpPr>
        <p:grpSpPr bwMode="auto">
          <a:xfrm>
            <a:off x="1905000" y="2981325"/>
            <a:ext cx="4648200" cy="492125"/>
            <a:chOff x="1637766" y="1995289"/>
            <a:chExt cx="4648200" cy="492484"/>
          </a:xfrm>
        </p:grpSpPr>
        <p:sp>
          <p:nvSpPr>
            <p:cNvPr id="158" name="Rectangle 157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rgbClr val="3333CC">
                <a:lumMod val="20000"/>
                <a:lumOff val="80000"/>
              </a:srgb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defRPr/>
              </a:pPr>
              <a:endParaRPr lang="en-US" b="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159" name="Rectangle 158"/>
            <p:cNvSpPr/>
            <p:nvPr/>
          </p:nvSpPr>
          <p:spPr bwMode="auto">
            <a:xfrm>
              <a:off x="1785404" y="2090608"/>
              <a:ext cx="1185862" cy="312966"/>
            </a:xfrm>
            <a:prstGeom prst="rect">
              <a:avLst/>
            </a:prstGeom>
            <a:solidFill>
              <a:srgbClr val="3333CC">
                <a:lumMod val="40000"/>
                <a:lumOff val="60000"/>
              </a:srgbClr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defRPr/>
              </a:pPr>
              <a:endParaRPr lang="en-US" b="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3047466" y="2090608"/>
              <a:ext cx="1187450" cy="312966"/>
            </a:xfrm>
            <a:prstGeom prst="rect">
              <a:avLst/>
            </a:prstGeom>
            <a:solidFill>
              <a:srgbClr val="3333CC">
                <a:lumMod val="40000"/>
                <a:lumOff val="60000"/>
              </a:srgbClr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defRPr/>
              </a:pPr>
              <a:endParaRPr lang="en-US" b="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cxnSp>
          <p:nvCxnSpPr>
            <p:cNvPr id="26663" name="Straight Connector 160"/>
            <p:cNvCxnSpPr>
              <a:cxnSpLocks noChangeShapeType="1"/>
            </p:cNvCxnSpPr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algn="ctr">
              <a:solidFill>
                <a:srgbClr val="000000"/>
              </a:solidFill>
              <a:prstDash val="sysDot"/>
              <a:round/>
              <a:headEnd/>
              <a:tailEnd/>
            </a:ln>
          </p:spPr>
        </p:cxnSp>
        <p:sp>
          <p:nvSpPr>
            <p:cNvPr id="162" name="Rectangle 161"/>
            <p:cNvSpPr/>
            <p:nvPr/>
          </p:nvSpPr>
          <p:spPr bwMode="auto">
            <a:xfrm>
              <a:off x="4952466" y="2090608"/>
              <a:ext cx="1187450" cy="312966"/>
            </a:xfrm>
            <a:prstGeom prst="rect">
              <a:avLst/>
            </a:prstGeom>
            <a:solidFill>
              <a:srgbClr val="3333CC">
                <a:lumMod val="40000"/>
                <a:lumOff val="60000"/>
              </a:srgbClr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defRPr/>
              </a:pPr>
              <a:endParaRPr lang="en-US" b="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</p:grpSp>
      <p:grpSp>
        <p:nvGrpSpPr>
          <p:cNvPr id="26639" name="Group 162"/>
          <p:cNvGrpSpPr>
            <a:grpSpLocks/>
          </p:cNvGrpSpPr>
          <p:nvPr/>
        </p:nvGrpSpPr>
        <p:grpSpPr bwMode="auto">
          <a:xfrm>
            <a:off x="1905000" y="4048125"/>
            <a:ext cx="4648200" cy="492125"/>
            <a:chOff x="1637766" y="1995289"/>
            <a:chExt cx="4648200" cy="492484"/>
          </a:xfrm>
        </p:grpSpPr>
        <p:sp>
          <p:nvSpPr>
            <p:cNvPr id="164" name="Rectangle 16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rgbClr val="3333CC">
                <a:lumMod val="20000"/>
                <a:lumOff val="80000"/>
              </a:srgb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defRPr/>
              </a:pPr>
              <a:endParaRPr lang="en-US" b="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165" name="Rectangle 164"/>
            <p:cNvSpPr/>
            <p:nvPr/>
          </p:nvSpPr>
          <p:spPr bwMode="auto">
            <a:xfrm>
              <a:off x="1785404" y="2090608"/>
              <a:ext cx="1185862" cy="312966"/>
            </a:xfrm>
            <a:prstGeom prst="rect">
              <a:avLst/>
            </a:prstGeom>
            <a:solidFill>
              <a:srgbClr val="3333CC">
                <a:lumMod val="40000"/>
                <a:lumOff val="60000"/>
              </a:srgbClr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defRPr/>
              </a:pPr>
              <a:endParaRPr lang="en-US" b="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166" name="Rectangle 165"/>
            <p:cNvSpPr/>
            <p:nvPr/>
          </p:nvSpPr>
          <p:spPr bwMode="auto">
            <a:xfrm>
              <a:off x="3047466" y="2090608"/>
              <a:ext cx="1187450" cy="312966"/>
            </a:xfrm>
            <a:prstGeom prst="rect">
              <a:avLst/>
            </a:prstGeom>
            <a:solidFill>
              <a:srgbClr val="3333CC">
                <a:lumMod val="40000"/>
                <a:lumOff val="60000"/>
              </a:srgbClr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defRPr/>
              </a:pPr>
              <a:endParaRPr lang="en-US" b="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cxnSp>
          <p:nvCxnSpPr>
            <p:cNvPr id="26658" name="Straight Connector 166"/>
            <p:cNvCxnSpPr>
              <a:cxnSpLocks noChangeShapeType="1"/>
            </p:cNvCxnSpPr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algn="ctr">
              <a:solidFill>
                <a:srgbClr val="000000"/>
              </a:solidFill>
              <a:prstDash val="sysDot"/>
              <a:round/>
              <a:headEnd/>
              <a:tailEnd/>
            </a:ln>
          </p:spPr>
        </p:cxnSp>
        <p:sp>
          <p:nvSpPr>
            <p:cNvPr id="168" name="Rectangle 167"/>
            <p:cNvSpPr/>
            <p:nvPr/>
          </p:nvSpPr>
          <p:spPr bwMode="auto">
            <a:xfrm>
              <a:off x="4952466" y="2090608"/>
              <a:ext cx="1187450" cy="312966"/>
            </a:xfrm>
            <a:prstGeom prst="rect">
              <a:avLst/>
            </a:prstGeom>
            <a:solidFill>
              <a:srgbClr val="3333CC">
                <a:lumMod val="40000"/>
                <a:lumOff val="60000"/>
              </a:srgbClr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defRPr/>
              </a:pPr>
              <a:endParaRPr lang="en-US" b="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</p:grpSp>
      <p:sp>
        <p:nvSpPr>
          <p:cNvPr id="169" name="Trapezoid 168"/>
          <p:cNvSpPr/>
          <p:nvPr/>
        </p:nvSpPr>
        <p:spPr bwMode="auto">
          <a:xfrm>
            <a:off x="1873250" y="4468813"/>
            <a:ext cx="4051300" cy="865187"/>
          </a:xfrm>
          <a:prstGeom prst="trapezoid">
            <a:avLst>
              <a:gd name="adj" fmla="val 167355"/>
            </a:avLst>
          </a:prstGeom>
          <a:solidFill>
            <a:srgbClr val="808080">
              <a:lumMod val="20000"/>
              <a:lumOff val="80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b="0" kern="0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170" name="Rectangle 169"/>
          <p:cNvSpPr/>
          <p:nvPr/>
        </p:nvSpPr>
        <p:spPr bwMode="auto">
          <a:xfrm>
            <a:off x="1823031" y="5334000"/>
            <a:ext cx="4101519" cy="533400"/>
          </a:xfrm>
          <a:prstGeom prst="rect">
            <a:avLst/>
          </a:prstGeom>
          <a:solidFill>
            <a:srgbClr val="3333CC">
              <a:lumMod val="40000"/>
              <a:lumOff val="60000"/>
            </a:srgbClr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b="0" kern="0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171" name="Rectangle 170"/>
          <p:cNvSpPr/>
          <p:nvPr/>
        </p:nvSpPr>
        <p:spPr bwMode="auto">
          <a:xfrm>
            <a:off x="3898900" y="5448300"/>
            <a:ext cx="273050" cy="304800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en-US" b="0" kern="0" dirty="0">
                <a:solidFill>
                  <a:sysClr val="windowText" lastClr="0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72" name="Rectangle 171"/>
          <p:cNvSpPr/>
          <p:nvPr/>
        </p:nvSpPr>
        <p:spPr bwMode="auto">
          <a:xfrm>
            <a:off x="4171950" y="5448300"/>
            <a:ext cx="273050" cy="304800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en-US" b="0" kern="0" dirty="0">
                <a:solidFill>
                  <a:sysClr val="windowText" lastClr="0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73" name="Rectangle 172"/>
          <p:cNvSpPr/>
          <p:nvPr/>
        </p:nvSpPr>
        <p:spPr bwMode="auto">
          <a:xfrm>
            <a:off x="4432300" y="5448300"/>
            <a:ext cx="273050" cy="304800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en-US" b="0" kern="0" dirty="0">
                <a:solidFill>
                  <a:sysClr val="windowText" lastClr="00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74" name="Rectangle 173"/>
          <p:cNvSpPr/>
          <p:nvPr/>
        </p:nvSpPr>
        <p:spPr bwMode="auto">
          <a:xfrm>
            <a:off x="5346700" y="5448300"/>
            <a:ext cx="457200" cy="304800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1400" b="0" kern="0" dirty="0">
                <a:solidFill>
                  <a:sysClr val="windowText" lastClr="000000"/>
                </a:solidFill>
                <a:latin typeface="Calibri" pitchFamily="34" charset="0"/>
              </a:rPr>
              <a:t>B-1</a:t>
            </a:r>
          </a:p>
        </p:txBody>
      </p:sp>
      <p:sp>
        <p:nvSpPr>
          <p:cNvPr id="175" name="Rectangle 174"/>
          <p:cNvSpPr/>
          <p:nvPr/>
        </p:nvSpPr>
        <p:spPr bwMode="auto">
          <a:xfrm>
            <a:off x="4705350" y="5448300"/>
            <a:ext cx="641350" cy="304800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b="0" kern="0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cxnSp>
        <p:nvCxnSpPr>
          <p:cNvPr id="176" name="Straight Connector 175"/>
          <p:cNvCxnSpPr>
            <a:cxnSpLocks noChangeShapeType="1"/>
          </p:cNvCxnSpPr>
          <p:nvPr/>
        </p:nvCxnSpPr>
        <p:spPr bwMode="auto">
          <a:xfrm>
            <a:off x="4838700" y="5600700"/>
            <a:ext cx="457200" cy="1588"/>
          </a:xfrm>
          <a:prstGeom prst="line">
            <a:avLst/>
          </a:prstGeom>
          <a:noFill/>
          <a:ln w="38100" cap="rnd" algn="ctr">
            <a:solidFill>
              <a:srgbClr val="000000"/>
            </a:solidFill>
            <a:prstDash val="sysDot"/>
            <a:round/>
            <a:headEnd/>
            <a:tailEnd/>
          </a:ln>
        </p:spPr>
      </p:cxnSp>
      <p:sp>
        <p:nvSpPr>
          <p:cNvPr id="177" name="Rectangle 176"/>
          <p:cNvSpPr/>
          <p:nvPr/>
        </p:nvSpPr>
        <p:spPr bwMode="auto">
          <a:xfrm>
            <a:off x="2743200" y="5448300"/>
            <a:ext cx="717550" cy="304800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en-US" b="0" kern="0" dirty="0">
                <a:solidFill>
                  <a:sysClr val="windowText" lastClr="00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178" name="Rectangle 177"/>
          <p:cNvSpPr/>
          <p:nvPr/>
        </p:nvSpPr>
        <p:spPr bwMode="auto">
          <a:xfrm>
            <a:off x="2197100" y="5448300"/>
            <a:ext cx="273050" cy="304800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en-US" b="0" kern="0" dirty="0">
                <a:solidFill>
                  <a:sysClr val="windowText" lastClr="000000"/>
                </a:solidFill>
                <a:latin typeface="Calibri" pitchFamily="34" charset="0"/>
              </a:rPr>
              <a:t>v</a:t>
            </a:r>
          </a:p>
        </p:txBody>
      </p:sp>
      <p:sp>
        <p:nvSpPr>
          <p:cNvPr id="179" name="TextBox 178"/>
          <p:cNvSpPr txBox="1">
            <a:spLocks noChangeArrowheads="1"/>
          </p:cNvSpPr>
          <p:nvPr/>
        </p:nvSpPr>
        <p:spPr bwMode="auto">
          <a:xfrm>
            <a:off x="1543050" y="5886450"/>
            <a:ext cx="9525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latin typeface="Calibri" pitchFamily="34" charset="0"/>
              </a:rPr>
              <a:t>valid bit</a:t>
            </a:r>
          </a:p>
        </p:txBody>
      </p:sp>
      <p:cxnSp>
        <p:nvCxnSpPr>
          <p:cNvPr id="180" name="Straight Connector 179"/>
          <p:cNvCxnSpPr>
            <a:cxnSpLocks noChangeShapeType="1"/>
          </p:cNvCxnSpPr>
          <p:nvPr/>
        </p:nvCxnSpPr>
        <p:spPr bwMode="auto">
          <a:xfrm rot="5400000" flipH="1" flipV="1">
            <a:off x="2318544" y="5917406"/>
            <a:ext cx="304800" cy="1588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</p:cxnSp>
      <p:sp>
        <p:nvSpPr>
          <p:cNvPr id="181" name="AutoShape 16"/>
          <p:cNvSpPr>
            <a:spLocks/>
          </p:cNvSpPr>
          <p:nvPr/>
        </p:nvSpPr>
        <p:spPr bwMode="auto">
          <a:xfrm rot="16200000" flipV="1">
            <a:off x="4749800" y="5092700"/>
            <a:ext cx="228600" cy="1905000"/>
          </a:xfrm>
          <a:prstGeom prst="leftBrace">
            <a:avLst>
              <a:gd name="adj1" fmla="val 136972"/>
              <a:gd name="adj2" fmla="val 50000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b="0" kern="0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182" name="TextBox 181"/>
          <p:cNvSpPr txBox="1">
            <a:spLocks noChangeArrowheads="1"/>
          </p:cNvSpPr>
          <p:nvPr/>
        </p:nvSpPr>
        <p:spPr bwMode="auto">
          <a:xfrm>
            <a:off x="4265613" y="6134100"/>
            <a:ext cx="4395532" cy="36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dirty="0">
                <a:solidFill>
                  <a:srgbClr val="558140"/>
                </a:solidFill>
                <a:latin typeface="Comic Sans MS"/>
                <a:cs typeface="Comic Sans MS"/>
              </a:rPr>
              <a:t>B = 2</a:t>
            </a:r>
            <a:r>
              <a:rPr lang="en-US" baseline="30000" dirty="0">
                <a:solidFill>
                  <a:srgbClr val="558140"/>
                </a:solidFill>
                <a:latin typeface="Comic Sans MS"/>
                <a:cs typeface="Comic Sans MS"/>
              </a:rPr>
              <a:t>b</a:t>
            </a:r>
            <a:r>
              <a:rPr lang="en-US" dirty="0">
                <a:solidFill>
                  <a:srgbClr val="558140"/>
                </a:solidFill>
                <a:latin typeface="Comic Sans MS"/>
                <a:cs typeface="Comic Sans MS"/>
              </a:rPr>
              <a:t> bytes per cache block (the data)</a:t>
            </a:r>
          </a:p>
        </p:txBody>
      </p:sp>
      <p:sp>
        <p:nvSpPr>
          <p:cNvPr id="183" name="TextBox 182"/>
          <p:cNvSpPr txBox="1">
            <a:spLocks noChangeArrowheads="1"/>
          </p:cNvSpPr>
          <p:nvPr/>
        </p:nvSpPr>
        <p:spPr bwMode="auto">
          <a:xfrm>
            <a:off x="6376988" y="4872038"/>
            <a:ext cx="20193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i="1">
                <a:solidFill>
                  <a:srgbClr val="C00000"/>
                </a:solidFill>
                <a:latin typeface="Calibri" pitchFamily="34" charset="0"/>
              </a:rPr>
              <a:t>Cache size:</a:t>
            </a:r>
          </a:p>
          <a:p>
            <a:r>
              <a:rPr lang="en-US" i="1">
                <a:latin typeface="Calibri" pitchFamily="34" charset="0"/>
              </a:rPr>
              <a:t>S x E x B data bytes</a:t>
            </a:r>
          </a:p>
        </p:txBody>
      </p:sp>
    </p:spTree>
    <p:extLst>
      <p:ext uri="{BB962C8B-B14F-4D97-AF65-F5344CB8AC3E}">
        <p14:creationId xmlns:p14="http://schemas.microsoft.com/office/powerpoint/2010/main" val="1217899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7" grpId="0" animBg="1"/>
      <p:bldP spid="178" grpId="0" animBg="1"/>
      <p:bldP spid="179" grpId="0"/>
      <p:bldP spid="181" grpId="0" animBg="1"/>
      <p:bldP spid="182" grpId="0"/>
      <p:bldP spid="18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625" y="514350"/>
            <a:ext cx="8953500" cy="7810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 smtClean="0"/>
              <a:t>Example: Direct Mapped Cache (E = 1)</a:t>
            </a:r>
            <a:endParaRPr lang="en-US" sz="3600" dirty="0"/>
          </a:p>
        </p:txBody>
      </p:sp>
      <p:sp>
        <p:nvSpPr>
          <p:cNvPr id="28675" name="AutoShape 16"/>
          <p:cNvSpPr>
            <a:spLocks/>
          </p:cNvSpPr>
          <p:nvPr/>
        </p:nvSpPr>
        <p:spPr bwMode="auto">
          <a:xfrm>
            <a:off x="1566863" y="2614613"/>
            <a:ext cx="228600" cy="2960687"/>
          </a:xfrm>
          <a:prstGeom prst="leftBrace">
            <a:avLst>
              <a:gd name="adj1" fmla="val 7501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lIns="91429" tIns="45714" rIns="91429" bIns="45714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8676" name="TextBox 56"/>
          <p:cNvSpPr txBox="1">
            <a:spLocks noChangeArrowheads="1"/>
          </p:cNvSpPr>
          <p:nvPr/>
        </p:nvSpPr>
        <p:spPr bwMode="auto">
          <a:xfrm>
            <a:off x="266700" y="3841750"/>
            <a:ext cx="1345193" cy="36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S = 2</a:t>
            </a:r>
            <a:r>
              <a:rPr lang="en-US" baseline="30000" dirty="0">
                <a:latin typeface="Comic Sans MS"/>
                <a:cs typeface="Comic Sans MS"/>
              </a:rPr>
              <a:t>s</a:t>
            </a:r>
            <a:r>
              <a:rPr lang="en-US" dirty="0">
                <a:latin typeface="Comic Sans MS"/>
                <a:cs typeface="Comic Sans MS"/>
              </a:rPr>
              <a:t> sets</a:t>
            </a:r>
          </a:p>
        </p:txBody>
      </p:sp>
      <p:cxnSp>
        <p:nvCxnSpPr>
          <p:cNvPr id="28677" name="Straight Connector 124"/>
          <p:cNvCxnSpPr>
            <a:cxnSpLocks noChangeShapeType="1"/>
          </p:cNvCxnSpPr>
          <p:nvPr/>
        </p:nvCxnSpPr>
        <p:spPr bwMode="auto">
          <a:xfrm>
            <a:off x="2298700" y="4805363"/>
            <a:ext cx="3124200" cy="7937"/>
          </a:xfrm>
          <a:prstGeom prst="line">
            <a:avLst/>
          </a:prstGeom>
          <a:noFill/>
          <a:ln w="76200" cap="rnd" algn="ctr">
            <a:solidFill>
              <a:schemeClr val="tx1"/>
            </a:solidFill>
            <a:prstDash val="sysDot"/>
            <a:round/>
            <a:headEnd/>
            <a:tailEnd/>
          </a:ln>
        </p:spPr>
      </p:cxnSp>
      <p:sp>
        <p:nvSpPr>
          <p:cNvPr id="28678" name="TextBox 126"/>
          <p:cNvSpPr txBox="1">
            <a:spLocks noChangeArrowheads="1"/>
          </p:cNvSpPr>
          <p:nvPr/>
        </p:nvSpPr>
        <p:spPr bwMode="auto">
          <a:xfrm>
            <a:off x="530033" y="1711326"/>
            <a:ext cx="3771112" cy="646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dirty="0">
                <a:solidFill>
                  <a:srgbClr val="558140"/>
                </a:solidFill>
                <a:latin typeface="Comic Sans MS"/>
                <a:cs typeface="Comic Sans MS"/>
              </a:rPr>
              <a:t>Direct mapped: One </a:t>
            </a:r>
            <a:r>
              <a:rPr lang="en-US" dirty="0" smtClean="0">
                <a:solidFill>
                  <a:srgbClr val="558140"/>
                </a:solidFill>
                <a:latin typeface="Comic Sans MS"/>
                <a:cs typeface="Comic Sans MS"/>
              </a:rPr>
              <a:t>block per </a:t>
            </a:r>
            <a:r>
              <a:rPr lang="en-US" dirty="0">
                <a:solidFill>
                  <a:srgbClr val="558140"/>
                </a:solidFill>
                <a:latin typeface="Comic Sans MS"/>
                <a:cs typeface="Comic Sans MS"/>
              </a:rPr>
              <a:t>set</a:t>
            </a:r>
          </a:p>
          <a:p>
            <a:r>
              <a:rPr lang="en-US" dirty="0">
                <a:solidFill>
                  <a:srgbClr val="0000FF"/>
                </a:solidFill>
                <a:latin typeface="Comic Sans MS"/>
                <a:cs typeface="Comic Sans MS"/>
              </a:rPr>
              <a:t>Assume: cache block size 8 bytes</a:t>
            </a:r>
          </a:p>
        </p:txBody>
      </p:sp>
      <p:sp>
        <p:nvSpPr>
          <p:cNvPr id="28679" name="Rectangle 127"/>
          <p:cNvSpPr>
            <a:spLocks noChangeArrowheads="1"/>
          </p:cNvSpPr>
          <p:nvPr/>
        </p:nvSpPr>
        <p:spPr bwMode="auto">
          <a:xfrm>
            <a:off x="6350000" y="2867025"/>
            <a:ext cx="990600" cy="271463"/>
          </a:xfrm>
          <a:prstGeom prst="rect">
            <a:avLst/>
          </a:prstGeom>
          <a:solidFill>
            <a:srgbClr val="FF9999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t bits</a:t>
            </a:r>
          </a:p>
        </p:txBody>
      </p:sp>
      <p:sp>
        <p:nvSpPr>
          <p:cNvPr id="28680" name="Rectangle 128"/>
          <p:cNvSpPr>
            <a:spLocks noChangeArrowheads="1"/>
          </p:cNvSpPr>
          <p:nvPr/>
        </p:nvSpPr>
        <p:spPr bwMode="auto">
          <a:xfrm>
            <a:off x="7340600" y="2867025"/>
            <a:ext cx="762000" cy="271463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0…01</a:t>
            </a:r>
          </a:p>
        </p:txBody>
      </p:sp>
      <p:sp>
        <p:nvSpPr>
          <p:cNvPr id="28681" name="Rectangle 129"/>
          <p:cNvSpPr>
            <a:spLocks noChangeArrowheads="1"/>
          </p:cNvSpPr>
          <p:nvPr/>
        </p:nvSpPr>
        <p:spPr bwMode="auto">
          <a:xfrm>
            <a:off x="8102599" y="2867025"/>
            <a:ext cx="720725" cy="26987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28682" name="TextBox 130"/>
          <p:cNvSpPr txBox="1">
            <a:spLocks noChangeArrowheads="1"/>
          </p:cNvSpPr>
          <p:nvPr/>
        </p:nvSpPr>
        <p:spPr bwMode="auto">
          <a:xfrm>
            <a:off x="6261100" y="2527300"/>
            <a:ext cx="1573213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latin typeface="Calibri" pitchFamily="34" charset="0"/>
              </a:rPr>
              <a:t>Address of int:</a:t>
            </a:r>
          </a:p>
        </p:txBody>
      </p:sp>
      <p:grpSp>
        <p:nvGrpSpPr>
          <p:cNvPr id="28683" name="Group 144"/>
          <p:cNvGrpSpPr>
            <a:grpSpLocks/>
          </p:cNvGrpSpPr>
          <p:nvPr/>
        </p:nvGrpSpPr>
        <p:grpSpPr bwMode="auto">
          <a:xfrm>
            <a:off x="1917700" y="3975100"/>
            <a:ext cx="3848100" cy="533400"/>
            <a:chOff x="1714312" y="5562600"/>
            <a:chExt cx="3848288" cy="533400"/>
          </a:xfrm>
        </p:grpSpPr>
        <p:sp>
          <p:nvSpPr>
            <p:cNvPr id="132" name="Rectangle 131"/>
            <p:cNvSpPr/>
            <p:nvPr/>
          </p:nvSpPr>
          <p:spPr bwMode="auto">
            <a:xfrm>
              <a:off x="1714312" y="5562600"/>
              <a:ext cx="3848288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defRPr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28723" name="Rectangle 132"/>
            <p:cNvSpPr>
              <a:spLocks noChangeArrowheads="1"/>
            </p:cNvSpPr>
            <p:nvPr/>
          </p:nvSpPr>
          <p:spPr bwMode="auto">
            <a:xfrm>
              <a:off x="32125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>
                  <a:latin typeface="Calibri" pitchFamily="34" charset="0"/>
                </a:rPr>
                <a:t>0</a:t>
              </a:r>
            </a:p>
          </p:txBody>
        </p:sp>
        <p:sp>
          <p:nvSpPr>
            <p:cNvPr id="28724" name="Rectangle 133"/>
            <p:cNvSpPr>
              <a:spLocks noChangeArrowheads="1"/>
            </p:cNvSpPr>
            <p:nvPr/>
          </p:nvSpPr>
          <p:spPr bwMode="auto">
            <a:xfrm>
              <a:off x="3485160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>
                  <a:latin typeface="Calibri" pitchFamily="34" charset="0"/>
                </a:rPr>
                <a:t>1</a:t>
              </a:r>
            </a:p>
          </p:txBody>
        </p:sp>
        <p:sp>
          <p:nvSpPr>
            <p:cNvPr id="28725" name="Rectangle 134"/>
            <p:cNvSpPr>
              <a:spLocks noChangeArrowheads="1"/>
            </p:cNvSpPr>
            <p:nvPr/>
          </p:nvSpPr>
          <p:spPr bwMode="auto">
            <a:xfrm>
              <a:off x="3745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>
                  <a:latin typeface="Calibri" pitchFamily="34" charset="0"/>
                </a:rPr>
                <a:t>2</a:t>
              </a:r>
            </a:p>
          </p:txBody>
        </p:sp>
        <p:sp>
          <p:nvSpPr>
            <p:cNvPr id="28726" name="Rectangle 135"/>
            <p:cNvSpPr>
              <a:spLocks noChangeArrowheads="1"/>
            </p:cNvSpPr>
            <p:nvPr/>
          </p:nvSpPr>
          <p:spPr bwMode="auto">
            <a:xfrm>
              <a:off x="51680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>
                  <a:latin typeface="Calibri" pitchFamily="34" charset="0"/>
                </a:rPr>
                <a:t>7</a:t>
              </a:r>
            </a:p>
          </p:txBody>
        </p:sp>
        <p:sp>
          <p:nvSpPr>
            <p:cNvPr id="139" name="Rectangle 138"/>
            <p:cNvSpPr/>
            <p:nvPr/>
          </p:nvSpPr>
          <p:spPr bwMode="auto">
            <a:xfrm>
              <a:off x="2309654" y="5676900"/>
              <a:ext cx="717585" cy="304800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n-US" dirty="0">
                  <a:latin typeface="Calibri" pitchFamily="34" charset="0"/>
                </a:rPr>
                <a:t>tag</a:t>
              </a:r>
            </a:p>
          </p:txBody>
        </p:sp>
        <p:sp>
          <p:nvSpPr>
            <p:cNvPr id="28728" name="Rectangle 139"/>
            <p:cNvSpPr>
              <a:spLocks noChangeArrowheads="1"/>
            </p:cNvSpPr>
            <p:nvPr/>
          </p:nvSpPr>
          <p:spPr bwMode="auto">
            <a:xfrm>
              <a:off x="1840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>
                  <a:latin typeface="Calibri" pitchFamily="34" charset="0"/>
                </a:rPr>
                <a:t>v</a:t>
              </a:r>
            </a:p>
          </p:txBody>
        </p:sp>
        <p:sp>
          <p:nvSpPr>
            <p:cNvPr id="28729" name="Rectangle 140"/>
            <p:cNvSpPr>
              <a:spLocks noChangeArrowheads="1"/>
            </p:cNvSpPr>
            <p:nvPr/>
          </p:nvSpPr>
          <p:spPr bwMode="auto">
            <a:xfrm>
              <a:off x="4019283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>
                  <a:latin typeface="Calibri" pitchFamily="34" charset="0"/>
                </a:rPr>
                <a:t>3</a:t>
              </a:r>
            </a:p>
          </p:txBody>
        </p:sp>
        <p:sp>
          <p:nvSpPr>
            <p:cNvPr id="28730" name="Rectangle 141"/>
            <p:cNvSpPr>
              <a:spLocks noChangeArrowheads="1"/>
            </p:cNvSpPr>
            <p:nvPr/>
          </p:nvSpPr>
          <p:spPr bwMode="auto">
            <a:xfrm>
              <a:off x="48768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>
                  <a:latin typeface="Calibri" pitchFamily="34" charset="0"/>
                </a:rPr>
                <a:t>6</a:t>
              </a:r>
            </a:p>
          </p:txBody>
        </p:sp>
        <p:sp>
          <p:nvSpPr>
            <p:cNvPr id="28731" name="Rectangle 142"/>
            <p:cNvSpPr>
              <a:spLocks noChangeArrowheads="1"/>
            </p:cNvSpPr>
            <p:nvPr/>
          </p:nvSpPr>
          <p:spPr bwMode="auto">
            <a:xfrm>
              <a:off x="4584878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>
                  <a:latin typeface="Calibri" pitchFamily="34" charset="0"/>
                </a:rPr>
                <a:t>5</a:t>
              </a:r>
            </a:p>
          </p:txBody>
        </p:sp>
        <p:sp>
          <p:nvSpPr>
            <p:cNvPr id="28732" name="Rectangle 143"/>
            <p:cNvSpPr>
              <a:spLocks noChangeArrowheads="1"/>
            </p:cNvSpPr>
            <p:nvPr/>
          </p:nvSpPr>
          <p:spPr bwMode="auto">
            <a:xfrm>
              <a:off x="4292956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>
                  <a:latin typeface="Calibri" pitchFamily="34" charset="0"/>
                </a:rPr>
                <a:t>4</a:t>
              </a:r>
            </a:p>
          </p:txBody>
        </p:sp>
      </p:grpSp>
      <p:grpSp>
        <p:nvGrpSpPr>
          <p:cNvPr id="28684" name="Group 145"/>
          <p:cNvGrpSpPr>
            <a:grpSpLocks/>
          </p:cNvGrpSpPr>
          <p:nvPr/>
        </p:nvGrpSpPr>
        <p:grpSpPr bwMode="auto">
          <a:xfrm>
            <a:off x="1917700" y="3289300"/>
            <a:ext cx="3848100" cy="533400"/>
            <a:chOff x="1714312" y="5562600"/>
            <a:chExt cx="3848288" cy="533400"/>
          </a:xfrm>
        </p:grpSpPr>
        <p:sp>
          <p:nvSpPr>
            <p:cNvPr id="147" name="Rectangle 146"/>
            <p:cNvSpPr/>
            <p:nvPr/>
          </p:nvSpPr>
          <p:spPr bwMode="auto">
            <a:xfrm>
              <a:off x="1714312" y="5562600"/>
              <a:ext cx="3848288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defRPr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28712" name="Rectangle 147"/>
            <p:cNvSpPr>
              <a:spLocks noChangeArrowheads="1"/>
            </p:cNvSpPr>
            <p:nvPr/>
          </p:nvSpPr>
          <p:spPr bwMode="auto">
            <a:xfrm>
              <a:off x="32125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>
                  <a:latin typeface="Calibri" pitchFamily="34" charset="0"/>
                </a:rPr>
                <a:t>0</a:t>
              </a:r>
            </a:p>
          </p:txBody>
        </p:sp>
        <p:sp>
          <p:nvSpPr>
            <p:cNvPr id="28713" name="Rectangle 148"/>
            <p:cNvSpPr>
              <a:spLocks noChangeArrowheads="1"/>
            </p:cNvSpPr>
            <p:nvPr/>
          </p:nvSpPr>
          <p:spPr bwMode="auto">
            <a:xfrm>
              <a:off x="3485160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>
                  <a:latin typeface="Calibri" pitchFamily="34" charset="0"/>
                </a:rPr>
                <a:t>1</a:t>
              </a:r>
            </a:p>
          </p:txBody>
        </p:sp>
        <p:sp>
          <p:nvSpPr>
            <p:cNvPr id="28714" name="Rectangle 149"/>
            <p:cNvSpPr>
              <a:spLocks noChangeArrowheads="1"/>
            </p:cNvSpPr>
            <p:nvPr/>
          </p:nvSpPr>
          <p:spPr bwMode="auto">
            <a:xfrm>
              <a:off x="3745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>
                  <a:latin typeface="Calibri" pitchFamily="34" charset="0"/>
                </a:rPr>
                <a:t>2</a:t>
              </a:r>
            </a:p>
          </p:txBody>
        </p:sp>
        <p:sp>
          <p:nvSpPr>
            <p:cNvPr id="28715" name="Rectangle 150"/>
            <p:cNvSpPr>
              <a:spLocks noChangeArrowheads="1"/>
            </p:cNvSpPr>
            <p:nvPr/>
          </p:nvSpPr>
          <p:spPr bwMode="auto">
            <a:xfrm>
              <a:off x="51680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>
                  <a:latin typeface="Calibri" pitchFamily="34" charset="0"/>
                </a:rPr>
                <a:t>7</a:t>
              </a:r>
            </a:p>
          </p:txBody>
        </p:sp>
        <p:sp>
          <p:nvSpPr>
            <p:cNvPr id="152" name="Rectangle 151"/>
            <p:cNvSpPr/>
            <p:nvPr/>
          </p:nvSpPr>
          <p:spPr bwMode="auto">
            <a:xfrm>
              <a:off x="2309654" y="5676900"/>
              <a:ext cx="717585" cy="304800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n-US" dirty="0">
                  <a:latin typeface="Calibri" pitchFamily="34" charset="0"/>
                </a:rPr>
                <a:t>tag</a:t>
              </a:r>
            </a:p>
          </p:txBody>
        </p:sp>
        <p:sp>
          <p:nvSpPr>
            <p:cNvPr id="28717" name="Rectangle 152"/>
            <p:cNvSpPr>
              <a:spLocks noChangeArrowheads="1"/>
            </p:cNvSpPr>
            <p:nvPr/>
          </p:nvSpPr>
          <p:spPr bwMode="auto">
            <a:xfrm>
              <a:off x="1840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>
                  <a:latin typeface="Calibri" pitchFamily="34" charset="0"/>
                </a:rPr>
                <a:t>v</a:t>
              </a:r>
            </a:p>
          </p:txBody>
        </p:sp>
        <p:sp>
          <p:nvSpPr>
            <p:cNvPr id="28718" name="Rectangle 153"/>
            <p:cNvSpPr>
              <a:spLocks noChangeArrowheads="1"/>
            </p:cNvSpPr>
            <p:nvPr/>
          </p:nvSpPr>
          <p:spPr bwMode="auto">
            <a:xfrm>
              <a:off x="4019283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>
                  <a:latin typeface="Calibri" pitchFamily="34" charset="0"/>
                </a:rPr>
                <a:t>3</a:t>
              </a:r>
            </a:p>
          </p:txBody>
        </p:sp>
        <p:sp>
          <p:nvSpPr>
            <p:cNvPr id="28719" name="Rectangle 154"/>
            <p:cNvSpPr>
              <a:spLocks noChangeArrowheads="1"/>
            </p:cNvSpPr>
            <p:nvPr/>
          </p:nvSpPr>
          <p:spPr bwMode="auto">
            <a:xfrm>
              <a:off x="48768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>
                  <a:latin typeface="Calibri" pitchFamily="34" charset="0"/>
                </a:rPr>
                <a:t>6</a:t>
              </a:r>
            </a:p>
          </p:txBody>
        </p:sp>
        <p:sp>
          <p:nvSpPr>
            <p:cNvPr id="28720" name="Rectangle 155"/>
            <p:cNvSpPr>
              <a:spLocks noChangeArrowheads="1"/>
            </p:cNvSpPr>
            <p:nvPr/>
          </p:nvSpPr>
          <p:spPr bwMode="auto">
            <a:xfrm>
              <a:off x="4584878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>
                  <a:latin typeface="Calibri" pitchFamily="34" charset="0"/>
                </a:rPr>
                <a:t>5</a:t>
              </a:r>
            </a:p>
          </p:txBody>
        </p:sp>
        <p:sp>
          <p:nvSpPr>
            <p:cNvPr id="28721" name="Rectangle 156"/>
            <p:cNvSpPr>
              <a:spLocks noChangeArrowheads="1"/>
            </p:cNvSpPr>
            <p:nvPr/>
          </p:nvSpPr>
          <p:spPr bwMode="auto">
            <a:xfrm>
              <a:off x="4292956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>
                  <a:latin typeface="Calibri" pitchFamily="34" charset="0"/>
                </a:rPr>
                <a:t>4</a:t>
              </a:r>
            </a:p>
          </p:txBody>
        </p:sp>
      </p:grpSp>
      <p:grpSp>
        <p:nvGrpSpPr>
          <p:cNvPr id="28685" name="Group 157"/>
          <p:cNvGrpSpPr>
            <a:grpSpLocks/>
          </p:cNvGrpSpPr>
          <p:nvPr/>
        </p:nvGrpSpPr>
        <p:grpSpPr bwMode="auto">
          <a:xfrm>
            <a:off x="1917700" y="2603500"/>
            <a:ext cx="3848100" cy="533400"/>
            <a:chOff x="1714312" y="5562600"/>
            <a:chExt cx="3848288" cy="533400"/>
          </a:xfrm>
        </p:grpSpPr>
        <p:sp>
          <p:nvSpPr>
            <p:cNvPr id="159" name="Rectangle 158"/>
            <p:cNvSpPr/>
            <p:nvPr/>
          </p:nvSpPr>
          <p:spPr bwMode="auto">
            <a:xfrm>
              <a:off x="1714312" y="5562600"/>
              <a:ext cx="3848288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defRPr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28701" name="Rectangle 159"/>
            <p:cNvSpPr>
              <a:spLocks noChangeArrowheads="1"/>
            </p:cNvSpPr>
            <p:nvPr/>
          </p:nvSpPr>
          <p:spPr bwMode="auto">
            <a:xfrm>
              <a:off x="32125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>
                  <a:latin typeface="Calibri" pitchFamily="34" charset="0"/>
                </a:rPr>
                <a:t>0</a:t>
              </a:r>
            </a:p>
          </p:txBody>
        </p:sp>
        <p:sp>
          <p:nvSpPr>
            <p:cNvPr id="28702" name="Rectangle 160"/>
            <p:cNvSpPr>
              <a:spLocks noChangeArrowheads="1"/>
            </p:cNvSpPr>
            <p:nvPr/>
          </p:nvSpPr>
          <p:spPr bwMode="auto">
            <a:xfrm>
              <a:off x="3485160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>
                  <a:latin typeface="Calibri" pitchFamily="34" charset="0"/>
                </a:rPr>
                <a:t>1</a:t>
              </a:r>
            </a:p>
          </p:txBody>
        </p:sp>
        <p:sp>
          <p:nvSpPr>
            <p:cNvPr id="28703" name="Rectangle 161"/>
            <p:cNvSpPr>
              <a:spLocks noChangeArrowheads="1"/>
            </p:cNvSpPr>
            <p:nvPr/>
          </p:nvSpPr>
          <p:spPr bwMode="auto">
            <a:xfrm>
              <a:off x="3745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>
                  <a:latin typeface="Calibri" pitchFamily="34" charset="0"/>
                </a:rPr>
                <a:t>2</a:t>
              </a:r>
            </a:p>
          </p:txBody>
        </p:sp>
        <p:sp>
          <p:nvSpPr>
            <p:cNvPr id="28704" name="Rectangle 162"/>
            <p:cNvSpPr>
              <a:spLocks noChangeArrowheads="1"/>
            </p:cNvSpPr>
            <p:nvPr/>
          </p:nvSpPr>
          <p:spPr bwMode="auto">
            <a:xfrm>
              <a:off x="51680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>
                  <a:latin typeface="Calibri" pitchFamily="34" charset="0"/>
                </a:rPr>
                <a:t>7</a:t>
              </a:r>
            </a:p>
          </p:txBody>
        </p:sp>
        <p:sp>
          <p:nvSpPr>
            <p:cNvPr id="164" name="Rectangle 163"/>
            <p:cNvSpPr/>
            <p:nvPr/>
          </p:nvSpPr>
          <p:spPr bwMode="auto">
            <a:xfrm>
              <a:off x="2309654" y="5676900"/>
              <a:ext cx="71758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n-US" dirty="0">
                  <a:latin typeface="Calibri" pitchFamily="34" charset="0"/>
                </a:rPr>
                <a:t>tag</a:t>
              </a:r>
            </a:p>
          </p:txBody>
        </p:sp>
        <p:sp>
          <p:nvSpPr>
            <p:cNvPr id="28706" name="Rectangle 164"/>
            <p:cNvSpPr>
              <a:spLocks noChangeArrowheads="1"/>
            </p:cNvSpPr>
            <p:nvPr/>
          </p:nvSpPr>
          <p:spPr bwMode="auto">
            <a:xfrm>
              <a:off x="1840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>
                  <a:latin typeface="Calibri" pitchFamily="34" charset="0"/>
                </a:rPr>
                <a:t>v</a:t>
              </a:r>
            </a:p>
          </p:txBody>
        </p:sp>
        <p:sp>
          <p:nvSpPr>
            <p:cNvPr id="28707" name="Rectangle 165"/>
            <p:cNvSpPr>
              <a:spLocks noChangeArrowheads="1"/>
            </p:cNvSpPr>
            <p:nvPr/>
          </p:nvSpPr>
          <p:spPr bwMode="auto">
            <a:xfrm>
              <a:off x="4019283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>
                  <a:latin typeface="Calibri" pitchFamily="34" charset="0"/>
                </a:rPr>
                <a:t>3</a:t>
              </a:r>
            </a:p>
          </p:txBody>
        </p:sp>
        <p:sp>
          <p:nvSpPr>
            <p:cNvPr id="28708" name="Rectangle 166"/>
            <p:cNvSpPr>
              <a:spLocks noChangeArrowheads="1"/>
            </p:cNvSpPr>
            <p:nvPr/>
          </p:nvSpPr>
          <p:spPr bwMode="auto">
            <a:xfrm>
              <a:off x="48768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>
                  <a:latin typeface="Calibri" pitchFamily="34" charset="0"/>
                </a:rPr>
                <a:t>6</a:t>
              </a:r>
            </a:p>
          </p:txBody>
        </p:sp>
        <p:sp>
          <p:nvSpPr>
            <p:cNvPr id="28709" name="Rectangle 167"/>
            <p:cNvSpPr>
              <a:spLocks noChangeArrowheads="1"/>
            </p:cNvSpPr>
            <p:nvPr/>
          </p:nvSpPr>
          <p:spPr bwMode="auto">
            <a:xfrm>
              <a:off x="4584878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>
                  <a:latin typeface="Calibri" pitchFamily="34" charset="0"/>
                </a:rPr>
                <a:t>5</a:t>
              </a:r>
            </a:p>
          </p:txBody>
        </p:sp>
        <p:sp>
          <p:nvSpPr>
            <p:cNvPr id="28710" name="Rectangle 168"/>
            <p:cNvSpPr>
              <a:spLocks noChangeArrowheads="1"/>
            </p:cNvSpPr>
            <p:nvPr/>
          </p:nvSpPr>
          <p:spPr bwMode="auto">
            <a:xfrm>
              <a:off x="4292956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>
                  <a:latin typeface="Calibri" pitchFamily="34" charset="0"/>
                </a:rPr>
                <a:t>4</a:t>
              </a:r>
            </a:p>
          </p:txBody>
        </p:sp>
      </p:grpSp>
      <p:grpSp>
        <p:nvGrpSpPr>
          <p:cNvPr id="28686" name="Group 169"/>
          <p:cNvGrpSpPr>
            <a:grpSpLocks/>
          </p:cNvGrpSpPr>
          <p:nvPr/>
        </p:nvGrpSpPr>
        <p:grpSpPr bwMode="auto">
          <a:xfrm>
            <a:off x="1917700" y="5041900"/>
            <a:ext cx="3848100" cy="533400"/>
            <a:chOff x="1714312" y="5562600"/>
            <a:chExt cx="3848288" cy="533400"/>
          </a:xfrm>
        </p:grpSpPr>
        <p:sp>
          <p:nvSpPr>
            <p:cNvPr id="171" name="Rectangle 170"/>
            <p:cNvSpPr/>
            <p:nvPr/>
          </p:nvSpPr>
          <p:spPr bwMode="auto">
            <a:xfrm>
              <a:off x="1714312" y="5562600"/>
              <a:ext cx="3848288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defRPr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28690" name="Rectangle 171"/>
            <p:cNvSpPr>
              <a:spLocks noChangeArrowheads="1"/>
            </p:cNvSpPr>
            <p:nvPr/>
          </p:nvSpPr>
          <p:spPr bwMode="auto">
            <a:xfrm>
              <a:off x="32125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>
                  <a:latin typeface="Calibri" pitchFamily="34" charset="0"/>
                </a:rPr>
                <a:t>0</a:t>
              </a:r>
            </a:p>
          </p:txBody>
        </p:sp>
        <p:sp>
          <p:nvSpPr>
            <p:cNvPr id="28691" name="Rectangle 172"/>
            <p:cNvSpPr>
              <a:spLocks noChangeArrowheads="1"/>
            </p:cNvSpPr>
            <p:nvPr/>
          </p:nvSpPr>
          <p:spPr bwMode="auto">
            <a:xfrm>
              <a:off x="3485160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>
                  <a:latin typeface="Calibri" pitchFamily="34" charset="0"/>
                </a:rPr>
                <a:t>1</a:t>
              </a:r>
            </a:p>
          </p:txBody>
        </p:sp>
        <p:sp>
          <p:nvSpPr>
            <p:cNvPr id="28692" name="Rectangle 173"/>
            <p:cNvSpPr>
              <a:spLocks noChangeArrowheads="1"/>
            </p:cNvSpPr>
            <p:nvPr/>
          </p:nvSpPr>
          <p:spPr bwMode="auto">
            <a:xfrm>
              <a:off x="3745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>
                  <a:latin typeface="Calibri" pitchFamily="34" charset="0"/>
                </a:rPr>
                <a:t>2</a:t>
              </a:r>
            </a:p>
          </p:txBody>
        </p:sp>
        <p:sp>
          <p:nvSpPr>
            <p:cNvPr id="28693" name="Rectangle 174"/>
            <p:cNvSpPr>
              <a:spLocks noChangeArrowheads="1"/>
            </p:cNvSpPr>
            <p:nvPr/>
          </p:nvSpPr>
          <p:spPr bwMode="auto">
            <a:xfrm>
              <a:off x="51680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>
                  <a:latin typeface="Calibri" pitchFamily="34" charset="0"/>
                </a:rPr>
                <a:t>7</a:t>
              </a:r>
            </a:p>
          </p:txBody>
        </p:sp>
        <p:sp>
          <p:nvSpPr>
            <p:cNvPr id="176" name="Rectangle 175"/>
            <p:cNvSpPr/>
            <p:nvPr/>
          </p:nvSpPr>
          <p:spPr bwMode="auto">
            <a:xfrm>
              <a:off x="2309654" y="5676900"/>
              <a:ext cx="717585" cy="304800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n-US" dirty="0">
                  <a:latin typeface="Calibri" pitchFamily="34" charset="0"/>
                </a:rPr>
                <a:t>tag</a:t>
              </a:r>
            </a:p>
          </p:txBody>
        </p:sp>
        <p:sp>
          <p:nvSpPr>
            <p:cNvPr id="28695" name="Rectangle 176"/>
            <p:cNvSpPr>
              <a:spLocks noChangeArrowheads="1"/>
            </p:cNvSpPr>
            <p:nvPr/>
          </p:nvSpPr>
          <p:spPr bwMode="auto">
            <a:xfrm>
              <a:off x="1840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>
                  <a:latin typeface="Calibri" pitchFamily="34" charset="0"/>
                </a:rPr>
                <a:t>v</a:t>
              </a:r>
            </a:p>
          </p:txBody>
        </p:sp>
        <p:sp>
          <p:nvSpPr>
            <p:cNvPr id="28696" name="Rectangle 177"/>
            <p:cNvSpPr>
              <a:spLocks noChangeArrowheads="1"/>
            </p:cNvSpPr>
            <p:nvPr/>
          </p:nvSpPr>
          <p:spPr bwMode="auto">
            <a:xfrm>
              <a:off x="4019283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>
                  <a:latin typeface="Calibri" pitchFamily="34" charset="0"/>
                </a:rPr>
                <a:t>3</a:t>
              </a:r>
            </a:p>
          </p:txBody>
        </p:sp>
        <p:sp>
          <p:nvSpPr>
            <p:cNvPr id="28697" name="Rectangle 178"/>
            <p:cNvSpPr>
              <a:spLocks noChangeArrowheads="1"/>
            </p:cNvSpPr>
            <p:nvPr/>
          </p:nvSpPr>
          <p:spPr bwMode="auto">
            <a:xfrm>
              <a:off x="48768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>
                  <a:latin typeface="Calibri" pitchFamily="34" charset="0"/>
                </a:rPr>
                <a:t>6</a:t>
              </a:r>
            </a:p>
          </p:txBody>
        </p:sp>
        <p:sp>
          <p:nvSpPr>
            <p:cNvPr id="28698" name="Rectangle 179"/>
            <p:cNvSpPr>
              <a:spLocks noChangeArrowheads="1"/>
            </p:cNvSpPr>
            <p:nvPr/>
          </p:nvSpPr>
          <p:spPr bwMode="auto">
            <a:xfrm>
              <a:off x="4584878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>
                  <a:latin typeface="Calibri" pitchFamily="34" charset="0"/>
                </a:rPr>
                <a:t>5</a:t>
              </a:r>
            </a:p>
          </p:txBody>
        </p:sp>
        <p:sp>
          <p:nvSpPr>
            <p:cNvPr id="28699" name="Rectangle 180"/>
            <p:cNvSpPr>
              <a:spLocks noChangeArrowheads="1"/>
            </p:cNvSpPr>
            <p:nvPr/>
          </p:nvSpPr>
          <p:spPr bwMode="auto">
            <a:xfrm>
              <a:off x="4292956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>
                  <a:latin typeface="Calibri" pitchFamily="34" charset="0"/>
                </a:rPr>
                <a:t>4</a:t>
              </a:r>
            </a:p>
          </p:txBody>
        </p:sp>
      </p:grpSp>
      <p:cxnSp>
        <p:nvCxnSpPr>
          <p:cNvPr id="183" name="Shape 182"/>
          <p:cNvCxnSpPr>
            <a:cxnSpLocks noChangeShapeType="1"/>
            <a:stCxn id="28680" idx="2"/>
            <a:endCxn id="28715" idx="3"/>
          </p:cNvCxnSpPr>
          <p:nvPr/>
        </p:nvCxnSpPr>
        <p:spPr bwMode="auto">
          <a:xfrm rot="5400000">
            <a:off x="6483969" y="2318369"/>
            <a:ext cx="417512" cy="2057751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7154863" y="3605213"/>
            <a:ext cx="1039670" cy="36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find set</a:t>
            </a:r>
          </a:p>
        </p:txBody>
      </p:sp>
    </p:spTree>
    <p:extLst>
      <p:ext uri="{BB962C8B-B14F-4D97-AF65-F5344CB8AC3E}">
        <p14:creationId xmlns:p14="http://schemas.microsoft.com/office/powerpoint/2010/main" val="2605806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763" y="539750"/>
            <a:ext cx="8990012" cy="7810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 smtClean="0"/>
              <a:t>Example: Direct Mapped Cache (E = 1)</a:t>
            </a:r>
            <a:endParaRPr lang="en-US" sz="3600" dirty="0"/>
          </a:p>
        </p:txBody>
      </p:sp>
      <p:sp>
        <p:nvSpPr>
          <p:cNvPr id="29700" name="Rectangle 127"/>
          <p:cNvSpPr>
            <a:spLocks noChangeArrowheads="1"/>
          </p:cNvSpPr>
          <p:nvPr/>
        </p:nvSpPr>
        <p:spPr bwMode="auto">
          <a:xfrm>
            <a:off x="6261100" y="2701925"/>
            <a:ext cx="990600" cy="271463"/>
          </a:xfrm>
          <a:prstGeom prst="rect">
            <a:avLst/>
          </a:prstGeom>
          <a:solidFill>
            <a:srgbClr val="FF9999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t bits</a:t>
            </a:r>
          </a:p>
        </p:txBody>
      </p:sp>
      <p:sp>
        <p:nvSpPr>
          <p:cNvPr id="29701" name="Rectangle 128"/>
          <p:cNvSpPr>
            <a:spLocks noChangeArrowheads="1"/>
          </p:cNvSpPr>
          <p:nvPr/>
        </p:nvSpPr>
        <p:spPr bwMode="auto">
          <a:xfrm>
            <a:off x="7251700" y="2701925"/>
            <a:ext cx="762000" cy="271463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0…01</a:t>
            </a:r>
          </a:p>
        </p:txBody>
      </p:sp>
      <p:sp>
        <p:nvSpPr>
          <p:cNvPr id="29702" name="Rectangle 129"/>
          <p:cNvSpPr>
            <a:spLocks noChangeArrowheads="1"/>
          </p:cNvSpPr>
          <p:nvPr/>
        </p:nvSpPr>
        <p:spPr bwMode="auto">
          <a:xfrm>
            <a:off x="8013700" y="2701925"/>
            <a:ext cx="660400" cy="271463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/>
            <a:r>
              <a:rPr lang="en-US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29703" name="TextBox 130"/>
          <p:cNvSpPr txBox="1">
            <a:spLocks noChangeArrowheads="1"/>
          </p:cNvSpPr>
          <p:nvPr/>
        </p:nvSpPr>
        <p:spPr bwMode="auto">
          <a:xfrm>
            <a:off x="6172200" y="2362200"/>
            <a:ext cx="1573213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latin typeface="Calibri" pitchFamily="34" charset="0"/>
              </a:rPr>
              <a:t>Address of int:</a:t>
            </a:r>
          </a:p>
        </p:txBody>
      </p:sp>
      <p:grpSp>
        <p:nvGrpSpPr>
          <p:cNvPr id="29704" name="Group 145"/>
          <p:cNvGrpSpPr>
            <a:grpSpLocks/>
          </p:cNvGrpSpPr>
          <p:nvPr/>
        </p:nvGrpSpPr>
        <p:grpSpPr bwMode="auto">
          <a:xfrm>
            <a:off x="1524000" y="3124200"/>
            <a:ext cx="3848100" cy="533400"/>
            <a:chOff x="1714312" y="5562600"/>
            <a:chExt cx="3848288" cy="533400"/>
          </a:xfrm>
        </p:grpSpPr>
        <p:sp>
          <p:nvSpPr>
            <p:cNvPr id="147" name="Rectangle 146"/>
            <p:cNvSpPr/>
            <p:nvPr/>
          </p:nvSpPr>
          <p:spPr bwMode="auto">
            <a:xfrm>
              <a:off x="1714312" y="5562600"/>
              <a:ext cx="3848288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defRPr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29714" name="Rectangle 147"/>
            <p:cNvSpPr>
              <a:spLocks noChangeArrowheads="1"/>
            </p:cNvSpPr>
            <p:nvPr/>
          </p:nvSpPr>
          <p:spPr bwMode="auto">
            <a:xfrm>
              <a:off x="32125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>
                  <a:latin typeface="Calibri" pitchFamily="34" charset="0"/>
                </a:rPr>
                <a:t>0</a:t>
              </a:r>
            </a:p>
          </p:txBody>
        </p:sp>
        <p:sp>
          <p:nvSpPr>
            <p:cNvPr id="29715" name="Rectangle 148"/>
            <p:cNvSpPr>
              <a:spLocks noChangeArrowheads="1"/>
            </p:cNvSpPr>
            <p:nvPr/>
          </p:nvSpPr>
          <p:spPr bwMode="auto">
            <a:xfrm>
              <a:off x="3485160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>
                  <a:latin typeface="Calibri" pitchFamily="34" charset="0"/>
                </a:rPr>
                <a:t>1</a:t>
              </a:r>
            </a:p>
          </p:txBody>
        </p:sp>
        <p:sp>
          <p:nvSpPr>
            <p:cNvPr id="29716" name="Rectangle 149"/>
            <p:cNvSpPr>
              <a:spLocks noChangeArrowheads="1"/>
            </p:cNvSpPr>
            <p:nvPr/>
          </p:nvSpPr>
          <p:spPr bwMode="auto">
            <a:xfrm>
              <a:off x="3745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>
                  <a:latin typeface="Calibri" pitchFamily="34" charset="0"/>
                </a:rPr>
                <a:t>2</a:t>
              </a:r>
            </a:p>
          </p:txBody>
        </p:sp>
        <p:sp>
          <p:nvSpPr>
            <p:cNvPr id="29717" name="Rectangle 150"/>
            <p:cNvSpPr>
              <a:spLocks noChangeArrowheads="1"/>
            </p:cNvSpPr>
            <p:nvPr/>
          </p:nvSpPr>
          <p:spPr bwMode="auto">
            <a:xfrm>
              <a:off x="51680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>
                  <a:latin typeface="Calibri" pitchFamily="34" charset="0"/>
                </a:rPr>
                <a:t>7</a:t>
              </a:r>
            </a:p>
          </p:txBody>
        </p:sp>
        <p:sp>
          <p:nvSpPr>
            <p:cNvPr id="29718" name="Rectangle 151"/>
            <p:cNvSpPr>
              <a:spLocks noChangeArrowheads="1"/>
            </p:cNvSpPr>
            <p:nvPr/>
          </p:nvSpPr>
          <p:spPr bwMode="auto">
            <a:xfrm>
              <a:off x="2309965" y="5676900"/>
              <a:ext cx="717995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>
                  <a:latin typeface="Calibri" pitchFamily="34" charset="0"/>
                </a:rPr>
                <a:t>tag</a:t>
              </a:r>
            </a:p>
          </p:txBody>
        </p:sp>
        <p:sp>
          <p:nvSpPr>
            <p:cNvPr id="29719" name="Rectangle 152"/>
            <p:cNvSpPr>
              <a:spLocks noChangeArrowheads="1"/>
            </p:cNvSpPr>
            <p:nvPr/>
          </p:nvSpPr>
          <p:spPr bwMode="auto">
            <a:xfrm>
              <a:off x="1840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>
                  <a:latin typeface="Calibri" pitchFamily="34" charset="0"/>
                </a:rPr>
                <a:t>v</a:t>
              </a:r>
            </a:p>
          </p:txBody>
        </p:sp>
        <p:sp>
          <p:nvSpPr>
            <p:cNvPr id="29720" name="Rectangle 153"/>
            <p:cNvSpPr>
              <a:spLocks noChangeArrowheads="1"/>
            </p:cNvSpPr>
            <p:nvPr/>
          </p:nvSpPr>
          <p:spPr bwMode="auto">
            <a:xfrm>
              <a:off x="4019283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>
                  <a:latin typeface="Calibri" pitchFamily="34" charset="0"/>
                </a:rPr>
                <a:t>3</a:t>
              </a:r>
            </a:p>
          </p:txBody>
        </p:sp>
        <p:sp>
          <p:nvSpPr>
            <p:cNvPr id="29721" name="Rectangle 154"/>
            <p:cNvSpPr>
              <a:spLocks noChangeArrowheads="1"/>
            </p:cNvSpPr>
            <p:nvPr/>
          </p:nvSpPr>
          <p:spPr bwMode="auto">
            <a:xfrm>
              <a:off x="48768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>
                  <a:latin typeface="Calibri" pitchFamily="34" charset="0"/>
                </a:rPr>
                <a:t>6</a:t>
              </a:r>
            </a:p>
          </p:txBody>
        </p:sp>
        <p:sp>
          <p:nvSpPr>
            <p:cNvPr id="29722" name="Rectangle 155"/>
            <p:cNvSpPr>
              <a:spLocks noChangeArrowheads="1"/>
            </p:cNvSpPr>
            <p:nvPr/>
          </p:nvSpPr>
          <p:spPr bwMode="auto">
            <a:xfrm>
              <a:off x="4584878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>
                  <a:latin typeface="Calibri" pitchFamily="34" charset="0"/>
                </a:rPr>
                <a:t>5</a:t>
              </a:r>
            </a:p>
          </p:txBody>
        </p:sp>
        <p:sp>
          <p:nvSpPr>
            <p:cNvPr id="29723" name="Rectangle 156"/>
            <p:cNvSpPr>
              <a:spLocks noChangeArrowheads="1"/>
            </p:cNvSpPr>
            <p:nvPr/>
          </p:nvSpPr>
          <p:spPr bwMode="auto">
            <a:xfrm>
              <a:off x="4292956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>
                  <a:latin typeface="Calibri" pitchFamily="34" charset="0"/>
                </a:rPr>
                <a:t>4</a:t>
              </a:r>
            </a:p>
          </p:txBody>
        </p:sp>
      </p:grpSp>
      <p:cxnSp>
        <p:nvCxnSpPr>
          <p:cNvPr id="29705" name="Shape 182"/>
          <p:cNvCxnSpPr>
            <a:cxnSpLocks noChangeShapeType="1"/>
            <a:stCxn id="29701" idx="2"/>
          </p:cNvCxnSpPr>
          <p:nvPr/>
        </p:nvCxnSpPr>
        <p:spPr bwMode="auto">
          <a:xfrm rot="5400000">
            <a:off x="6293644" y="2051844"/>
            <a:ext cx="417512" cy="2260600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" name="Shape 60"/>
          <p:cNvCxnSpPr>
            <a:cxnSpLocks noChangeShapeType="1"/>
            <a:stCxn id="29700" idx="1"/>
          </p:cNvCxnSpPr>
          <p:nvPr/>
        </p:nvCxnSpPr>
        <p:spPr bwMode="auto">
          <a:xfrm rot="10800000" flipV="1">
            <a:off x="2478088" y="2836863"/>
            <a:ext cx="3783012" cy="401637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2368550" y="2514600"/>
            <a:ext cx="2739918" cy="36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Comic Sans MS"/>
                <a:cs typeface="Comic Sans MS"/>
              </a:rPr>
              <a:t>match: assume yes = hit</a:t>
            </a:r>
          </a:p>
        </p:txBody>
      </p:sp>
      <p:cxnSp>
        <p:nvCxnSpPr>
          <p:cNvPr id="68" name="Straight Connector 67"/>
          <p:cNvCxnSpPr>
            <a:cxnSpLocks noChangeShapeType="1"/>
          </p:cNvCxnSpPr>
          <p:nvPr/>
        </p:nvCxnSpPr>
        <p:spPr bwMode="auto">
          <a:xfrm rot="5400000">
            <a:off x="1582738" y="3038475"/>
            <a:ext cx="401638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1390650" y="2514600"/>
            <a:ext cx="1048349" cy="36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Comic Sans MS"/>
                <a:cs typeface="Comic Sans MS"/>
              </a:rPr>
              <a:t>valid? </a:t>
            </a:r>
            <a:r>
              <a:rPr lang="en-US" dirty="0" smtClean="0">
                <a:solidFill>
                  <a:srgbClr val="008000"/>
                </a:solidFill>
                <a:latin typeface="Comic Sans MS"/>
                <a:cs typeface="Comic Sans MS"/>
              </a:rPr>
              <a:t> </a:t>
            </a:r>
            <a:r>
              <a:rPr lang="en-US" dirty="0">
                <a:solidFill>
                  <a:srgbClr val="008000"/>
                </a:solidFill>
                <a:latin typeface="Comic Sans MS"/>
                <a:cs typeface="Comic Sans MS"/>
              </a:rPr>
              <a:t>+</a:t>
            </a:r>
          </a:p>
        </p:txBody>
      </p:sp>
      <p:cxnSp>
        <p:nvCxnSpPr>
          <p:cNvPr id="71" name="Elbow Connector 70"/>
          <p:cNvCxnSpPr>
            <a:cxnSpLocks noChangeShapeType="1"/>
          </p:cNvCxnSpPr>
          <p:nvPr/>
        </p:nvCxnSpPr>
        <p:spPr bwMode="auto">
          <a:xfrm rot="5400000">
            <a:off x="5976938" y="1258888"/>
            <a:ext cx="569912" cy="4024312"/>
          </a:xfrm>
          <a:prstGeom prst="bentConnector3">
            <a:avLst>
              <a:gd name="adj1" fmla="val 175088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715000" y="3962400"/>
            <a:ext cx="13017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latin typeface="Calibri" pitchFamily="34" charset="0"/>
              </a:rPr>
              <a:t>block offset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2125663" y="3241675"/>
            <a:ext cx="717550" cy="304800"/>
          </a:xfrm>
          <a:prstGeom prst="rect">
            <a:avLst/>
          </a:prstGeom>
          <a:solidFill>
            <a:srgbClr val="FF9999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tag</a:t>
            </a:r>
          </a:p>
        </p:txBody>
      </p:sp>
      <p:sp>
        <p:nvSpPr>
          <p:cNvPr id="29" name="TextBox 126"/>
          <p:cNvSpPr txBox="1">
            <a:spLocks noChangeArrowheads="1"/>
          </p:cNvSpPr>
          <p:nvPr/>
        </p:nvSpPr>
        <p:spPr bwMode="auto">
          <a:xfrm>
            <a:off x="530033" y="1749426"/>
            <a:ext cx="3771112" cy="646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dirty="0">
                <a:solidFill>
                  <a:srgbClr val="558140"/>
                </a:solidFill>
                <a:latin typeface="Comic Sans MS"/>
                <a:cs typeface="Comic Sans MS"/>
              </a:rPr>
              <a:t>Direct mapped: One </a:t>
            </a:r>
            <a:r>
              <a:rPr lang="en-US" dirty="0" smtClean="0">
                <a:solidFill>
                  <a:srgbClr val="558140"/>
                </a:solidFill>
                <a:latin typeface="Comic Sans MS"/>
                <a:cs typeface="Comic Sans MS"/>
              </a:rPr>
              <a:t>block per </a:t>
            </a:r>
            <a:r>
              <a:rPr lang="en-US" dirty="0">
                <a:solidFill>
                  <a:srgbClr val="558140"/>
                </a:solidFill>
                <a:latin typeface="Comic Sans MS"/>
                <a:cs typeface="Comic Sans MS"/>
              </a:rPr>
              <a:t>set</a:t>
            </a:r>
          </a:p>
          <a:p>
            <a:r>
              <a:rPr lang="en-US" dirty="0">
                <a:solidFill>
                  <a:srgbClr val="0000FF"/>
                </a:solidFill>
                <a:latin typeface="Comic Sans MS"/>
                <a:cs typeface="Comic Sans MS"/>
              </a:rPr>
              <a:t>Assume: cache block size 8 bytes</a:t>
            </a:r>
          </a:p>
        </p:txBody>
      </p:sp>
    </p:spTree>
    <p:extLst>
      <p:ext uri="{BB962C8B-B14F-4D97-AF65-F5344CB8AC3E}">
        <p14:creationId xmlns:p14="http://schemas.microsoft.com/office/powerpoint/2010/main" val="3720635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9" grpId="0"/>
      <p:bldP spid="26" grpId="0"/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953" y="1826259"/>
            <a:ext cx="8168640" cy="4504691"/>
          </a:xfrm>
        </p:spPr>
        <p:txBody>
          <a:bodyPr>
            <a:normAutofit/>
          </a:bodyPr>
          <a:lstStyle/>
          <a:p>
            <a:pPr marL="744451" lvl="1" indent="-246034">
              <a:lnSpc>
                <a:spcPct val="90000"/>
              </a:lnSpc>
              <a:defRPr/>
            </a:pPr>
            <a:r>
              <a:rPr lang="en-US" sz="3600" dirty="0" smtClean="0"/>
              <a:t>Cache </a:t>
            </a:r>
            <a:r>
              <a:rPr lang="en-US" sz="3600" dirty="0"/>
              <a:t>basics and organization</a:t>
            </a:r>
          </a:p>
          <a:p>
            <a:pPr marL="744451" lvl="1" indent="-246034">
              <a:lnSpc>
                <a:spcPct val="90000"/>
              </a:lnSpc>
              <a:defRPr/>
            </a:pPr>
            <a:r>
              <a:rPr lang="en-US" sz="3600" dirty="0"/>
              <a:t>Optimizing for </a:t>
            </a:r>
            <a:r>
              <a:rPr lang="en-US" sz="3600" dirty="0" smtClean="0"/>
              <a:t>Caches (next </a:t>
            </a:r>
            <a:r>
              <a:rPr lang="en-US" sz="3600" dirty="0" err="1" smtClean="0"/>
              <a:t>lec</a:t>
            </a:r>
            <a:r>
              <a:rPr lang="en-US" sz="3600" dirty="0" smtClean="0"/>
              <a:t>.)</a:t>
            </a:r>
            <a:endParaRPr lang="en-US" sz="3600" dirty="0"/>
          </a:p>
          <a:p>
            <a:pPr marL="1146041" lvl="2" indent="-238097">
              <a:lnSpc>
                <a:spcPct val="90000"/>
              </a:lnSpc>
              <a:defRPr/>
            </a:pPr>
            <a:r>
              <a:rPr lang="en-US" sz="3000" dirty="0"/>
              <a:t>Tiling/blocking</a:t>
            </a:r>
          </a:p>
          <a:p>
            <a:pPr marL="1146041" lvl="2" indent="-238097">
              <a:lnSpc>
                <a:spcPct val="90000"/>
              </a:lnSpc>
              <a:defRPr/>
            </a:pPr>
            <a:r>
              <a:rPr lang="en-US" sz="3000" dirty="0"/>
              <a:t>Loop </a:t>
            </a:r>
            <a:r>
              <a:rPr lang="en-US" sz="3000" dirty="0" smtClean="0"/>
              <a:t>reordering</a:t>
            </a:r>
            <a:endParaRPr lang="en-US" sz="3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686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763" y="539750"/>
            <a:ext cx="8990012" cy="7810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 smtClean="0"/>
              <a:t>Example: Direct Mapped Cache (E = 1)</a:t>
            </a:r>
            <a:endParaRPr lang="en-US" sz="3600" dirty="0"/>
          </a:p>
        </p:txBody>
      </p:sp>
      <p:sp>
        <p:nvSpPr>
          <p:cNvPr id="29700" name="Rectangle 127"/>
          <p:cNvSpPr>
            <a:spLocks noChangeArrowheads="1"/>
          </p:cNvSpPr>
          <p:nvPr/>
        </p:nvSpPr>
        <p:spPr bwMode="auto">
          <a:xfrm>
            <a:off x="6261100" y="2701925"/>
            <a:ext cx="990600" cy="271463"/>
          </a:xfrm>
          <a:prstGeom prst="rect">
            <a:avLst/>
          </a:prstGeom>
          <a:solidFill>
            <a:srgbClr val="FF9999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t bits</a:t>
            </a:r>
          </a:p>
        </p:txBody>
      </p:sp>
      <p:sp>
        <p:nvSpPr>
          <p:cNvPr id="29701" name="Rectangle 128"/>
          <p:cNvSpPr>
            <a:spLocks noChangeArrowheads="1"/>
          </p:cNvSpPr>
          <p:nvPr/>
        </p:nvSpPr>
        <p:spPr bwMode="auto">
          <a:xfrm>
            <a:off x="7251700" y="2701925"/>
            <a:ext cx="762000" cy="271463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0…01</a:t>
            </a:r>
          </a:p>
        </p:txBody>
      </p:sp>
      <p:sp>
        <p:nvSpPr>
          <p:cNvPr id="29702" name="Rectangle 129"/>
          <p:cNvSpPr>
            <a:spLocks noChangeArrowheads="1"/>
          </p:cNvSpPr>
          <p:nvPr/>
        </p:nvSpPr>
        <p:spPr bwMode="auto">
          <a:xfrm>
            <a:off x="8013700" y="2701925"/>
            <a:ext cx="660400" cy="271463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/>
            <a:r>
              <a:rPr lang="en-US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29703" name="TextBox 130"/>
          <p:cNvSpPr txBox="1">
            <a:spLocks noChangeArrowheads="1"/>
          </p:cNvSpPr>
          <p:nvPr/>
        </p:nvSpPr>
        <p:spPr bwMode="auto">
          <a:xfrm>
            <a:off x="6172200" y="2362200"/>
            <a:ext cx="1573213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latin typeface="Calibri" pitchFamily="34" charset="0"/>
              </a:rPr>
              <a:t>Address of int:</a:t>
            </a:r>
          </a:p>
        </p:txBody>
      </p:sp>
      <p:grpSp>
        <p:nvGrpSpPr>
          <p:cNvPr id="29704" name="Group 145"/>
          <p:cNvGrpSpPr>
            <a:grpSpLocks/>
          </p:cNvGrpSpPr>
          <p:nvPr/>
        </p:nvGrpSpPr>
        <p:grpSpPr bwMode="auto">
          <a:xfrm>
            <a:off x="1524000" y="3124200"/>
            <a:ext cx="3848100" cy="533400"/>
            <a:chOff x="1714312" y="5562600"/>
            <a:chExt cx="3848288" cy="533400"/>
          </a:xfrm>
        </p:grpSpPr>
        <p:sp>
          <p:nvSpPr>
            <p:cNvPr id="147" name="Rectangle 146"/>
            <p:cNvSpPr/>
            <p:nvPr/>
          </p:nvSpPr>
          <p:spPr bwMode="auto">
            <a:xfrm>
              <a:off x="1714312" y="5562600"/>
              <a:ext cx="3848288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defRPr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29714" name="Rectangle 147"/>
            <p:cNvSpPr>
              <a:spLocks noChangeArrowheads="1"/>
            </p:cNvSpPr>
            <p:nvPr/>
          </p:nvSpPr>
          <p:spPr bwMode="auto">
            <a:xfrm>
              <a:off x="32125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>
                  <a:latin typeface="Calibri" pitchFamily="34" charset="0"/>
                </a:rPr>
                <a:t>0</a:t>
              </a:r>
            </a:p>
          </p:txBody>
        </p:sp>
        <p:sp>
          <p:nvSpPr>
            <p:cNvPr id="29715" name="Rectangle 148"/>
            <p:cNvSpPr>
              <a:spLocks noChangeArrowheads="1"/>
            </p:cNvSpPr>
            <p:nvPr/>
          </p:nvSpPr>
          <p:spPr bwMode="auto">
            <a:xfrm>
              <a:off x="3485160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>
                  <a:latin typeface="Calibri" pitchFamily="34" charset="0"/>
                </a:rPr>
                <a:t>1</a:t>
              </a:r>
            </a:p>
          </p:txBody>
        </p:sp>
        <p:sp>
          <p:nvSpPr>
            <p:cNvPr id="29716" name="Rectangle 149"/>
            <p:cNvSpPr>
              <a:spLocks noChangeArrowheads="1"/>
            </p:cNvSpPr>
            <p:nvPr/>
          </p:nvSpPr>
          <p:spPr bwMode="auto">
            <a:xfrm>
              <a:off x="3745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>
                  <a:latin typeface="Calibri" pitchFamily="34" charset="0"/>
                </a:rPr>
                <a:t>2</a:t>
              </a:r>
            </a:p>
          </p:txBody>
        </p:sp>
        <p:sp>
          <p:nvSpPr>
            <p:cNvPr id="29717" name="Rectangle 150"/>
            <p:cNvSpPr>
              <a:spLocks noChangeArrowheads="1"/>
            </p:cNvSpPr>
            <p:nvPr/>
          </p:nvSpPr>
          <p:spPr bwMode="auto">
            <a:xfrm>
              <a:off x="5168000" y="5676900"/>
              <a:ext cx="292644" cy="304800"/>
            </a:xfrm>
            <a:prstGeom prst="rect">
              <a:avLst/>
            </a:prstGeom>
            <a:solidFill>
              <a:srgbClr val="CCFFCC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>
                  <a:latin typeface="Calibri" pitchFamily="34" charset="0"/>
                </a:rPr>
                <a:t>7</a:t>
              </a:r>
            </a:p>
          </p:txBody>
        </p:sp>
        <p:sp>
          <p:nvSpPr>
            <p:cNvPr id="29718" name="Rectangle 151"/>
            <p:cNvSpPr>
              <a:spLocks noChangeArrowheads="1"/>
            </p:cNvSpPr>
            <p:nvPr/>
          </p:nvSpPr>
          <p:spPr bwMode="auto">
            <a:xfrm>
              <a:off x="2309965" y="5676900"/>
              <a:ext cx="717995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>
                  <a:latin typeface="Calibri" pitchFamily="34" charset="0"/>
                </a:rPr>
                <a:t>tag</a:t>
              </a:r>
            </a:p>
          </p:txBody>
        </p:sp>
        <p:sp>
          <p:nvSpPr>
            <p:cNvPr id="29719" name="Rectangle 152"/>
            <p:cNvSpPr>
              <a:spLocks noChangeArrowheads="1"/>
            </p:cNvSpPr>
            <p:nvPr/>
          </p:nvSpPr>
          <p:spPr bwMode="auto">
            <a:xfrm>
              <a:off x="1840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>
                  <a:latin typeface="Calibri" pitchFamily="34" charset="0"/>
                </a:rPr>
                <a:t>v</a:t>
              </a:r>
            </a:p>
          </p:txBody>
        </p:sp>
        <p:sp>
          <p:nvSpPr>
            <p:cNvPr id="29720" name="Rectangle 153"/>
            <p:cNvSpPr>
              <a:spLocks noChangeArrowheads="1"/>
            </p:cNvSpPr>
            <p:nvPr/>
          </p:nvSpPr>
          <p:spPr bwMode="auto">
            <a:xfrm>
              <a:off x="4019283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>
                  <a:latin typeface="Calibri" pitchFamily="34" charset="0"/>
                </a:rPr>
                <a:t>3</a:t>
              </a:r>
            </a:p>
          </p:txBody>
        </p:sp>
        <p:sp>
          <p:nvSpPr>
            <p:cNvPr id="29721" name="Rectangle 154"/>
            <p:cNvSpPr>
              <a:spLocks noChangeArrowheads="1"/>
            </p:cNvSpPr>
            <p:nvPr/>
          </p:nvSpPr>
          <p:spPr bwMode="auto">
            <a:xfrm>
              <a:off x="4876800" y="5676900"/>
              <a:ext cx="292644" cy="304800"/>
            </a:xfrm>
            <a:prstGeom prst="rect">
              <a:avLst/>
            </a:prstGeom>
            <a:solidFill>
              <a:srgbClr val="CCFFCC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29722" name="Rectangle 155"/>
            <p:cNvSpPr>
              <a:spLocks noChangeArrowheads="1"/>
            </p:cNvSpPr>
            <p:nvPr/>
          </p:nvSpPr>
          <p:spPr bwMode="auto">
            <a:xfrm>
              <a:off x="4584878" y="5676900"/>
              <a:ext cx="292644" cy="304800"/>
            </a:xfrm>
            <a:prstGeom prst="rect">
              <a:avLst/>
            </a:prstGeom>
            <a:solidFill>
              <a:srgbClr val="CCFFCC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>
                  <a:latin typeface="Calibri" pitchFamily="34" charset="0"/>
                </a:rPr>
                <a:t>5</a:t>
              </a:r>
            </a:p>
          </p:txBody>
        </p:sp>
        <p:sp>
          <p:nvSpPr>
            <p:cNvPr id="29723" name="Rectangle 156"/>
            <p:cNvSpPr>
              <a:spLocks noChangeArrowheads="1"/>
            </p:cNvSpPr>
            <p:nvPr/>
          </p:nvSpPr>
          <p:spPr bwMode="auto">
            <a:xfrm>
              <a:off x="4292956" y="5676900"/>
              <a:ext cx="292644" cy="304800"/>
            </a:xfrm>
            <a:prstGeom prst="rect">
              <a:avLst/>
            </a:prstGeom>
            <a:solidFill>
              <a:srgbClr val="CCFFCC"/>
            </a:solidFill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>
                  <a:latin typeface="Calibri" pitchFamily="34" charset="0"/>
                </a:rPr>
                <a:t>4</a:t>
              </a:r>
            </a:p>
          </p:txBody>
        </p:sp>
      </p:grpSp>
      <p:cxnSp>
        <p:nvCxnSpPr>
          <p:cNvPr id="29705" name="Shape 182"/>
          <p:cNvCxnSpPr>
            <a:cxnSpLocks noChangeShapeType="1"/>
            <a:stCxn id="29701" idx="2"/>
          </p:cNvCxnSpPr>
          <p:nvPr/>
        </p:nvCxnSpPr>
        <p:spPr bwMode="auto">
          <a:xfrm rot="5400000">
            <a:off x="6293644" y="2051844"/>
            <a:ext cx="417512" cy="2260600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" name="Shape 60"/>
          <p:cNvCxnSpPr>
            <a:cxnSpLocks noChangeShapeType="1"/>
            <a:stCxn id="29700" idx="1"/>
          </p:cNvCxnSpPr>
          <p:nvPr/>
        </p:nvCxnSpPr>
        <p:spPr bwMode="auto">
          <a:xfrm rot="10800000" flipV="1">
            <a:off x="2478088" y="2836863"/>
            <a:ext cx="3783012" cy="401637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2368550" y="2514600"/>
            <a:ext cx="2739918" cy="36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Comic Sans MS"/>
                <a:cs typeface="Comic Sans MS"/>
              </a:rPr>
              <a:t>match: assume yes = hit</a:t>
            </a:r>
          </a:p>
        </p:txBody>
      </p:sp>
      <p:cxnSp>
        <p:nvCxnSpPr>
          <p:cNvPr id="68" name="Straight Connector 67"/>
          <p:cNvCxnSpPr>
            <a:cxnSpLocks noChangeShapeType="1"/>
          </p:cNvCxnSpPr>
          <p:nvPr/>
        </p:nvCxnSpPr>
        <p:spPr bwMode="auto">
          <a:xfrm rot="5400000">
            <a:off x="1582738" y="3038475"/>
            <a:ext cx="401638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1390650" y="2514600"/>
            <a:ext cx="1048349" cy="36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Comic Sans MS"/>
                <a:cs typeface="Comic Sans MS"/>
              </a:rPr>
              <a:t>valid? </a:t>
            </a:r>
            <a:r>
              <a:rPr lang="en-US" dirty="0" smtClean="0">
                <a:solidFill>
                  <a:srgbClr val="008000"/>
                </a:solidFill>
                <a:latin typeface="Comic Sans MS"/>
                <a:cs typeface="Comic Sans MS"/>
              </a:rPr>
              <a:t> </a:t>
            </a:r>
            <a:r>
              <a:rPr lang="en-US" dirty="0">
                <a:solidFill>
                  <a:srgbClr val="008000"/>
                </a:solidFill>
                <a:latin typeface="Comic Sans MS"/>
                <a:cs typeface="Comic Sans MS"/>
              </a:rPr>
              <a:t>+</a:t>
            </a:r>
          </a:p>
        </p:txBody>
      </p:sp>
      <p:cxnSp>
        <p:nvCxnSpPr>
          <p:cNvPr id="71" name="Elbow Connector 70"/>
          <p:cNvCxnSpPr>
            <a:cxnSpLocks noChangeShapeType="1"/>
          </p:cNvCxnSpPr>
          <p:nvPr/>
        </p:nvCxnSpPr>
        <p:spPr bwMode="auto">
          <a:xfrm rot="5400000">
            <a:off x="5976938" y="1258888"/>
            <a:ext cx="569912" cy="4024312"/>
          </a:xfrm>
          <a:prstGeom prst="bentConnector3">
            <a:avLst>
              <a:gd name="adj1" fmla="val 175088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715000" y="3962400"/>
            <a:ext cx="13017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latin typeface="Calibri" pitchFamily="34" charset="0"/>
              </a:rPr>
              <a:t>block offset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2125663" y="3241675"/>
            <a:ext cx="717550" cy="304800"/>
          </a:xfrm>
          <a:prstGeom prst="rect">
            <a:avLst/>
          </a:prstGeom>
          <a:solidFill>
            <a:srgbClr val="FF9999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tag</a:t>
            </a:r>
          </a:p>
        </p:txBody>
      </p:sp>
      <p:sp>
        <p:nvSpPr>
          <p:cNvPr id="29" name="TextBox 126"/>
          <p:cNvSpPr txBox="1">
            <a:spLocks noChangeArrowheads="1"/>
          </p:cNvSpPr>
          <p:nvPr/>
        </p:nvSpPr>
        <p:spPr bwMode="auto">
          <a:xfrm>
            <a:off x="530033" y="1749426"/>
            <a:ext cx="3771112" cy="646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dirty="0">
                <a:solidFill>
                  <a:srgbClr val="558140"/>
                </a:solidFill>
                <a:latin typeface="Comic Sans MS"/>
                <a:cs typeface="Comic Sans MS"/>
              </a:rPr>
              <a:t>Direct mapped: One </a:t>
            </a:r>
            <a:r>
              <a:rPr lang="en-US" dirty="0" smtClean="0">
                <a:solidFill>
                  <a:srgbClr val="558140"/>
                </a:solidFill>
                <a:latin typeface="Comic Sans MS"/>
                <a:cs typeface="Comic Sans MS"/>
              </a:rPr>
              <a:t>block per </a:t>
            </a:r>
            <a:r>
              <a:rPr lang="en-US" dirty="0">
                <a:solidFill>
                  <a:srgbClr val="558140"/>
                </a:solidFill>
                <a:latin typeface="Comic Sans MS"/>
                <a:cs typeface="Comic Sans MS"/>
              </a:rPr>
              <a:t>set</a:t>
            </a:r>
          </a:p>
          <a:p>
            <a:r>
              <a:rPr lang="en-US" dirty="0">
                <a:solidFill>
                  <a:srgbClr val="0000FF"/>
                </a:solidFill>
                <a:latin typeface="Comic Sans MS"/>
                <a:cs typeface="Comic Sans MS"/>
              </a:rPr>
              <a:t>Assume: cache block size 8 bytes</a:t>
            </a:r>
          </a:p>
        </p:txBody>
      </p:sp>
      <p:sp>
        <p:nvSpPr>
          <p:cNvPr id="28" name="Down Arrow 27"/>
          <p:cNvSpPr/>
          <p:nvPr/>
        </p:nvSpPr>
        <p:spPr bwMode="auto">
          <a:xfrm flipV="1">
            <a:off x="4165600" y="3657600"/>
            <a:ext cx="733425" cy="10668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0" name="TextBox 26"/>
          <p:cNvSpPr txBox="1">
            <a:spLocks noChangeArrowheads="1"/>
          </p:cNvSpPr>
          <p:nvPr/>
        </p:nvSpPr>
        <p:spPr bwMode="auto">
          <a:xfrm>
            <a:off x="3387725" y="4735513"/>
            <a:ext cx="2017713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int</a:t>
            </a:r>
            <a:r>
              <a:rPr lang="en-US" dirty="0">
                <a:latin typeface="Calibri" pitchFamily="34" charset="0"/>
              </a:rPr>
              <a:t> (4 Bytes) is here</a:t>
            </a:r>
          </a:p>
        </p:txBody>
      </p:sp>
      <p:sp>
        <p:nvSpPr>
          <p:cNvPr id="31" name="TextBox 28"/>
          <p:cNvSpPr txBox="1">
            <a:spLocks noChangeArrowheads="1"/>
          </p:cNvSpPr>
          <p:nvPr/>
        </p:nvSpPr>
        <p:spPr bwMode="auto">
          <a:xfrm>
            <a:off x="457200" y="5791200"/>
            <a:ext cx="4167188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No match: </a:t>
            </a:r>
            <a:r>
              <a:rPr lang="en-US">
                <a:latin typeface="Calibri" pitchFamily="34" charset="0"/>
              </a:rPr>
              <a:t>old line is evicted and replaced</a:t>
            </a:r>
          </a:p>
        </p:txBody>
      </p:sp>
    </p:spTree>
    <p:extLst>
      <p:ext uri="{BB962C8B-B14F-4D97-AF65-F5344CB8AC3E}">
        <p14:creationId xmlns:p14="http://schemas.microsoft.com/office/powerpoint/2010/main" val="1019095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9" grpId="0"/>
      <p:bldP spid="26" grpId="0"/>
      <p:bldP spid="2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392113"/>
            <a:ext cx="8482012" cy="762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 smtClean="0"/>
              <a:t>E-way Set Associative Cache (E = 2)</a:t>
            </a:r>
            <a:endParaRPr lang="en-US" sz="3600" dirty="0"/>
          </a:p>
        </p:txBody>
      </p:sp>
      <p:cxnSp>
        <p:nvCxnSpPr>
          <p:cNvPr id="31747" name="Straight Connector 124"/>
          <p:cNvCxnSpPr>
            <a:cxnSpLocks noChangeShapeType="1"/>
          </p:cNvCxnSpPr>
          <p:nvPr/>
        </p:nvCxnSpPr>
        <p:spPr bwMode="auto">
          <a:xfrm>
            <a:off x="762000" y="4800600"/>
            <a:ext cx="6599238" cy="17463"/>
          </a:xfrm>
          <a:prstGeom prst="line">
            <a:avLst/>
          </a:prstGeom>
          <a:noFill/>
          <a:ln w="76200" cap="rnd" algn="ctr">
            <a:solidFill>
              <a:schemeClr val="tx1"/>
            </a:solidFill>
            <a:prstDash val="sysDot"/>
            <a:round/>
            <a:headEnd/>
            <a:tailEnd/>
          </a:ln>
        </p:spPr>
      </p:cxnSp>
      <p:sp>
        <p:nvSpPr>
          <p:cNvPr id="31748" name="TextBox 126"/>
          <p:cNvSpPr txBox="1">
            <a:spLocks noChangeArrowheads="1"/>
          </p:cNvSpPr>
          <p:nvPr/>
        </p:nvSpPr>
        <p:spPr bwMode="auto">
          <a:xfrm>
            <a:off x="541699" y="1744663"/>
            <a:ext cx="3771112" cy="646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Comic Sans MS"/>
                <a:cs typeface="Comic Sans MS"/>
              </a:rPr>
              <a:t>E = 2: Two lines per set</a:t>
            </a:r>
          </a:p>
          <a:p>
            <a:r>
              <a:rPr lang="en-US" dirty="0">
                <a:solidFill>
                  <a:srgbClr val="0000FF"/>
                </a:solidFill>
                <a:latin typeface="Comic Sans MS"/>
                <a:cs typeface="Comic Sans MS"/>
              </a:rPr>
              <a:t>Assume: cache block size 8 bytes</a:t>
            </a:r>
          </a:p>
        </p:txBody>
      </p:sp>
      <p:sp>
        <p:nvSpPr>
          <p:cNvPr id="31749" name="Rectangle 127"/>
          <p:cNvSpPr>
            <a:spLocks noChangeArrowheads="1"/>
          </p:cNvSpPr>
          <p:nvPr/>
        </p:nvSpPr>
        <p:spPr bwMode="auto">
          <a:xfrm>
            <a:off x="6464300" y="1925638"/>
            <a:ext cx="990600" cy="271462"/>
          </a:xfrm>
          <a:prstGeom prst="rect">
            <a:avLst/>
          </a:prstGeom>
          <a:solidFill>
            <a:srgbClr val="FF9999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t bits</a:t>
            </a:r>
          </a:p>
        </p:txBody>
      </p:sp>
      <p:sp>
        <p:nvSpPr>
          <p:cNvPr id="31750" name="Rectangle 128"/>
          <p:cNvSpPr>
            <a:spLocks noChangeArrowheads="1"/>
          </p:cNvSpPr>
          <p:nvPr/>
        </p:nvSpPr>
        <p:spPr bwMode="auto">
          <a:xfrm>
            <a:off x="7454900" y="1925638"/>
            <a:ext cx="762000" cy="27146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0…01</a:t>
            </a:r>
          </a:p>
        </p:txBody>
      </p:sp>
      <p:sp>
        <p:nvSpPr>
          <p:cNvPr id="31751" name="Rectangle 129"/>
          <p:cNvSpPr>
            <a:spLocks noChangeArrowheads="1"/>
          </p:cNvSpPr>
          <p:nvPr/>
        </p:nvSpPr>
        <p:spPr bwMode="auto">
          <a:xfrm>
            <a:off x="8216900" y="1925638"/>
            <a:ext cx="622300" cy="27146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/>
            <a:r>
              <a:rPr lang="en-US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31752" name="TextBox 130"/>
          <p:cNvSpPr txBox="1">
            <a:spLocks noChangeArrowheads="1"/>
          </p:cNvSpPr>
          <p:nvPr/>
        </p:nvSpPr>
        <p:spPr bwMode="auto">
          <a:xfrm>
            <a:off x="6477000" y="1585913"/>
            <a:ext cx="2125663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latin typeface="Calibri" pitchFamily="34" charset="0"/>
              </a:rPr>
              <a:t>Address of short int:</a:t>
            </a:r>
          </a:p>
        </p:txBody>
      </p:sp>
      <p:grpSp>
        <p:nvGrpSpPr>
          <p:cNvPr id="31753" name="Group 97"/>
          <p:cNvGrpSpPr>
            <a:grpSpLocks/>
          </p:cNvGrpSpPr>
          <p:nvPr/>
        </p:nvGrpSpPr>
        <p:grpSpPr bwMode="auto">
          <a:xfrm>
            <a:off x="457200" y="2514600"/>
            <a:ext cx="7086600" cy="612775"/>
            <a:chOff x="685800" y="3578157"/>
            <a:chExt cx="7086600" cy="612843"/>
          </a:xfrm>
        </p:grpSpPr>
        <p:sp>
          <p:nvSpPr>
            <p:cNvPr id="73" name="Rectangle 72"/>
            <p:cNvSpPr/>
            <p:nvPr/>
          </p:nvSpPr>
          <p:spPr bwMode="auto">
            <a:xfrm>
              <a:off x="685800" y="3578157"/>
              <a:ext cx="7086600" cy="61284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defRPr/>
              </a:pPr>
              <a:endParaRPr lang="en-US" dirty="0">
                <a:latin typeface="Calibri" pitchFamily="34" charset="0"/>
              </a:endParaRPr>
            </a:p>
          </p:txBody>
        </p:sp>
        <p:grpSp>
          <p:nvGrpSpPr>
            <p:cNvPr id="31835" name="Group 169"/>
            <p:cNvGrpSpPr>
              <a:grpSpLocks/>
            </p:cNvGrpSpPr>
            <p:nvPr/>
          </p:nvGrpSpPr>
          <p:grpSpPr bwMode="auto">
            <a:xfrm>
              <a:off x="835207" y="3654360"/>
              <a:ext cx="3321928" cy="460443"/>
              <a:chOff x="1714312" y="5562600"/>
              <a:chExt cx="3848288" cy="533400"/>
            </a:xfrm>
          </p:grpSpPr>
          <p:sp>
            <p:nvSpPr>
              <p:cNvPr id="75" name="Rectangle 74"/>
              <p:cNvSpPr/>
              <p:nvPr/>
            </p:nvSpPr>
            <p:spPr bwMode="auto">
              <a:xfrm>
                <a:off x="1714101" y="5562606"/>
                <a:ext cx="3849110" cy="53338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31849" name="Rectangle 75"/>
              <p:cNvSpPr>
                <a:spLocks noChangeArrowheads="1"/>
              </p:cNvSpPr>
              <p:nvPr/>
            </p:nvSpPr>
            <p:spPr bwMode="auto">
              <a:xfrm>
                <a:off x="32125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850" name="Rectangle 76"/>
              <p:cNvSpPr>
                <a:spLocks noChangeArrowheads="1"/>
              </p:cNvSpPr>
              <p:nvPr/>
            </p:nvSpPr>
            <p:spPr bwMode="auto">
              <a:xfrm>
                <a:off x="3485160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851" name="Rectangle 77"/>
              <p:cNvSpPr>
                <a:spLocks noChangeArrowheads="1"/>
              </p:cNvSpPr>
              <p:nvPr/>
            </p:nvSpPr>
            <p:spPr bwMode="auto">
              <a:xfrm>
                <a:off x="37459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31852" name="Rectangle 78"/>
              <p:cNvSpPr>
                <a:spLocks noChangeArrowheads="1"/>
              </p:cNvSpPr>
              <p:nvPr/>
            </p:nvSpPr>
            <p:spPr bwMode="auto">
              <a:xfrm>
                <a:off x="5168000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80" name="Rectangle 79"/>
              <p:cNvSpPr/>
              <p:nvPr/>
            </p:nvSpPr>
            <p:spPr bwMode="auto">
              <a:xfrm>
                <a:off x="2309950" y="5676639"/>
                <a:ext cx="717225" cy="305314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dirty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31854" name="Rectangle 80"/>
              <p:cNvSpPr>
                <a:spLocks noChangeArrowheads="1"/>
              </p:cNvSpPr>
              <p:nvPr/>
            </p:nvSpPr>
            <p:spPr bwMode="auto">
              <a:xfrm>
                <a:off x="18409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31855" name="Rectangle 81"/>
              <p:cNvSpPr>
                <a:spLocks noChangeArrowheads="1"/>
              </p:cNvSpPr>
              <p:nvPr/>
            </p:nvSpPr>
            <p:spPr bwMode="auto">
              <a:xfrm>
                <a:off x="4019283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31856" name="Rectangle 82"/>
              <p:cNvSpPr>
                <a:spLocks noChangeArrowheads="1"/>
              </p:cNvSpPr>
              <p:nvPr/>
            </p:nvSpPr>
            <p:spPr bwMode="auto">
              <a:xfrm>
                <a:off x="4876800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31857" name="Rectangle 83"/>
              <p:cNvSpPr>
                <a:spLocks noChangeArrowheads="1"/>
              </p:cNvSpPr>
              <p:nvPr/>
            </p:nvSpPr>
            <p:spPr bwMode="auto">
              <a:xfrm>
                <a:off x="4584878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31858" name="Rectangle 84"/>
              <p:cNvSpPr>
                <a:spLocks noChangeArrowheads="1"/>
              </p:cNvSpPr>
              <p:nvPr/>
            </p:nvSpPr>
            <p:spPr bwMode="auto">
              <a:xfrm>
                <a:off x="4292956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4</a:t>
                </a:r>
              </a:p>
            </p:txBody>
          </p:sp>
        </p:grpSp>
        <p:grpSp>
          <p:nvGrpSpPr>
            <p:cNvPr id="31836" name="Group 169"/>
            <p:cNvGrpSpPr>
              <a:grpSpLocks/>
            </p:cNvGrpSpPr>
            <p:nvPr/>
          </p:nvGrpSpPr>
          <p:grpSpPr bwMode="auto">
            <a:xfrm>
              <a:off x="4309535" y="3657603"/>
              <a:ext cx="3321928" cy="460443"/>
              <a:chOff x="1714312" y="5562600"/>
              <a:chExt cx="3848288" cy="533400"/>
            </a:xfrm>
          </p:grpSpPr>
          <p:sp>
            <p:nvSpPr>
              <p:cNvPr id="87" name="Rectangle 86"/>
              <p:cNvSpPr/>
              <p:nvPr/>
            </p:nvSpPr>
            <p:spPr bwMode="auto">
              <a:xfrm>
                <a:off x="1714924" y="5562528"/>
                <a:ext cx="3847271" cy="53338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31838" name="Rectangle 87"/>
              <p:cNvSpPr>
                <a:spLocks noChangeArrowheads="1"/>
              </p:cNvSpPr>
              <p:nvPr/>
            </p:nvSpPr>
            <p:spPr bwMode="auto">
              <a:xfrm>
                <a:off x="32125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839" name="Rectangle 88"/>
              <p:cNvSpPr>
                <a:spLocks noChangeArrowheads="1"/>
              </p:cNvSpPr>
              <p:nvPr/>
            </p:nvSpPr>
            <p:spPr bwMode="auto">
              <a:xfrm>
                <a:off x="3485160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840" name="Rectangle 89"/>
              <p:cNvSpPr>
                <a:spLocks noChangeArrowheads="1"/>
              </p:cNvSpPr>
              <p:nvPr/>
            </p:nvSpPr>
            <p:spPr bwMode="auto">
              <a:xfrm>
                <a:off x="37459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31841" name="Rectangle 90"/>
              <p:cNvSpPr>
                <a:spLocks noChangeArrowheads="1"/>
              </p:cNvSpPr>
              <p:nvPr/>
            </p:nvSpPr>
            <p:spPr bwMode="auto">
              <a:xfrm>
                <a:off x="5168000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92" name="Rectangle 91"/>
              <p:cNvSpPr/>
              <p:nvPr/>
            </p:nvSpPr>
            <p:spPr bwMode="auto">
              <a:xfrm>
                <a:off x="2310772" y="5676561"/>
                <a:ext cx="717225" cy="305314"/>
              </a:xfrm>
              <a:prstGeom prst="rect">
                <a:avLst/>
              </a:prstGeom>
              <a:solidFill>
                <a:srgbClr val="FFFFFF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dirty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31843" name="Rectangle 92"/>
              <p:cNvSpPr>
                <a:spLocks noChangeArrowheads="1"/>
              </p:cNvSpPr>
              <p:nvPr/>
            </p:nvSpPr>
            <p:spPr bwMode="auto">
              <a:xfrm>
                <a:off x="18409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31844" name="Rectangle 93"/>
              <p:cNvSpPr>
                <a:spLocks noChangeArrowheads="1"/>
              </p:cNvSpPr>
              <p:nvPr/>
            </p:nvSpPr>
            <p:spPr bwMode="auto">
              <a:xfrm>
                <a:off x="4019283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31845" name="Rectangle 94"/>
              <p:cNvSpPr>
                <a:spLocks noChangeArrowheads="1"/>
              </p:cNvSpPr>
              <p:nvPr/>
            </p:nvSpPr>
            <p:spPr bwMode="auto">
              <a:xfrm>
                <a:off x="4876800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31846" name="Rectangle 95"/>
              <p:cNvSpPr>
                <a:spLocks noChangeArrowheads="1"/>
              </p:cNvSpPr>
              <p:nvPr/>
            </p:nvSpPr>
            <p:spPr bwMode="auto">
              <a:xfrm>
                <a:off x="4584878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31847" name="Rectangle 96"/>
              <p:cNvSpPr>
                <a:spLocks noChangeArrowheads="1"/>
              </p:cNvSpPr>
              <p:nvPr/>
            </p:nvSpPr>
            <p:spPr bwMode="auto">
              <a:xfrm>
                <a:off x="4292956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4</a:t>
                </a:r>
              </a:p>
            </p:txBody>
          </p:sp>
        </p:grpSp>
      </p:grpSp>
      <p:grpSp>
        <p:nvGrpSpPr>
          <p:cNvPr id="31754" name="Group 98"/>
          <p:cNvGrpSpPr>
            <a:grpSpLocks/>
          </p:cNvGrpSpPr>
          <p:nvPr/>
        </p:nvGrpSpPr>
        <p:grpSpPr bwMode="auto">
          <a:xfrm>
            <a:off x="457200" y="3200400"/>
            <a:ext cx="7086600" cy="612775"/>
            <a:chOff x="685800" y="3578157"/>
            <a:chExt cx="7086600" cy="612843"/>
          </a:xfrm>
        </p:grpSpPr>
        <p:sp>
          <p:nvSpPr>
            <p:cNvPr id="100" name="Rectangle 99"/>
            <p:cNvSpPr/>
            <p:nvPr/>
          </p:nvSpPr>
          <p:spPr bwMode="auto">
            <a:xfrm>
              <a:off x="685800" y="3578157"/>
              <a:ext cx="7086600" cy="61284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defRPr/>
              </a:pPr>
              <a:endParaRPr lang="en-US" dirty="0">
                <a:latin typeface="Calibri" pitchFamily="34" charset="0"/>
              </a:endParaRPr>
            </a:p>
          </p:txBody>
        </p:sp>
        <p:grpSp>
          <p:nvGrpSpPr>
            <p:cNvPr id="31810" name="Group 169"/>
            <p:cNvGrpSpPr>
              <a:grpSpLocks/>
            </p:cNvGrpSpPr>
            <p:nvPr/>
          </p:nvGrpSpPr>
          <p:grpSpPr bwMode="auto">
            <a:xfrm>
              <a:off x="835207" y="3654360"/>
              <a:ext cx="3321928" cy="460443"/>
              <a:chOff x="1714312" y="5562600"/>
              <a:chExt cx="3848288" cy="533400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1714101" y="5562606"/>
                <a:ext cx="3849110" cy="53338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31824" name="Rectangle 114"/>
              <p:cNvSpPr>
                <a:spLocks noChangeArrowheads="1"/>
              </p:cNvSpPr>
              <p:nvPr/>
            </p:nvSpPr>
            <p:spPr bwMode="auto">
              <a:xfrm>
                <a:off x="32125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825" name="Rectangle 115"/>
              <p:cNvSpPr>
                <a:spLocks noChangeArrowheads="1"/>
              </p:cNvSpPr>
              <p:nvPr/>
            </p:nvSpPr>
            <p:spPr bwMode="auto">
              <a:xfrm>
                <a:off x="3485160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826" name="Rectangle 116"/>
              <p:cNvSpPr>
                <a:spLocks noChangeArrowheads="1"/>
              </p:cNvSpPr>
              <p:nvPr/>
            </p:nvSpPr>
            <p:spPr bwMode="auto">
              <a:xfrm>
                <a:off x="37459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31827" name="Rectangle 117"/>
              <p:cNvSpPr>
                <a:spLocks noChangeArrowheads="1"/>
              </p:cNvSpPr>
              <p:nvPr/>
            </p:nvSpPr>
            <p:spPr bwMode="auto">
              <a:xfrm>
                <a:off x="5168000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119" name="Rectangle 118"/>
              <p:cNvSpPr/>
              <p:nvPr/>
            </p:nvSpPr>
            <p:spPr bwMode="auto">
              <a:xfrm>
                <a:off x="2309950" y="5676639"/>
                <a:ext cx="717225" cy="305314"/>
              </a:xfrm>
              <a:prstGeom prst="rect">
                <a:avLst/>
              </a:prstGeom>
              <a:solidFill>
                <a:srgbClr val="FFFFFF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dirty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31829" name="Rectangle 119"/>
              <p:cNvSpPr>
                <a:spLocks noChangeArrowheads="1"/>
              </p:cNvSpPr>
              <p:nvPr/>
            </p:nvSpPr>
            <p:spPr bwMode="auto">
              <a:xfrm>
                <a:off x="18409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31830" name="Rectangle 120"/>
              <p:cNvSpPr>
                <a:spLocks noChangeArrowheads="1"/>
              </p:cNvSpPr>
              <p:nvPr/>
            </p:nvSpPr>
            <p:spPr bwMode="auto">
              <a:xfrm>
                <a:off x="4019283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31831" name="Rectangle 121"/>
              <p:cNvSpPr>
                <a:spLocks noChangeArrowheads="1"/>
              </p:cNvSpPr>
              <p:nvPr/>
            </p:nvSpPr>
            <p:spPr bwMode="auto">
              <a:xfrm>
                <a:off x="4876800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31832" name="Rectangle 122"/>
              <p:cNvSpPr>
                <a:spLocks noChangeArrowheads="1"/>
              </p:cNvSpPr>
              <p:nvPr/>
            </p:nvSpPr>
            <p:spPr bwMode="auto">
              <a:xfrm>
                <a:off x="4584878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31833" name="Rectangle 123"/>
              <p:cNvSpPr>
                <a:spLocks noChangeArrowheads="1"/>
              </p:cNvSpPr>
              <p:nvPr/>
            </p:nvSpPr>
            <p:spPr bwMode="auto">
              <a:xfrm>
                <a:off x="4292956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4</a:t>
                </a:r>
              </a:p>
            </p:txBody>
          </p:sp>
        </p:grpSp>
        <p:grpSp>
          <p:nvGrpSpPr>
            <p:cNvPr id="31811" name="Group 169"/>
            <p:cNvGrpSpPr>
              <a:grpSpLocks/>
            </p:cNvGrpSpPr>
            <p:nvPr/>
          </p:nvGrpSpPr>
          <p:grpSpPr bwMode="auto">
            <a:xfrm>
              <a:off x="4309535" y="3657603"/>
              <a:ext cx="3321928" cy="460443"/>
              <a:chOff x="1714312" y="5562600"/>
              <a:chExt cx="3848288" cy="533400"/>
            </a:xfrm>
          </p:grpSpPr>
          <p:sp>
            <p:nvSpPr>
              <p:cNvPr id="103" name="Rectangle 102"/>
              <p:cNvSpPr/>
              <p:nvPr/>
            </p:nvSpPr>
            <p:spPr bwMode="auto">
              <a:xfrm>
                <a:off x="1714924" y="5562528"/>
                <a:ext cx="3847271" cy="53338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31813" name="Rectangle 103"/>
              <p:cNvSpPr>
                <a:spLocks noChangeArrowheads="1"/>
              </p:cNvSpPr>
              <p:nvPr/>
            </p:nvSpPr>
            <p:spPr bwMode="auto">
              <a:xfrm>
                <a:off x="32125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814" name="Rectangle 104"/>
              <p:cNvSpPr>
                <a:spLocks noChangeArrowheads="1"/>
              </p:cNvSpPr>
              <p:nvPr/>
            </p:nvSpPr>
            <p:spPr bwMode="auto">
              <a:xfrm>
                <a:off x="3485160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815" name="Rectangle 105"/>
              <p:cNvSpPr>
                <a:spLocks noChangeArrowheads="1"/>
              </p:cNvSpPr>
              <p:nvPr/>
            </p:nvSpPr>
            <p:spPr bwMode="auto">
              <a:xfrm>
                <a:off x="37459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31816" name="Rectangle 106"/>
              <p:cNvSpPr>
                <a:spLocks noChangeArrowheads="1"/>
              </p:cNvSpPr>
              <p:nvPr/>
            </p:nvSpPr>
            <p:spPr bwMode="auto">
              <a:xfrm>
                <a:off x="5168000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108" name="Rectangle 107"/>
              <p:cNvSpPr/>
              <p:nvPr/>
            </p:nvSpPr>
            <p:spPr bwMode="auto">
              <a:xfrm>
                <a:off x="2310772" y="5676561"/>
                <a:ext cx="717225" cy="305314"/>
              </a:xfrm>
              <a:prstGeom prst="rect">
                <a:avLst/>
              </a:prstGeom>
              <a:solidFill>
                <a:srgbClr val="FFFFFF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dirty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31818" name="Rectangle 108"/>
              <p:cNvSpPr>
                <a:spLocks noChangeArrowheads="1"/>
              </p:cNvSpPr>
              <p:nvPr/>
            </p:nvSpPr>
            <p:spPr bwMode="auto">
              <a:xfrm>
                <a:off x="18409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31819" name="Rectangle 109"/>
              <p:cNvSpPr>
                <a:spLocks noChangeArrowheads="1"/>
              </p:cNvSpPr>
              <p:nvPr/>
            </p:nvSpPr>
            <p:spPr bwMode="auto">
              <a:xfrm>
                <a:off x="4019283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31820" name="Rectangle 110"/>
              <p:cNvSpPr>
                <a:spLocks noChangeArrowheads="1"/>
              </p:cNvSpPr>
              <p:nvPr/>
            </p:nvSpPr>
            <p:spPr bwMode="auto">
              <a:xfrm>
                <a:off x="4876800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31821" name="Rectangle 111"/>
              <p:cNvSpPr>
                <a:spLocks noChangeArrowheads="1"/>
              </p:cNvSpPr>
              <p:nvPr/>
            </p:nvSpPr>
            <p:spPr bwMode="auto">
              <a:xfrm>
                <a:off x="4584878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31822" name="Rectangle 112"/>
              <p:cNvSpPr>
                <a:spLocks noChangeArrowheads="1"/>
              </p:cNvSpPr>
              <p:nvPr/>
            </p:nvSpPr>
            <p:spPr bwMode="auto">
              <a:xfrm>
                <a:off x="4292956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4</a:t>
                </a:r>
              </a:p>
            </p:txBody>
          </p:sp>
        </p:grpSp>
      </p:grpSp>
      <p:grpSp>
        <p:nvGrpSpPr>
          <p:cNvPr id="31755" name="Group 125"/>
          <p:cNvGrpSpPr>
            <a:grpSpLocks/>
          </p:cNvGrpSpPr>
          <p:nvPr/>
        </p:nvGrpSpPr>
        <p:grpSpPr bwMode="auto">
          <a:xfrm>
            <a:off x="457200" y="3886200"/>
            <a:ext cx="7086600" cy="612775"/>
            <a:chOff x="685800" y="3578157"/>
            <a:chExt cx="7086600" cy="612843"/>
          </a:xfrm>
        </p:grpSpPr>
        <p:sp>
          <p:nvSpPr>
            <p:cNvPr id="137" name="Rectangle 136"/>
            <p:cNvSpPr/>
            <p:nvPr/>
          </p:nvSpPr>
          <p:spPr bwMode="auto">
            <a:xfrm>
              <a:off x="685800" y="3578157"/>
              <a:ext cx="7086600" cy="61284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defRPr/>
              </a:pPr>
              <a:endParaRPr lang="en-US" dirty="0">
                <a:latin typeface="Calibri" pitchFamily="34" charset="0"/>
              </a:endParaRPr>
            </a:p>
          </p:txBody>
        </p:sp>
        <p:grpSp>
          <p:nvGrpSpPr>
            <p:cNvPr id="31785" name="Group 169"/>
            <p:cNvGrpSpPr>
              <a:grpSpLocks/>
            </p:cNvGrpSpPr>
            <p:nvPr/>
          </p:nvGrpSpPr>
          <p:grpSpPr bwMode="auto">
            <a:xfrm>
              <a:off x="835207" y="3654360"/>
              <a:ext cx="3321928" cy="460443"/>
              <a:chOff x="1714312" y="5562600"/>
              <a:chExt cx="3848288" cy="533400"/>
            </a:xfrm>
          </p:grpSpPr>
          <p:sp>
            <p:nvSpPr>
              <p:cNvPr id="191" name="Rectangle 190"/>
              <p:cNvSpPr/>
              <p:nvPr/>
            </p:nvSpPr>
            <p:spPr bwMode="auto">
              <a:xfrm>
                <a:off x="1714101" y="5562606"/>
                <a:ext cx="3849110" cy="53338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31799" name="Rectangle 191"/>
              <p:cNvSpPr>
                <a:spLocks noChangeArrowheads="1"/>
              </p:cNvSpPr>
              <p:nvPr/>
            </p:nvSpPr>
            <p:spPr bwMode="auto">
              <a:xfrm>
                <a:off x="32125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800" name="Rectangle 192"/>
              <p:cNvSpPr>
                <a:spLocks noChangeArrowheads="1"/>
              </p:cNvSpPr>
              <p:nvPr/>
            </p:nvSpPr>
            <p:spPr bwMode="auto">
              <a:xfrm>
                <a:off x="3485160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801" name="Rectangle 193"/>
              <p:cNvSpPr>
                <a:spLocks noChangeArrowheads="1"/>
              </p:cNvSpPr>
              <p:nvPr/>
            </p:nvSpPr>
            <p:spPr bwMode="auto">
              <a:xfrm>
                <a:off x="37459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31802" name="Rectangle 194"/>
              <p:cNvSpPr>
                <a:spLocks noChangeArrowheads="1"/>
              </p:cNvSpPr>
              <p:nvPr/>
            </p:nvSpPr>
            <p:spPr bwMode="auto">
              <a:xfrm>
                <a:off x="5168000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196" name="Rectangle 195"/>
              <p:cNvSpPr/>
              <p:nvPr/>
            </p:nvSpPr>
            <p:spPr bwMode="auto">
              <a:xfrm>
                <a:off x="2309950" y="5676639"/>
                <a:ext cx="717225" cy="305314"/>
              </a:xfrm>
              <a:prstGeom prst="rect">
                <a:avLst/>
              </a:prstGeom>
              <a:solidFill>
                <a:srgbClr val="FFFFFF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dirty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31804" name="Rectangle 196"/>
              <p:cNvSpPr>
                <a:spLocks noChangeArrowheads="1"/>
              </p:cNvSpPr>
              <p:nvPr/>
            </p:nvSpPr>
            <p:spPr bwMode="auto">
              <a:xfrm>
                <a:off x="18409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31805" name="Rectangle 197"/>
              <p:cNvSpPr>
                <a:spLocks noChangeArrowheads="1"/>
              </p:cNvSpPr>
              <p:nvPr/>
            </p:nvSpPr>
            <p:spPr bwMode="auto">
              <a:xfrm>
                <a:off x="4019283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31806" name="Rectangle 198"/>
              <p:cNvSpPr>
                <a:spLocks noChangeArrowheads="1"/>
              </p:cNvSpPr>
              <p:nvPr/>
            </p:nvSpPr>
            <p:spPr bwMode="auto">
              <a:xfrm>
                <a:off x="4876800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31807" name="Rectangle 199"/>
              <p:cNvSpPr>
                <a:spLocks noChangeArrowheads="1"/>
              </p:cNvSpPr>
              <p:nvPr/>
            </p:nvSpPr>
            <p:spPr bwMode="auto">
              <a:xfrm>
                <a:off x="4584878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31808" name="Rectangle 200"/>
              <p:cNvSpPr>
                <a:spLocks noChangeArrowheads="1"/>
              </p:cNvSpPr>
              <p:nvPr/>
            </p:nvSpPr>
            <p:spPr bwMode="auto">
              <a:xfrm>
                <a:off x="4292956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4</a:t>
                </a:r>
              </a:p>
            </p:txBody>
          </p:sp>
        </p:grpSp>
        <p:grpSp>
          <p:nvGrpSpPr>
            <p:cNvPr id="31786" name="Group 169"/>
            <p:cNvGrpSpPr>
              <a:grpSpLocks/>
            </p:cNvGrpSpPr>
            <p:nvPr/>
          </p:nvGrpSpPr>
          <p:grpSpPr bwMode="auto">
            <a:xfrm>
              <a:off x="4309535" y="3657603"/>
              <a:ext cx="3321928" cy="460443"/>
              <a:chOff x="1714312" y="5562600"/>
              <a:chExt cx="3848288" cy="533400"/>
            </a:xfrm>
          </p:grpSpPr>
          <p:sp>
            <p:nvSpPr>
              <p:cNvPr id="146" name="Rectangle 145"/>
              <p:cNvSpPr/>
              <p:nvPr/>
            </p:nvSpPr>
            <p:spPr bwMode="auto">
              <a:xfrm>
                <a:off x="1714924" y="5562528"/>
                <a:ext cx="3847271" cy="53338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31788" name="Rectangle 157"/>
              <p:cNvSpPr>
                <a:spLocks noChangeArrowheads="1"/>
              </p:cNvSpPr>
              <p:nvPr/>
            </p:nvSpPr>
            <p:spPr bwMode="auto">
              <a:xfrm>
                <a:off x="32125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89" name="Rectangle 169"/>
              <p:cNvSpPr>
                <a:spLocks noChangeArrowheads="1"/>
              </p:cNvSpPr>
              <p:nvPr/>
            </p:nvSpPr>
            <p:spPr bwMode="auto">
              <a:xfrm>
                <a:off x="3485160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90" name="Rectangle 181"/>
              <p:cNvSpPr>
                <a:spLocks noChangeArrowheads="1"/>
              </p:cNvSpPr>
              <p:nvPr/>
            </p:nvSpPr>
            <p:spPr bwMode="auto">
              <a:xfrm>
                <a:off x="37459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31791" name="Rectangle 183"/>
              <p:cNvSpPr>
                <a:spLocks noChangeArrowheads="1"/>
              </p:cNvSpPr>
              <p:nvPr/>
            </p:nvSpPr>
            <p:spPr bwMode="auto">
              <a:xfrm>
                <a:off x="5168000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185" name="Rectangle 184"/>
              <p:cNvSpPr/>
              <p:nvPr/>
            </p:nvSpPr>
            <p:spPr bwMode="auto">
              <a:xfrm>
                <a:off x="2310772" y="5676561"/>
                <a:ext cx="717225" cy="305314"/>
              </a:xfrm>
              <a:prstGeom prst="rect">
                <a:avLst/>
              </a:prstGeom>
              <a:solidFill>
                <a:srgbClr val="FFFFFF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dirty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31793" name="Rectangle 185"/>
              <p:cNvSpPr>
                <a:spLocks noChangeArrowheads="1"/>
              </p:cNvSpPr>
              <p:nvPr/>
            </p:nvSpPr>
            <p:spPr bwMode="auto">
              <a:xfrm>
                <a:off x="18409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31794" name="Rectangle 186"/>
              <p:cNvSpPr>
                <a:spLocks noChangeArrowheads="1"/>
              </p:cNvSpPr>
              <p:nvPr/>
            </p:nvSpPr>
            <p:spPr bwMode="auto">
              <a:xfrm>
                <a:off x="4019283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31795" name="Rectangle 187"/>
              <p:cNvSpPr>
                <a:spLocks noChangeArrowheads="1"/>
              </p:cNvSpPr>
              <p:nvPr/>
            </p:nvSpPr>
            <p:spPr bwMode="auto">
              <a:xfrm>
                <a:off x="4876800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31796" name="Rectangle 188"/>
              <p:cNvSpPr>
                <a:spLocks noChangeArrowheads="1"/>
              </p:cNvSpPr>
              <p:nvPr/>
            </p:nvSpPr>
            <p:spPr bwMode="auto">
              <a:xfrm>
                <a:off x="4584878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31797" name="Rectangle 189"/>
              <p:cNvSpPr>
                <a:spLocks noChangeArrowheads="1"/>
              </p:cNvSpPr>
              <p:nvPr/>
            </p:nvSpPr>
            <p:spPr bwMode="auto">
              <a:xfrm>
                <a:off x="4292956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4</a:t>
                </a:r>
              </a:p>
            </p:txBody>
          </p:sp>
        </p:grpSp>
      </p:grpSp>
      <p:grpSp>
        <p:nvGrpSpPr>
          <p:cNvPr id="31756" name="Group 203"/>
          <p:cNvGrpSpPr>
            <a:grpSpLocks/>
          </p:cNvGrpSpPr>
          <p:nvPr/>
        </p:nvGrpSpPr>
        <p:grpSpPr bwMode="auto">
          <a:xfrm>
            <a:off x="457200" y="5102225"/>
            <a:ext cx="7086600" cy="612775"/>
            <a:chOff x="685800" y="3578157"/>
            <a:chExt cx="7086600" cy="612843"/>
          </a:xfrm>
        </p:grpSpPr>
        <p:sp>
          <p:nvSpPr>
            <p:cNvPr id="205" name="Rectangle 204"/>
            <p:cNvSpPr/>
            <p:nvPr/>
          </p:nvSpPr>
          <p:spPr bwMode="auto">
            <a:xfrm>
              <a:off x="685800" y="3578157"/>
              <a:ext cx="7086600" cy="61284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defRPr/>
              </a:pPr>
              <a:endParaRPr lang="en-US" dirty="0">
                <a:latin typeface="Calibri" pitchFamily="34" charset="0"/>
              </a:endParaRPr>
            </a:p>
          </p:txBody>
        </p:sp>
        <p:grpSp>
          <p:nvGrpSpPr>
            <p:cNvPr id="31760" name="Group 169"/>
            <p:cNvGrpSpPr>
              <a:grpSpLocks/>
            </p:cNvGrpSpPr>
            <p:nvPr/>
          </p:nvGrpSpPr>
          <p:grpSpPr bwMode="auto">
            <a:xfrm>
              <a:off x="835207" y="3654360"/>
              <a:ext cx="3321928" cy="460443"/>
              <a:chOff x="1714312" y="5562600"/>
              <a:chExt cx="3848288" cy="533400"/>
            </a:xfrm>
          </p:grpSpPr>
          <p:sp>
            <p:nvSpPr>
              <p:cNvPr id="219" name="Rectangle 218"/>
              <p:cNvSpPr/>
              <p:nvPr/>
            </p:nvSpPr>
            <p:spPr bwMode="auto">
              <a:xfrm>
                <a:off x="1714101" y="5562606"/>
                <a:ext cx="3849110" cy="53338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31774" name="Rectangle 219"/>
              <p:cNvSpPr>
                <a:spLocks noChangeArrowheads="1"/>
              </p:cNvSpPr>
              <p:nvPr/>
            </p:nvSpPr>
            <p:spPr bwMode="auto">
              <a:xfrm>
                <a:off x="32125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75" name="Rectangle 220"/>
              <p:cNvSpPr>
                <a:spLocks noChangeArrowheads="1"/>
              </p:cNvSpPr>
              <p:nvPr/>
            </p:nvSpPr>
            <p:spPr bwMode="auto">
              <a:xfrm>
                <a:off x="3485160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76" name="Rectangle 221"/>
              <p:cNvSpPr>
                <a:spLocks noChangeArrowheads="1"/>
              </p:cNvSpPr>
              <p:nvPr/>
            </p:nvSpPr>
            <p:spPr bwMode="auto">
              <a:xfrm>
                <a:off x="37459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31777" name="Rectangle 222"/>
              <p:cNvSpPr>
                <a:spLocks noChangeArrowheads="1"/>
              </p:cNvSpPr>
              <p:nvPr/>
            </p:nvSpPr>
            <p:spPr bwMode="auto">
              <a:xfrm>
                <a:off x="5168000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224" name="Rectangle 223"/>
              <p:cNvSpPr/>
              <p:nvPr/>
            </p:nvSpPr>
            <p:spPr bwMode="auto">
              <a:xfrm>
                <a:off x="2309950" y="5676639"/>
                <a:ext cx="717225" cy="305314"/>
              </a:xfrm>
              <a:prstGeom prst="rect">
                <a:avLst/>
              </a:prstGeom>
              <a:solidFill>
                <a:srgbClr val="FFFFFF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dirty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31779" name="Rectangle 224"/>
              <p:cNvSpPr>
                <a:spLocks noChangeArrowheads="1"/>
              </p:cNvSpPr>
              <p:nvPr/>
            </p:nvSpPr>
            <p:spPr bwMode="auto">
              <a:xfrm>
                <a:off x="18409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31780" name="Rectangle 225"/>
              <p:cNvSpPr>
                <a:spLocks noChangeArrowheads="1"/>
              </p:cNvSpPr>
              <p:nvPr/>
            </p:nvSpPr>
            <p:spPr bwMode="auto">
              <a:xfrm>
                <a:off x="4019283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31781" name="Rectangle 226"/>
              <p:cNvSpPr>
                <a:spLocks noChangeArrowheads="1"/>
              </p:cNvSpPr>
              <p:nvPr/>
            </p:nvSpPr>
            <p:spPr bwMode="auto">
              <a:xfrm>
                <a:off x="4876800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31782" name="Rectangle 227"/>
              <p:cNvSpPr>
                <a:spLocks noChangeArrowheads="1"/>
              </p:cNvSpPr>
              <p:nvPr/>
            </p:nvSpPr>
            <p:spPr bwMode="auto">
              <a:xfrm>
                <a:off x="4584878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31783" name="Rectangle 228"/>
              <p:cNvSpPr>
                <a:spLocks noChangeArrowheads="1"/>
              </p:cNvSpPr>
              <p:nvPr/>
            </p:nvSpPr>
            <p:spPr bwMode="auto">
              <a:xfrm>
                <a:off x="4292956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4</a:t>
                </a:r>
              </a:p>
            </p:txBody>
          </p:sp>
        </p:grpSp>
        <p:grpSp>
          <p:nvGrpSpPr>
            <p:cNvPr id="31761" name="Group 169"/>
            <p:cNvGrpSpPr>
              <a:grpSpLocks/>
            </p:cNvGrpSpPr>
            <p:nvPr/>
          </p:nvGrpSpPr>
          <p:grpSpPr bwMode="auto">
            <a:xfrm>
              <a:off x="4309535" y="3657603"/>
              <a:ext cx="3321928" cy="460443"/>
              <a:chOff x="1714312" y="5562600"/>
              <a:chExt cx="3848288" cy="533400"/>
            </a:xfrm>
          </p:grpSpPr>
          <p:sp>
            <p:nvSpPr>
              <p:cNvPr id="208" name="Rectangle 207"/>
              <p:cNvSpPr/>
              <p:nvPr/>
            </p:nvSpPr>
            <p:spPr bwMode="auto">
              <a:xfrm>
                <a:off x="1714924" y="5562528"/>
                <a:ext cx="3847271" cy="53338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31763" name="Rectangle 208"/>
              <p:cNvSpPr>
                <a:spLocks noChangeArrowheads="1"/>
              </p:cNvSpPr>
              <p:nvPr/>
            </p:nvSpPr>
            <p:spPr bwMode="auto">
              <a:xfrm>
                <a:off x="32125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64" name="Rectangle 209"/>
              <p:cNvSpPr>
                <a:spLocks noChangeArrowheads="1"/>
              </p:cNvSpPr>
              <p:nvPr/>
            </p:nvSpPr>
            <p:spPr bwMode="auto">
              <a:xfrm>
                <a:off x="3485160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5" name="Rectangle 210"/>
              <p:cNvSpPr>
                <a:spLocks noChangeArrowheads="1"/>
              </p:cNvSpPr>
              <p:nvPr/>
            </p:nvSpPr>
            <p:spPr bwMode="auto">
              <a:xfrm>
                <a:off x="37459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31766" name="Rectangle 211"/>
              <p:cNvSpPr>
                <a:spLocks noChangeArrowheads="1"/>
              </p:cNvSpPr>
              <p:nvPr/>
            </p:nvSpPr>
            <p:spPr bwMode="auto">
              <a:xfrm>
                <a:off x="5168000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213" name="Rectangle 212"/>
              <p:cNvSpPr/>
              <p:nvPr/>
            </p:nvSpPr>
            <p:spPr bwMode="auto">
              <a:xfrm>
                <a:off x="2310772" y="5676561"/>
                <a:ext cx="717225" cy="305314"/>
              </a:xfrm>
              <a:prstGeom prst="rect">
                <a:avLst/>
              </a:prstGeom>
              <a:solidFill>
                <a:srgbClr val="FFFFFF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dirty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31768" name="Rectangle 213"/>
              <p:cNvSpPr>
                <a:spLocks noChangeArrowheads="1"/>
              </p:cNvSpPr>
              <p:nvPr/>
            </p:nvSpPr>
            <p:spPr bwMode="auto">
              <a:xfrm>
                <a:off x="18409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31769" name="Rectangle 214"/>
              <p:cNvSpPr>
                <a:spLocks noChangeArrowheads="1"/>
              </p:cNvSpPr>
              <p:nvPr/>
            </p:nvSpPr>
            <p:spPr bwMode="auto">
              <a:xfrm>
                <a:off x="4019283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31770" name="Rectangle 215"/>
              <p:cNvSpPr>
                <a:spLocks noChangeArrowheads="1"/>
              </p:cNvSpPr>
              <p:nvPr/>
            </p:nvSpPr>
            <p:spPr bwMode="auto">
              <a:xfrm>
                <a:off x="4876800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31771" name="Rectangle 216"/>
              <p:cNvSpPr>
                <a:spLocks noChangeArrowheads="1"/>
              </p:cNvSpPr>
              <p:nvPr/>
            </p:nvSpPr>
            <p:spPr bwMode="auto">
              <a:xfrm>
                <a:off x="4584878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31772" name="Rectangle 217"/>
              <p:cNvSpPr>
                <a:spLocks noChangeArrowheads="1"/>
              </p:cNvSpPr>
              <p:nvPr/>
            </p:nvSpPr>
            <p:spPr bwMode="auto">
              <a:xfrm>
                <a:off x="4292956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4</a:t>
                </a:r>
              </a:p>
            </p:txBody>
          </p:sp>
        </p:grpSp>
      </p:grpSp>
      <p:cxnSp>
        <p:nvCxnSpPr>
          <p:cNvPr id="231" name="Shape 230"/>
          <p:cNvCxnSpPr>
            <a:cxnSpLocks noChangeShapeType="1"/>
            <a:stCxn id="31750" idx="2"/>
            <a:endCxn id="100" idx="3"/>
          </p:cNvCxnSpPr>
          <p:nvPr/>
        </p:nvCxnSpPr>
        <p:spPr bwMode="auto">
          <a:xfrm rot="5400000">
            <a:off x="7035006" y="2705894"/>
            <a:ext cx="1309688" cy="292100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32" name="TextBox 131"/>
          <p:cNvSpPr txBox="1">
            <a:spLocks noChangeArrowheads="1"/>
          </p:cNvSpPr>
          <p:nvPr/>
        </p:nvSpPr>
        <p:spPr bwMode="auto">
          <a:xfrm>
            <a:off x="7924800" y="3246438"/>
            <a:ext cx="900113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latin typeface="Calibri" pitchFamily="34" charset="0"/>
              </a:rPr>
              <a:t>find set</a:t>
            </a:r>
          </a:p>
        </p:txBody>
      </p:sp>
    </p:spTree>
    <p:extLst>
      <p:ext uri="{BB962C8B-B14F-4D97-AF65-F5344CB8AC3E}">
        <p14:creationId xmlns:p14="http://schemas.microsoft.com/office/powerpoint/2010/main" val="1482646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  <p:bldP spid="132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82576"/>
            <a:ext cx="8582025" cy="762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 smtClean="0"/>
              <a:t>E-way Set Associative Cache (E = 2)</a:t>
            </a:r>
            <a:endParaRPr lang="en-US" sz="3600" dirty="0"/>
          </a:p>
        </p:txBody>
      </p:sp>
      <p:sp>
        <p:nvSpPr>
          <p:cNvPr id="32772" name="Rectangle 127"/>
          <p:cNvSpPr>
            <a:spLocks noChangeArrowheads="1"/>
          </p:cNvSpPr>
          <p:nvPr/>
        </p:nvSpPr>
        <p:spPr bwMode="auto">
          <a:xfrm>
            <a:off x="6565900" y="1862138"/>
            <a:ext cx="990600" cy="271462"/>
          </a:xfrm>
          <a:prstGeom prst="rect">
            <a:avLst/>
          </a:prstGeom>
          <a:solidFill>
            <a:srgbClr val="FF9999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t bits</a:t>
            </a:r>
          </a:p>
        </p:txBody>
      </p:sp>
      <p:sp>
        <p:nvSpPr>
          <p:cNvPr id="32773" name="Rectangle 128"/>
          <p:cNvSpPr>
            <a:spLocks noChangeArrowheads="1"/>
          </p:cNvSpPr>
          <p:nvPr/>
        </p:nvSpPr>
        <p:spPr bwMode="auto">
          <a:xfrm>
            <a:off x="7556500" y="1862138"/>
            <a:ext cx="762000" cy="27146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0…01</a:t>
            </a:r>
          </a:p>
        </p:txBody>
      </p:sp>
      <p:sp>
        <p:nvSpPr>
          <p:cNvPr id="32774" name="Rectangle 129"/>
          <p:cNvSpPr>
            <a:spLocks noChangeArrowheads="1"/>
          </p:cNvSpPr>
          <p:nvPr/>
        </p:nvSpPr>
        <p:spPr bwMode="auto">
          <a:xfrm>
            <a:off x="8318499" y="1862138"/>
            <a:ext cx="620713" cy="27146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/>
            <a:r>
              <a:rPr lang="en-US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32775" name="TextBox 130"/>
          <p:cNvSpPr txBox="1">
            <a:spLocks noChangeArrowheads="1"/>
          </p:cNvSpPr>
          <p:nvPr/>
        </p:nvSpPr>
        <p:spPr bwMode="auto">
          <a:xfrm>
            <a:off x="6477000" y="1522413"/>
            <a:ext cx="2125663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latin typeface="Calibri" pitchFamily="34" charset="0"/>
              </a:rPr>
              <a:t>Address of short int:</a:t>
            </a:r>
          </a:p>
        </p:txBody>
      </p:sp>
      <p:grpSp>
        <p:nvGrpSpPr>
          <p:cNvPr id="32776" name="Group 98"/>
          <p:cNvGrpSpPr>
            <a:grpSpLocks/>
          </p:cNvGrpSpPr>
          <p:nvPr/>
        </p:nvGrpSpPr>
        <p:grpSpPr bwMode="auto">
          <a:xfrm>
            <a:off x="457200" y="3200400"/>
            <a:ext cx="7086600" cy="612775"/>
            <a:chOff x="685800" y="3578157"/>
            <a:chExt cx="7086600" cy="612843"/>
          </a:xfrm>
        </p:grpSpPr>
        <p:sp>
          <p:nvSpPr>
            <p:cNvPr id="100" name="Rectangle 99"/>
            <p:cNvSpPr/>
            <p:nvPr/>
          </p:nvSpPr>
          <p:spPr bwMode="auto">
            <a:xfrm>
              <a:off x="685800" y="3578157"/>
              <a:ext cx="7086600" cy="61284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defRPr/>
              </a:pPr>
              <a:endParaRPr lang="en-US" dirty="0">
                <a:latin typeface="Calibri" pitchFamily="34" charset="0"/>
              </a:endParaRPr>
            </a:p>
          </p:txBody>
        </p:sp>
        <p:grpSp>
          <p:nvGrpSpPr>
            <p:cNvPr id="32788" name="Group 169"/>
            <p:cNvGrpSpPr>
              <a:grpSpLocks/>
            </p:cNvGrpSpPr>
            <p:nvPr/>
          </p:nvGrpSpPr>
          <p:grpSpPr bwMode="auto">
            <a:xfrm>
              <a:off x="835207" y="3654360"/>
              <a:ext cx="3321928" cy="460443"/>
              <a:chOff x="1714312" y="5562600"/>
              <a:chExt cx="3848288" cy="533400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1714101" y="5562606"/>
                <a:ext cx="3849110" cy="53338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32802" name="Rectangle 114"/>
              <p:cNvSpPr>
                <a:spLocks noChangeArrowheads="1"/>
              </p:cNvSpPr>
              <p:nvPr/>
            </p:nvSpPr>
            <p:spPr bwMode="auto">
              <a:xfrm>
                <a:off x="32125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2803" name="Rectangle 115"/>
              <p:cNvSpPr>
                <a:spLocks noChangeArrowheads="1"/>
              </p:cNvSpPr>
              <p:nvPr/>
            </p:nvSpPr>
            <p:spPr bwMode="auto">
              <a:xfrm>
                <a:off x="3485160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2804" name="Rectangle 116"/>
              <p:cNvSpPr>
                <a:spLocks noChangeArrowheads="1"/>
              </p:cNvSpPr>
              <p:nvPr/>
            </p:nvSpPr>
            <p:spPr bwMode="auto">
              <a:xfrm>
                <a:off x="37459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32805" name="Rectangle 117"/>
              <p:cNvSpPr>
                <a:spLocks noChangeArrowheads="1"/>
              </p:cNvSpPr>
              <p:nvPr/>
            </p:nvSpPr>
            <p:spPr bwMode="auto">
              <a:xfrm>
                <a:off x="5168000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32806" name="Rectangle 118"/>
              <p:cNvSpPr>
                <a:spLocks noChangeArrowheads="1"/>
              </p:cNvSpPr>
              <p:nvPr/>
            </p:nvSpPr>
            <p:spPr bwMode="auto">
              <a:xfrm>
                <a:off x="2309965" y="5676900"/>
                <a:ext cx="71799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32807" name="Rectangle 119"/>
              <p:cNvSpPr>
                <a:spLocks noChangeArrowheads="1"/>
              </p:cNvSpPr>
              <p:nvPr/>
            </p:nvSpPr>
            <p:spPr bwMode="auto">
              <a:xfrm>
                <a:off x="18409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32808" name="Rectangle 120"/>
              <p:cNvSpPr>
                <a:spLocks noChangeArrowheads="1"/>
              </p:cNvSpPr>
              <p:nvPr/>
            </p:nvSpPr>
            <p:spPr bwMode="auto">
              <a:xfrm>
                <a:off x="4019283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32809" name="Rectangle 121"/>
              <p:cNvSpPr>
                <a:spLocks noChangeArrowheads="1"/>
              </p:cNvSpPr>
              <p:nvPr/>
            </p:nvSpPr>
            <p:spPr bwMode="auto">
              <a:xfrm>
                <a:off x="4876800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32810" name="Rectangle 122"/>
              <p:cNvSpPr>
                <a:spLocks noChangeArrowheads="1"/>
              </p:cNvSpPr>
              <p:nvPr/>
            </p:nvSpPr>
            <p:spPr bwMode="auto">
              <a:xfrm>
                <a:off x="4584878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32811" name="Rectangle 123"/>
              <p:cNvSpPr>
                <a:spLocks noChangeArrowheads="1"/>
              </p:cNvSpPr>
              <p:nvPr/>
            </p:nvSpPr>
            <p:spPr bwMode="auto">
              <a:xfrm>
                <a:off x="4292956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4</a:t>
                </a:r>
              </a:p>
            </p:txBody>
          </p:sp>
        </p:grpSp>
        <p:grpSp>
          <p:nvGrpSpPr>
            <p:cNvPr id="32789" name="Group 169"/>
            <p:cNvGrpSpPr>
              <a:grpSpLocks/>
            </p:cNvGrpSpPr>
            <p:nvPr/>
          </p:nvGrpSpPr>
          <p:grpSpPr bwMode="auto">
            <a:xfrm>
              <a:off x="4309535" y="3657603"/>
              <a:ext cx="3321928" cy="460443"/>
              <a:chOff x="1714312" y="5562600"/>
              <a:chExt cx="3848288" cy="533400"/>
            </a:xfrm>
          </p:grpSpPr>
          <p:sp>
            <p:nvSpPr>
              <p:cNvPr id="103" name="Rectangle 102"/>
              <p:cNvSpPr/>
              <p:nvPr/>
            </p:nvSpPr>
            <p:spPr bwMode="auto">
              <a:xfrm>
                <a:off x="1714924" y="5562528"/>
                <a:ext cx="3847271" cy="53338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32791" name="Rectangle 103"/>
              <p:cNvSpPr>
                <a:spLocks noChangeArrowheads="1"/>
              </p:cNvSpPr>
              <p:nvPr/>
            </p:nvSpPr>
            <p:spPr bwMode="auto">
              <a:xfrm>
                <a:off x="32125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2792" name="Rectangle 104"/>
              <p:cNvSpPr>
                <a:spLocks noChangeArrowheads="1"/>
              </p:cNvSpPr>
              <p:nvPr/>
            </p:nvSpPr>
            <p:spPr bwMode="auto">
              <a:xfrm>
                <a:off x="3485160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2793" name="Rectangle 105"/>
              <p:cNvSpPr>
                <a:spLocks noChangeArrowheads="1"/>
              </p:cNvSpPr>
              <p:nvPr/>
            </p:nvSpPr>
            <p:spPr bwMode="auto">
              <a:xfrm>
                <a:off x="37459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32794" name="Rectangle 106"/>
              <p:cNvSpPr>
                <a:spLocks noChangeArrowheads="1"/>
              </p:cNvSpPr>
              <p:nvPr/>
            </p:nvSpPr>
            <p:spPr bwMode="auto">
              <a:xfrm>
                <a:off x="5168000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108" name="Rectangle 107"/>
              <p:cNvSpPr/>
              <p:nvPr/>
            </p:nvSpPr>
            <p:spPr bwMode="auto">
              <a:xfrm>
                <a:off x="2310772" y="5676561"/>
                <a:ext cx="717225" cy="305314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dirty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32796" name="Rectangle 108"/>
              <p:cNvSpPr>
                <a:spLocks noChangeArrowheads="1"/>
              </p:cNvSpPr>
              <p:nvPr/>
            </p:nvSpPr>
            <p:spPr bwMode="auto">
              <a:xfrm>
                <a:off x="18409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32797" name="Rectangle 109"/>
              <p:cNvSpPr>
                <a:spLocks noChangeArrowheads="1"/>
              </p:cNvSpPr>
              <p:nvPr/>
            </p:nvSpPr>
            <p:spPr bwMode="auto">
              <a:xfrm>
                <a:off x="4019283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32798" name="Rectangle 110"/>
              <p:cNvSpPr>
                <a:spLocks noChangeArrowheads="1"/>
              </p:cNvSpPr>
              <p:nvPr/>
            </p:nvSpPr>
            <p:spPr bwMode="auto">
              <a:xfrm>
                <a:off x="4876800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32799" name="Rectangle 111"/>
              <p:cNvSpPr>
                <a:spLocks noChangeArrowheads="1"/>
              </p:cNvSpPr>
              <p:nvPr/>
            </p:nvSpPr>
            <p:spPr bwMode="auto">
              <a:xfrm>
                <a:off x="4584878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32800" name="Rectangle 112"/>
              <p:cNvSpPr>
                <a:spLocks noChangeArrowheads="1"/>
              </p:cNvSpPr>
              <p:nvPr/>
            </p:nvSpPr>
            <p:spPr bwMode="auto">
              <a:xfrm>
                <a:off x="4292956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4</a:t>
                </a:r>
              </a:p>
            </p:txBody>
          </p:sp>
        </p:grpSp>
      </p:grpSp>
      <p:cxnSp>
        <p:nvCxnSpPr>
          <p:cNvPr id="32777" name="Shape 230"/>
          <p:cNvCxnSpPr>
            <a:cxnSpLocks noChangeShapeType="1"/>
            <a:stCxn id="32773" idx="2"/>
            <a:endCxn id="100" idx="3"/>
          </p:cNvCxnSpPr>
          <p:nvPr/>
        </p:nvCxnSpPr>
        <p:spPr bwMode="auto">
          <a:xfrm rot="5400000">
            <a:off x="7054056" y="2623344"/>
            <a:ext cx="1373188" cy="393700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2" name="Shape 131"/>
          <p:cNvCxnSpPr>
            <a:cxnSpLocks noChangeShapeType="1"/>
            <a:stCxn id="32772" idx="1"/>
            <a:endCxn id="108" idx="0"/>
          </p:cNvCxnSpPr>
          <p:nvPr/>
        </p:nvCxnSpPr>
        <p:spPr bwMode="auto">
          <a:xfrm rot="10800000" flipV="1">
            <a:off x="4905375" y="1998663"/>
            <a:ext cx="1660525" cy="1379537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4" name="Shape 133"/>
          <p:cNvCxnSpPr>
            <a:cxnSpLocks noChangeShapeType="1"/>
            <a:stCxn id="32772" idx="1"/>
            <a:endCxn id="32806" idx="0"/>
          </p:cNvCxnSpPr>
          <p:nvPr/>
        </p:nvCxnSpPr>
        <p:spPr bwMode="auto">
          <a:xfrm rot="10800000" flipV="1">
            <a:off x="1430338" y="1998663"/>
            <a:ext cx="5135562" cy="1376362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35" name="TextBox 134"/>
          <p:cNvSpPr txBox="1">
            <a:spLocks noChangeArrowheads="1"/>
          </p:cNvSpPr>
          <p:nvPr/>
        </p:nvSpPr>
        <p:spPr bwMode="auto">
          <a:xfrm>
            <a:off x="3429000" y="1981200"/>
            <a:ext cx="1525588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latin typeface="Calibri" pitchFamily="34" charset="0"/>
              </a:rPr>
              <a:t>compare both</a:t>
            </a:r>
          </a:p>
        </p:txBody>
      </p:sp>
      <p:cxnSp>
        <p:nvCxnSpPr>
          <p:cNvPr id="136" name="Straight Connector 135"/>
          <p:cNvCxnSpPr>
            <a:cxnSpLocks noChangeShapeType="1"/>
          </p:cNvCxnSpPr>
          <p:nvPr/>
        </p:nvCxnSpPr>
        <p:spPr bwMode="auto">
          <a:xfrm rot="5400000">
            <a:off x="636588" y="3171825"/>
            <a:ext cx="401638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38" name="TextBox 137"/>
          <p:cNvSpPr txBox="1">
            <a:spLocks noChangeArrowheads="1"/>
          </p:cNvSpPr>
          <p:nvPr/>
        </p:nvSpPr>
        <p:spPr bwMode="auto">
          <a:xfrm>
            <a:off x="457200" y="2627313"/>
            <a:ext cx="1048349" cy="36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valid?  + </a:t>
            </a:r>
          </a:p>
        </p:txBody>
      </p:sp>
      <p:sp>
        <p:nvSpPr>
          <p:cNvPr id="139" name="TextBox 138"/>
          <p:cNvSpPr txBox="1">
            <a:spLocks noChangeArrowheads="1"/>
          </p:cNvSpPr>
          <p:nvPr/>
        </p:nvSpPr>
        <p:spPr bwMode="auto">
          <a:xfrm>
            <a:off x="1419225" y="2641600"/>
            <a:ext cx="1902249" cy="36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match: yes = hit</a:t>
            </a:r>
          </a:p>
        </p:txBody>
      </p:sp>
      <p:cxnSp>
        <p:nvCxnSpPr>
          <p:cNvPr id="143" name="Elbow Connector 142"/>
          <p:cNvCxnSpPr>
            <a:cxnSpLocks noChangeShapeType="1"/>
          </p:cNvCxnSpPr>
          <p:nvPr/>
        </p:nvCxnSpPr>
        <p:spPr bwMode="auto">
          <a:xfrm rot="5400000">
            <a:off x="5016500" y="88900"/>
            <a:ext cx="1504950" cy="5619750"/>
          </a:xfrm>
          <a:prstGeom prst="bentConnector3">
            <a:avLst>
              <a:gd name="adj1" fmla="val 148389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45" name="TextBox 144"/>
          <p:cNvSpPr txBox="1">
            <a:spLocks noChangeArrowheads="1"/>
          </p:cNvSpPr>
          <p:nvPr/>
        </p:nvSpPr>
        <p:spPr bwMode="auto">
          <a:xfrm>
            <a:off x="5105400" y="4354513"/>
            <a:ext cx="13017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latin typeface="Calibri" pitchFamily="34" charset="0"/>
              </a:rPr>
              <a:t>block offset</a:t>
            </a: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1123950" y="3376613"/>
            <a:ext cx="620713" cy="263525"/>
          </a:xfrm>
          <a:prstGeom prst="rect">
            <a:avLst/>
          </a:prstGeom>
          <a:solidFill>
            <a:srgbClr val="FF9999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tag</a:t>
            </a:r>
          </a:p>
        </p:txBody>
      </p:sp>
      <p:sp>
        <p:nvSpPr>
          <p:cNvPr id="44" name="TextBox 126"/>
          <p:cNvSpPr txBox="1">
            <a:spLocks noChangeArrowheads="1"/>
          </p:cNvSpPr>
          <p:nvPr/>
        </p:nvSpPr>
        <p:spPr bwMode="auto">
          <a:xfrm>
            <a:off x="357188" y="1165019"/>
            <a:ext cx="3771112" cy="646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Comic Sans MS"/>
                <a:cs typeface="Comic Sans MS"/>
              </a:rPr>
              <a:t>E = 2: Two lines per set</a:t>
            </a:r>
          </a:p>
          <a:p>
            <a:r>
              <a:rPr lang="en-US" dirty="0">
                <a:solidFill>
                  <a:srgbClr val="0000FF"/>
                </a:solidFill>
                <a:latin typeface="Comic Sans MS"/>
                <a:cs typeface="Comic Sans MS"/>
              </a:rPr>
              <a:t>Assume: cache block size 8 bytes</a:t>
            </a:r>
          </a:p>
        </p:txBody>
      </p:sp>
    </p:spTree>
    <p:extLst>
      <p:ext uri="{BB962C8B-B14F-4D97-AF65-F5344CB8AC3E}">
        <p14:creationId xmlns:p14="http://schemas.microsoft.com/office/powerpoint/2010/main" val="3704091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/>
      <p:bldP spid="138" grpId="0"/>
      <p:bldP spid="139" grpId="0"/>
      <p:bldP spid="145" grpId="0"/>
      <p:bldP spid="4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82576"/>
            <a:ext cx="8582025" cy="762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 smtClean="0"/>
              <a:t>E-way Set Associative Cache (E = 2)</a:t>
            </a:r>
            <a:endParaRPr lang="en-US" sz="3600" dirty="0"/>
          </a:p>
        </p:txBody>
      </p:sp>
      <p:sp>
        <p:nvSpPr>
          <p:cNvPr id="32772" name="Rectangle 127"/>
          <p:cNvSpPr>
            <a:spLocks noChangeArrowheads="1"/>
          </p:cNvSpPr>
          <p:nvPr/>
        </p:nvSpPr>
        <p:spPr bwMode="auto">
          <a:xfrm>
            <a:off x="6565900" y="1862138"/>
            <a:ext cx="990600" cy="271462"/>
          </a:xfrm>
          <a:prstGeom prst="rect">
            <a:avLst/>
          </a:prstGeom>
          <a:solidFill>
            <a:srgbClr val="FF9999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t bits</a:t>
            </a:r>
          </a:p>
        </p:txBody>
      </p:sp>
      <p:sp>
        <p:nvSpPr>
          <p:cNvPr id="32773" name="Rectangle 128"/>
          <p:cNvSpPr>
            <a:spLocks noChangeArrowheads="1"/>
          </p:cNvSpPr>
          <p:nvPr/>
        </p:nvSpPr>
        <p:spPr bwMode="auto">
          <a:xfrm>
            <a:off x="7556500" y="1862138"/>
            <a:ext cx="762000" cy="27146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0…01</a:t>
            </a:r>
          </a:p>
        </p:txBody>
      </p:sp>
      <p:sp>
        <p:nvSpPr>
          <p:cNvPr id="32774" name="Rectangle 129"/>
          <p:cNvSpPr>
            <a:spLocks noChangeArrowheads="1"/>
          </p:cNvSpPr>
          <p:nvPr/>
        </p:nvSpPr>
        <p:spPr bwMode="auto">
          <a:xfrm>
            <a:off x="8318499" y="1862138"/>
            <a:ext cx="620713" cy="27146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/>
            <a:r>
              <a:rPr lang="en-US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32775" name="TextBox 130"/>
          <p:cNvSpPr txBox="1">
            <a:spLocks noChangeArrowheads="1"/>
          </p:cNvSpPr>
          <p:nvPr/>
        </p:nvSpPr>
        <p:spPr bwMode="auto">
          <a:xfrm>
            <a:off x="6477000" y="1522413"/>
            <a:ext cx="2125663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latin typeface="Calibri" pitchFamily="34" charset="0"/>
              </a:rPr>
              <a:t>Address of short int:</a:t>
            </a:r>
          </a:p>
        </p:txBody>
      </p:sp>
      <p:grpSp>
        <p:nvGrpSpPr>
          <p:cNvPr id="32776" name="Group 98"/>
          <p:cNvGrpSpPr>
            <a:grpSpLocks/>
          </p:cNvGrpSpPr>
          <p:nvPr/>
        </p:nvGrpSpPr>
        <p:grpSpPr bwMode="auto">
          <a:xfrm>
            <a:off x="457200" y="3200400"/>
            <a:ext cx="7086600" cy="612775"/>
            <a:chOff x="685800" y="3578157"/>
            <a:chExt cx="7086600" cy="612843"/>
          </a:xfrm>
        </p:grpSpPr>
        <p:sp>
          <p:nvSpPr>
            <p:cNvPr id="100" name="Rectangle 99"/>
            <p:cNvSpPr/>
            <p:nvPr/>
          </p:nvSpPr>
          <p:spPr bwMode="auto">
            <a:xfrm>
              <a:off x="685800" y="3578157"/>
              <a:ext cx="7086600" cy="61284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defRPr/>
              </a:pPr>
              <a:endParaRPr lang="en-US" dirty="0">
                <a:latin typeface="Calibri" pitchFamily="34" charset="0"/>
              </a:endParaRPr>
            </a:p>
          </p:txBody>
        </p:sp>
        <p:grpSp>
          <p:nvGrpSpPr>
            <p:cNvPr id="32788" name="Group 169"/>
            <p:cNvGrpSpPr>
              <a:grpSpLocks/>
            </p:cNvGrpSpPr>
            <p:nvPr/>
          </p:nvGrpSpPr>
          <p:grpSpPr bwMode="auto">
            <a:xfrm>
              <a:off x="835207" y="3654360"/>
              <a:ext cx="3321928" cy="460443"/>
              <a:chOff x="1714312" y="5562600"/>
              <a:chExt cx="3848288" cy="533400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1714101" y="5562606"/>
                <a:ext cx="3849110" cy="53338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32802" name="Rectangle 114"/>
              <p:cNvSpPr>
                <a:spLocks noChangeArrowheads="1"/>
              </p:cNvSpPr>
              <p:nvPr/>
            </p:nvSpPr>
            <p:spPr bwMode="auto">
              <a:xfrm>
                <a:off x="32125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2803" name="Rectangle 115"/>
              <p:cNvSpPr>
                <a:spLocks noChangeArrowheads="1"/>
              </p:cNvSpPr>
              <p:nvPr/>
            </p:nvSpPr>
            <p:spPr bwMode="auto">
              <a:xfrm>
                <a:off x="3485160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2804" name="Rectangle 116"/>
              <p:cNvSpPr>
                <a:spLocks noChangeArrowheads="1"/>
              </p:cNvSpPr>
              <p:nvPr/>
            </p:nvSpPr>
            <p:spPr bwMode="auto">
              <a:xfrm>
                <a:off x="37459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32805" name="Rectangle 117"/>
              <p:cNvSpPr>
                <a:spLocks noChangeArrowheads="1"/>
              </p:cNvSpPr>
              <p:nvPr/>
            </p:nvSpPr>
            <p:spPr bwMode="auto">
              <a:xfrm>
                <a:off x="5168000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32806" name="Rectangle 118"/>
              <p:cNvSpPr>
                <a:spLocks noChangeArrowheads="1"/>
              </p:cNvSpPr>
              <p:nvPr/>
            </p:nvSpPr>
            <p:spPr bwMode="auto">
              <a:xfrm>
                <a:off x="2309965" y="5676900"/>
                <a:ext cx="71799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32807" name="Rectangle 119"/>
              <p:cNvSpPr>
                <a:spLocks noChangeArrowheads="1"/>
              </p:cNvSpPr>
              <p:nvPr/>
            </p:nvSpPr>
            <p:spPr bwMode="auto">
              <a:xfrm>
                <a:off x="18409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32808" name="Rectangle 120"/>
              <p:cNvSpPr>
                <a:spLocks noChangeArrowheads="1"/>
              </p:cNvSpPr>
              <p:nvPr/>
            </p:nvSpPr>
            <p:spPr bwMode="auto">
              <a:xfrm>
                <a:off x="4019283" y="5676900"/>
                <a:ext cx="272605" cy="304800"/>
              </a:xfrm>
              <a:prstGeom prst="rect">
                <a:avLst/>
              </a:prstGeom>
              <a:solidFill>
                <a:srgbClr val="CCFFCC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32809" name="Rectangle 121"/>
              <p:cNvSpPr>
                <a:spLocks noChangeArrowheads="1"/>
              </p:cNvSpPr>
              <p:nvPr/>
            </p:nvSpPr>
            <p:spPr bwMode="auto">
              <a:xfrm>
                <a:off x="4876800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32810" name="Rectangle 122"/>
              <p:cNvSpPr>
                <a:spLocks noChangeArrowheads="1"/>
              </p:cNvSpPr>
              <p:nvPr/>
            </p:nvSpPr>
            <p:spPr bwMode="auto">
              <a:xfrm>
                <a:off x="4584878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32811" name="Rectangle 123"/>
              <p:cNvSpPr>
                <a:spLocks noChangeArrowheads="1"/>
              </p:cNvSpPr>
              <p:nvPr/>
            </p:nvSpPr>
            <p:spPr bwMode="auto">
              <a:xfrm>
                <a:off x="4292956" y="5676900"/>
                <a:ext cx="292644" cy="304800"/>
              </a:xfrm>
              <a:prstGeom prst="rect">
                <a:avLst/>
              </a:prstGeom>
              <a:solidFill>
                <a:srgbClr val="CCFFCC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 dirty="0">
                    <a:latin typeface="Calibri" pitchFamily="34" charset="0"/>
                  </a:rPr>
                  <a:t>4</a:t>
                </a:r>
              </a:p>
            </p:txBody>
          </p:sp>
        </p:grpSp>
        <p:grpSp>
          <p:nvGrpSpPr>
            <p:cNvPr id="32789" name="Group 169"/>
            <p:cNvGrpSpPr>
              <a:grpSpLocks/>
            </p:cNvGrpSpPr>
            <p:nvPr/>
          </p:nvGrpSpPr>
          <p:grpSpPr bwMode="auto">
            <a:xfrm>
              <a:off x="4309535" y="3657603"/>
              <a:ext cx="3321928" cy="460443"/>
              <a:chOff x="1714312" y="5562600"/>
              <a:chExt cx="3848288" cy="533400"/>
            </a:xfrm>
          </p:grpSpPr>
          <p:sp>
            <p:nvSpPr>
              <p:cNvPr id="103" name="Rectangle 102"/>
              <p:cNvSpPr/>
              <p:nvPr/>
            </p:nvSpPr>
            <p:spPr bwMode="auto">
              <a:xfrm>
                <a:off x="1714924" y="5562528"/>
                <a:ext cx="3847271" cy="53338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32791" name="Rectangle 103"/>
              <p:cNvSpPr>
                <a:spLocks noChangeArrowheads="1"/>
              </p:cNvSpPr>
              <p:nvPr/>
            </p:nvSpPr>
            <p:spPr bwMode="auto">
              <a:xfrm>
                <a:off x="32125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2792" name="Rectangle 104"/>
              <p:cNvSpPr>
                <a:spLocks noChangeArrowheads="1"/>
              </p:cNvSpPr>
              <p:nvPr/>
            </p:nvSpPr>
            <p:spPr bwMode="auto">
              <a:xfrm>
                <a:off x="3485160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2793" name="Rectangle 105"/>
              <p:cNvSpPr>
                <a:spLocks noChangeArrowheads="1"/>
              </p:cNvSpPr>
              <p:nvPr/>
            </p:nvSpPr>
            <p:spPr bwMode="auto">
              <a:xfrm>
                <a:off x="37459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32794" name="Rectangle 106"/>
              <p:cNvSpPr>
                <a:spLocks noChangeArrowheads="1"/>
              </p:cNvSpPr>
              <p:nvPr/>
            </p:nvSpPr>
            <p:spPr bwMode="auto">
              <a:xfrm>
                <a:off x="5168000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108" name="Rectangle 107"/>
              <p:cNvSpPr/>
              <p:nvPr/>
            </p:nvSpPr>
            <p:spPr bwMode="auto">
              <a:xfrm>
                <a:off x="2310772" y="5676561"/>
                <a:ext cx="717225" cy="305314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dirty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32796" name="Rectangle 108"/>
              <p:cNvSpPr>
                <a:spLocks noChangeArrowheads="1"/>
              </p:cNvSpPr>
              <p:nvPr/>
            </p:nvSpPr>
            <p:spPr bwMode="auto">
              <a:xfrm>
                <a:off x="1840955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32797" name="Rectangle 109"/>
              <p:cNvSpPr>
                <a:spLocks noChangeArrowheads="1"/>
              </p:cNvSpPr>
              <p:nvPr/>
            </p:nvSpPr>
            <p:spPr bwMode="auto">
              <a:xfrm>
                <a:off x="4019283" y="5676900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32798" name="Rectangle 110"/>
              <p:cNvSpPr>
                <a:spLocks noChangeArrowheads="1"/>
              </p:cNvSpPr>
              <p:nvPr/>
            </p:nvSpPr>
            <p:spPr bwMode="auto">
              <a:xfrm>
                <a:off x="4876800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32799" name="Rectangle 111"/>
              <p:cNvSpPr>
                <a:spLocks noChangeArrowheads="1"/>
              </p:cNvSpPr>
              <p:nvPr/>
            </p:nvSpPr>
            <p:spPr bwMode="auto">
              <a:xfrm>
                <a:off x="4584878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32800" name="Rectangle 112"/>
              <p:cNvSpPr>
                <a:spLocks noChangeArrowheads="1"/>
              </p:cNvSpPr>
              <p:nvPr/>
            </p:nvSpPr>
            <p:spPr bwMode="auto">
              <a:xfrm>
                <a:off x="4292956" y="5676900"/>
                <a:ext cx="292644" cy="3048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 anchorCtr="1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400">
                    <a:latin typeface="Calibri" pitchFamily="34" charset="0"/>
                  </a:rPr>
                  <a:t>4</a:t>
                </a:r>
              </a:p>
            </p:txBody>
          </p:sp>
        </p:grpSp>
      </p:grpSp>
      <p:cxnSp>
        <p:nvCxnSpPr>
          <p:cNvPr id="32777" name="Shape 230"/>
          <p:cNvCxnSpPr>
            <a:cxnSpLocks noChangeShapeType="1"/>
            <a:stCxn id="32773" idx="2"/>
            <a:endCxn id="100" idx="3"/>
          </p:cNvCxnSpPr>
          <p:nvPr/>
        </p:nvCxnSpPr>
        <p:spPr bwMode="auto">
          <a:xfrm rot="5400000">
            <a:off x="7054056" y="2623344"/>
            <a:ext cx="1373188" cy="393700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2" name="Shape 131"/>
          <p:cNvCxnSpPr>
            <a:cxnSpLocks noChangeShapeType="1"/>
            <a:stCxn id="32772" idx="1"/>
            <a:endCxn id="108" idx="0"/>
          </p:cNvCxnSpPr>
          <p:nvPr/>
        </p:nvCxnSpPr>
        <p:spPr bwMode="auto">
          <a:xfrm rot="10800000" flipV="1">
            <a:off x="4905375" y="1998663"/>
            <a:ext cx="1660525" cy="1379537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4" name="Shape 133"/>
          <p:cNvCxnSpPr>
            <a:cxnSpLocks noChangeShapeType="1"/>
            <a:stCxn id="32772" idx="1"/>
            <a:endCxn id="32806" idx="0"/>
          </p:cNvCxnSpPr>
          <p:nvPr/>
        </p:nvCxnSpPr>
        <p:spPr bwMode="auto">
          <a:xfrm rot="10800000" flipV="1">
            <a:off x="1430338" y="1998663"/>
            <a:ext cx="5135562" cy="1376362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35" name="TextBox 134"/>
          <p:cNvSpPr txBox="1">
            <a:spLocks noChangeArrowheads="1"/>
          </p:cNvSpPr>
          <p:nvPr/>
        </p:nvSpPr>
        <p:spPr bwMode="auto">
          <a:xfrm>
            <a:off x="3429000" y="1981200"/>
            <a:ext cx="1525588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latin typeface="Calibri" pitchFamily="34" charset="0"/>
              </a:rPr>
              <a:t>compare both</a:t>
            </a:r>
          </a:p>
        </p:txBody>
      </p:sp>
      <p:cxnSp>
        <p:nvCxnSpPr>
          <p:cNvPr id="136" name="Straight Connector 135"/>
          <p:cNvCxnSpPr>
            <a:cxnSpLocks noChangeShapeType="1"/>
          </p:cNvCxnSpPr>
          <p:nvPr/>
        </p:nvCxnSpPr>
        <p:spPr bwMode="auto">
          <a:xfrm rot="5400000">
            <a:off x="636588" y="3171825"/>
            <a:ext cx="401638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38" name="TextBox 137"/>
          <p:cNvSpPr txBox="1">
            <a:spLocks noChangeArrowheads="1"/>
          </p:cNvSpPr>
          <p:nvPr/>
        </p:nvSpPr>
        <p:spPr bwMode="auto">
          <a:xfrm>
            <a:off x="457200" y="2627313"/>
            <a:ext cx="1048349" cy="36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valid?  + </a:t>
            </a:r>
          </a:p>
        </p:txBody>
      </p:sp>
      <p:sp>
        <p:nvSpPr>
          <p:cNvPr id="139" name="TextBox 138"/>
          <p:cNvSpPr txBox="1">
            <a:spLocks noChangeArrowheads="1"/>
          </p:cNvSpPr>
          <p:nvPr/>
        </p:nvSpPr>
        <p:spPr bwMode="auto">
          <a:xfrm>
            <a:off x="1419225" y="2641600"/>
            <a:ext cx="1902249" cy="36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match: yes = hit</a:t>
            </a:r>
          </a:p>
        </p:txBody>
      </p:sp>
      <p:cxnSp>
        <p:nvCxnSpPr>
          <p:cNvPr id="143" name="Elbow Connector 142"/>
          <p:cNvCxnSpPr>
            <a:cxnSpLocks noChangeShapeType="1"/>
          </p:cNvCxnSpPr>
          <p:nvPr/>
        </p:nvCxnSpPr>
        <p:spPr bwMode="auto">
          <a:xfrm rot="5400000">
            <a:off x="5016500" y="88900"/>
            <a:ext cx="1504950" cy="5619750"/>
          </a:xfrm>
          <a:prstGeom prst="bentConnector3">
            <a:avLst>
              <a:gd name="adj1" fmla="val 148389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45" name="TextBox 144"/>
          <p:cNvSpPr txBox="1">
            <a:spLocks noChangeArrowheads="1"/>
          </p:cNvSpPr>
          <p:nvPr/>
        </p:nvSpPr>
        <p:spPr bwMode="auto">
          <a:xfrm>
            <a:off x="5105400" y="4354513"/>
            <a:ext cx="13017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latin typeface="Calibri" pitchFamily="34" charset="0"/>
              </a:rPr>
              <a:t>block offset</a:t>
            </a: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1123950" y="3376613"/>
            <a:ext cx="620713" cy="263525"/>
          </a:xfrm>
          <a:prstGeom prst="rect">
            <a:avLst/>
          </a:prstGeom>
          <a:solidFill>
            <a:srgbClr val="FF9999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tag</a:t>
            </a:r>
          </a:p>
        </p:txBody>
      </p:sp>
      <p:sp>
        <p:nvSpPr>
          <p:cNvPr id="44" name="TextBox 126"/>
          <p:cNvSpPr txBox="1">
            <a:spLocks noChangeArrowheads="1"/>
          </p:cNvSpPr>
          <p:nvPr/>
        </p:nvSpPr>
        <p:spPr bwMode="auto">
          <a:xfrm>
            <a:off x="357188" y="1165019"/>
            <a:ext cx="3771112" cy="646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Comic Sans MS"/>
                <a:cs typeface="Comic Sans MS"/>
              </a:rPr>
              <a:t>E = 2: Two lines per set</a:t>
            </a:r>
          </a:p>
          <a:p>
            <a:r>
              <a:rPr lang="en-US" dirty="0">
                <a:solidFill>
                  <a:srgbClr val="0000FF"/>
                </a:solidFill>
                <a:latin typeface="Comic Sans MS"/>
                <a:cs typeface="Comic Sans MS"/>
              </a:rPr>
              <a:t>Assume: cache block size 8 bytes</a:t>
            </a:r>
          </a:p>
        </p:txBody>
      </p:sp>
      <p:sp>
        <p:nvSpPr>
          <p:cNvPr id="45" name="Down Arrow 44"/>
          <p:cNvSpPr/>
          <p:nvPr/>
        </p:nvSpPr>
        <p:spPr bwMode="auto">
          <a:xfrm flipV="1">
            <a:off x="2476500" y="3733800"/>
            <a:ext cx="733425" cy="10668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6" name="TextBox 43"/>
          <p:cNvSpPr txBox="1">
            <a:spLocks noChangeArrowheads="1"/>
          </p:cNvSpPr>
          <p:nvPr/>
        </p:nvSpPr>
        <p:spPr bwMode="auto">
          <a:xfrm>
            <a:off x="1562100" y="4811713"/>
            <a:ext cx="2570163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latin typeface="Calibri" pitchFamily="34" charset="0"/>
              </a:rPr>
              <a:t>short int (2 Bytes) is here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57200" y="5346700"/>
            <a:ext cx="6080125" cy="909638"/>
          </a:xfrm>
          <a:prstGeom prst="rect">
            <a:avLst/>
          </a:prstGeom>
          <a:noFill/>
        </p:spPr>
        <p:txBody>
          <a:bodyPr wrap="none" lIns="91429" tIns="45714" rIns="91429" bIns="45714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No match: </a:t>
            </a:r>
          </a:p>
          <a:p>
            <a:pPr marL="228573" indent="-228573"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</a:rPr>
              <a:t>One line in set is selected for eviction and replacement</a:t>
            </a:r>
          </a:p>
          <a:p>
            <a:pPr marL="228573" indent="-228573"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</a:rPr>
              <a:t>Replacement policies: random, least recently used (LRU), …</a:t>
            </a:r>
          </a:p>
        </p:txBody>
      </p:sp>
    </p:spTree>
    <p:extLst>
      <p:ext uri="{BB962C8B-B14F-4D97-AF65-F5344CB8AC3E}">
        <p14:creationId xmlns:p14="http://schemas.microsoft.com/office/powerpoint/2010/main" val="183988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/>
      <p:bldP spid="138" grpId="0"/>
      <p:bldP spid="139" grpId="0"/>
      <p:bldP spid="145" grpId="0"/>
      <p:bldP spid="4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eft-Right Arrow 11"/>
          <p:cNvSpPr/>
          <p:nvPr/>
        </p:nvSpPr>
        <p:spPr bwMode="auto">
          <a:xfrm>
            <a:off x="1219200" y="3657600"/>
            <a:ext cx="762000" cy="381000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3" name="Left-Right Arrow 12"/>
          <p:cNvSpPr/>
          <p:nvPr/>
        </p:nvSpPr>
        <p:spPr bwMode="auto">
          <a:xfrm>
            <a:off x="3009900" y="3657600"/>
            <a:ext cx="647700" cy="381000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4" name="Left-Right Arrow 13"/>
          <p:cNvSpPr/>
          <p:nvPr/>
        </p:nvSpPr>
        <p:spPr bwMode="auto">
          <a:xfrm>
            <a:off x="3009900" y="2514600"/>
            <a:ext cx="647700" cy="381000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5" name="Left-Right Arrow 14"/>
          <p:cNvSpPr/>
          <p:nvPr/>
        </p:nvSpPr>
        <p:spPr bwMode="auto">
          <a:xfrm>
            <a:off x="4572000" y="3048000"/>
            <a:ext cx="762000" cy="381000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6" name="Left-Right Arrow 15"/>
          <p:cNvSpPr/>
          <p:nvPr/>
        </p:nvSpPr>
        <p:spPr bwMode="auto">
          <a:xfrm>
            <a:off x="6705600" y="3048000"/>
            <a:ext cx="762000" cy="381000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Core 2: Cache Associativity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7467600" y="2349500"/>
            <a:ext cx="1676400" cy="449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3600" dirty="0">
                <a:latin typeface="Calibri" pitchFamily="34" charset="0"/>
              </a:rPr>
              <a:t>Disk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334000" y="2362200"/>
            <a:ext cx="1371600" cy="1828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 anchor="ctr" anchorCtr="1"/>
          <a:lstStyle/>
          <a:p>
            <a:pPr algn="ctr">
              <a:defRPr/>
            </a:pPr>
            <a:r>
              <a:rPr lang="en-US" sz="2000" dirty="0">
                <a:latin typeface="Calibri" pitchFamily="34" charset="0"/>
              </a:rPr>
              <a:t>Main Memory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657600" y="2362200"/>
            <a:ext cx="914400" cy="1828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en-US" dirty="0">
                <a:latin typeface="Calibri" pitchFamily="34" charset="0"/>
              </a:rPr>
              <a:t>L2 unified cache</a:t>
            </a:r>
          </a:p>
        </p:txBody>
      </p:sp>
      <p:grpSp>
        <p:nvGrpSpPr>
          <p:cNvPr id="34827" name="Group 10"/>
          <p:cNvGrpSpPr>
            <a:grpSpLocks/>
          </p:cNvGrpSpPr>
          <p:nvPr/>
        </p:nvGrpSpPr>
        <p:grpSpPr bwMode="auto">
          <a:xfrm>
            <a:off x="1981200" y="2362200"/>
            <a:ext cx="1028700" cy="1828800"/>
            <a:chOff x="1981200" y="2362200"/>
            <a:chExt cx="1028700" cy="1828800"/>
          </a:xfrm>
        </p:grpSpPr>
        <p:sp>
          <p:nvSpPr>
            <p:cNvPr id="7" name="Rectangle 6"/>
            <p:cNvSpPr/>
            <p:nvPr/>
          </p:nvSpPr>
          <p:spPr bwMode="auto">
            <a:xfrm>
              <a:off x="1981200" y="2362200"/>
              <a:ext cx="1028700" cy="685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n-US" dirty="0">
                  <a:latin typeface="Calibri" pitchFamily="34" charset="0"/>
                </a:rPr>
                <a:t>L1 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n-US" dirty="0">
                  <a:latin typeface="Calibri" pitchFamily="34" charset="0"/>
                </a:rPr>
                <a:t>I-cache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981200" y="3505200"/>
              <a:ext cx="1028700" cy="685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 anchorCtr="1"/>
            <a:lstStyle/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  <a:latin typeface="Calibri" pitchFamily="34" charset="0"/>
                </a:rPr>
                <a:t>L1 </a:t>
              </a:r>
            </a:p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  <a:latin typeface="Calibri" pitchFamily="34" charset="0"/>
                </a:rPr>
                <a:t>D-cache</a:t>
              </a:r>
            </a:p>
          </p:txBody>
        </p:sp>
      </p:grpSp>
      <p:sp>
        <p:nvSpPr>
          <p:cNvPr id="34828" name="Rectangle 8"/>
          <p:cNvSpPr>
            <a:spLocks noChangeArrowheads="1"/>
          </p:cNvSpPr>
          <p:nvPr/>
        </p:nvSpPr>
        <p:spPr bwMode="auto">
          <a:xfrm>
            <a:off x="304800" y="3505200"/>
            <a:ext cx="457200" cy="685800"/>
          </a:xfrm>
          <a:prstGeom prst="rect">
            <a:avLst/>
          </a:prstGeom>
          <a:solidFill>
            <a:srgbClr val="F1C7C7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latin typeface="Calibri" pitchFamily="34" charset="0"/>
              </a:rPr>
              <a:t>CPU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762000" y="3505200"/>
            <a:ext cx="4572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 anchor="ctr" anchorCtr="1"/>
          <a:lstStyle/>
          <a:p>
            <a:pPr algn="ctr">
              <a:defRPr/>
            </a:pPr>
            <a:r>
              <a:rPr lang="en-US" sz="1600" dirty="0" err="1">
                <a:latin typeface="Calibri" pitchFamily="34" charset="0"/>
              </a:rPr>
              <a:t>Reg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34835" name="TextBox 21"/>
          <p:cNvSpPr txBox="1">
            <a:spLocks noChangeArrowheads="1"/>
          </p:cNvSpPr>
          <p:nvPr/>
        </p:nvSpPr>
        <p:spPr bwMode="auto">
          <a:xfrm>
            <a:off x="139700" y="4424363"/>
            <a:ext cx="1093659" cy="36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Latency:</a:t>
            </a:r>
          </a:p>
        </p:txBody>
      </p:sp>
      <p:sp>
        <p:nvSpPr>
          <p:cNvPr id="34836" name="TextBox 22"/>
          <p:cNvSpPr txBox="1">
            <a:spLocks noChangeArrowheads="1"/>
          </p:cNvSpPr>
          <p:nvPr/>
        </p:nvSpPr>
        <p:spPr bwMode="auto">
          <a:xfrm>
            <a:off x="4298950" y="4424363"/>
            <a:ext cx="1298681" cy="36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latin typeface="Comic Sans MS"/>
                <a:cs typeface="Comic Sans MS"/>
              </a:rPr>
              <a:t>100 cycles</a:t>
            </a:r>
          </a:p>
        </p:txBody>
      </p:sp>
      <p:sp>
        <p:nvSpPr>
          <p:cNvPr id="34837" name="TextBox 23"/>
          <p:cNvSpPr txBox="1">
            <a:spLocks noChangeArrowheads="1"/>
          </p:cNvSpPr>
          <p:nvPr/>
        </p:nvSpPr>
        <p:spPr bwMode="auto">
          <a:xfrm>
            <a:off x="2698750" y="4424363"/>
            <a:ext cx="1157792" cy="36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16 cycles</a:t>
            </a:r>
          </a:p>
        </p:txBody>
      </p:sp>
      <p:sp>
        <p:nvSpPr>
          <p:cNvPr id="34838" name="TextBox 24"/>
          <p:cNvSpPr txBox="1">
            <a:spLocks noChangeArrowheads="1"/>
          </p:cNvSpPr>
          <p:nvPr/>
        </p:nvSpPr>
        <p:spPr bwMode="auto">
          <a:xfrm>
            <a:off x="1143000" y="4424363"/>
            <a:ext cx="1053872" cy="36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latin typeface="Comic Sans MS"/>
                <a:cs typeface="Comic Sans MS"/>
              </a:rPr>
              <a:t>3 cycles</a:t>
            </a:r>
          </a:p>
        </p:txBody>
      </p:sp>
      <p:sp>
        <p:nvSpPr>
          <p:cNvPr id="34839" name="TextBox 25"/>
          <p:cNvSpPr txBox="1">
            <a:spLocks noChangeArrowheads="1"/>
          </p:cNvSpPr>
          <p:nvPr/>
        </p:nvSpPr>
        <p:spPr bwMode="auto">
          <a:xfrm>
            <a:off x="5816600" y="4424363"/>
            <a:ext cx="1708273" cy="36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10s of millions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4840" name="TextBox 27"/>
          <p:cNvSpPr txBox="1">
            <a:spLocks noChangeArrowheads="1"/>
          </p:cNvSpPr>
          <p:nvPr/>
        </p:nvSpPr>
        <p:spPr bwMode="auto">
          <a:xfrm>
            <a:off x="3759200" y="2055813"/>
            <a:ext cx="6858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latin typeface="Calibri" pitchFamily="34" charset="0"/>
              </a:rPr>
              <a:t>6 MB</a:t>
            </a:r>
          </a:p>
        </p:txBody>
      </p:sp>
      <p:sp>
        <p:nvSpPr>
          <p:cNvPr id="34841" name="TextBox 28"/>
          <p:cNvSpPr txBox="1">
            <a:spLocks noChangeArrowheads="1"/>
          </p:cNvSpPr>
          <p:nvPr/>
        </p:nvSpPr>
        <p:spPr bwMode="auto">
          <a:xfrm>
            <a:off x="2128838" y="3136900"/>
            <a:ext cx="727075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32 KB</a:t>
            </a:r>
          </a:p>
        </p:txBody>
      </p:sp>
      <p:sp>
        <p:nvSpPr>
          <p:cNvPr id="34842" name="TextBox 30"/>
          <p:cNvSpPr txBox="1">
            <a:spLocks noChangeArrowheads="1"/>
          </p:cNvSpPr>
          <p:nvPr/>
        </p:nvSpPr>
        <p:spPr bwMode="auto">
          <a:xfrm>
            <a:off x="5670550" y="2057400"/>
            <a:ext cx="747713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dirty="0">
                <a:latin typeface="Calibri" pitchFamily="34" charset="0"/>
              </a:rPr>
              <a:t>~4 GB</a:t>
            </a:r>
          </a:p>
        </p:txBody>
      </p:sp>
      <p:sp>
        <p:nvSpPr>
          <p:cNvPr id="34843" name="TextBox 31"/>
          <p:cNvSpPr txBox="1">
            <a:spLocks noChangeArrowheads="1"/>
          </p:cNvSpPr>
          <p:nvPr/>
        </p:nvSpPr>
        <p:spPr bwMode="auto">
          <a:xfrm>
            <a:off x="7869238" y="2017713"/>
            <a:ext cx="1285875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dirty="0">
                <a:latin typeface="Calibri" pitchFamily="34" charset="0"/>
              </a:rPr>
              <a:t>~500 GB (?)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77000" y="1219200"/>
            <a:ext cx="2133600" cy="273050"/>
          </a:xfrm>
          <a:prstGeom prst="rect">
            <a:avLst/>
          </a:prstGeom>
          <a:noFill/>
        </p:spPr>
        <p:txBody>
          <a:bodyPr lIns="91429" tIns="45714" rIns="91429" bIns="45714">
            <a:spAutoFit/>
          </a:bodyPr>
          <a:lstStyle/>
          <a:p>
            <a:pPr algn="r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Not drawn to scale </a:t>
            </a:r>
          </a:p>
        </p:txBody>
      </p:sp>
      <p:sp>
        <p:nvSpPr>
          <p:cNvPr id="34845" name="TextBox 33"/>
          <p:cNvSpPr txBox="1">
            <a:spLocks noChangeArrowheads="1"/>
          </p:cNvSpPr>
          <p:nvPr/>
        </p:nvSpPr>
        <p:spPr bwMode="auto">
          <a:xfrm>
            <a:off x="247650" y="1709988"/>
            <a:ext cx="2866267" cy="36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L1/L2 cache: 64 B blocks</a:t>
            </a:r>
          </a:p>
        </p:txBody>
      </p:sp>
      <p:sp>
        <p:nvSpPr>
          <p:cNvPr id="34846" name="TextBox 24"/>
          <p:cNvSpPr txBox="1">
            <a:spLocks noChangeArrowheads="1"/>
          </p:cNvSpPr>
          <p:nvPr/>
        </p:nvSpPr>
        <p:spPr bwMode="auto">
          <a:xfrm>
            <a:off x="1627188" y="4949825"/>
            <a:ext cx="1684337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  <a:latin typeface="Calibri" pitchFamily="34" charset="0"/>
              </a:rPr>
              <a:t>8-way </a:t>
            </a:r>
          </a:p>
          <a:p>
            <a:pPr algn="ctr"/>
            <a:r>
              <a:rPr lang="en-US" sz="2400">
                <a:solidFill>
                  <a:srgbClr val="FF0000"/>
                </a:solidFill>
                <a:latin typeface="Calibri" pitchFamily="34" charset="0"/>
              </a:rPr>
              <a:t>associative!</a:t>
            </a:r>
          </a:p>
        </p:txBody>
      </p:sp>
      <p:sp>
        <p:nvSpPr>
          <p:cNvPr id="34847" name="TextBox 24"/>
          <p:cNvSpPr txBox="1">
            <a:spLocks noChangeArrowheads="1"/>
          </p:cNvSpPr>
          <p:nvPr/>
        </p:nvSpPr>
        <p:spPr bwMode="auto">
          <a:xfrm>
            <a:off x="3311525" y="4949825"/>
            <a:ext cx="1684338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  <a:latin typeface="Calibri" pitchFamily="34" charset="0"/>
              </a:rPr>
              <a:t>16-way </a:t>
            </a:r>
          </a:p>
          <a:p>
            <a:pPr algn="ctr"/>
            <a:r>
              <a:rPr lang="en-US" sz="2400">
                <a:solidFill>
                  <a:srgbClr val="FF0000"/>
                </a:solidFill>
                <a:latin typeface="Calibri" pitchFamily="34" charset="0"/>
              </a:rPr>
              <a:t>associative!</a:t>
            </a:r>
          </a:p>
        </p:txBody>
      </p:sp>
      <p:cxnSp>
        <p:nvCxnSpPr>
          <p:cNvPr id="34848" name="Straight Arrow Connector 17"/>
          <p:cNvCxnSpPr>
            <a:cxnSpLocks noChangeShapeType="1"/>
            <a:stCxn id="34846" idx="0"/>
          </p:cNvCxnSpPr>
          <p:nvPr/>
        </p:nvCxnSpPr>
        <p:spPr bwMode="auto">
          <a:xfrm flipH="1" flipV="1">
            <a:off x="2457450" y="4310063"/>
            <a:ext cx="12700" cy="639762"/>
          </a:xfrm>
          <a:prstGeom prst="straightConnector1">
            <a:avLst/>
          </a:prstGeom>
          <a:noFill/>
          <a:ln w="25400" algn="ctr">
            <a:solidFill>
              <a:srgbClr val="C00000"/>
            </a:solidFill>
            <a:round/>
            <a:headEnd/>
            <a:tailEnd type="arrow" w="med" len="med"/>
          </a:ln>
        </p:spPr>
      </p:cxnSp>
      <p:cxnSp>
        <p:nvCxnSpPr>
          <p:cNvPr id="34849" name="Straight Arrow Connector 17"/>
          <p:cNvCxnSpPr>
            <a:cxnSpLocks noChangeShapeType="1"/>
          </p:cNvCxnSpPr>
          <p:nvPr/>
        </p:nvCxnSpPr>
        <p:spPr bwMode="auto">
          <a:xfrm rot="16200000" flipV="1">
            <a:off x="3811587" y="4581526"/>
            <a:ext cx="639763" cy="11112"/>
          </a:xfrm>
          <a:prstGeom prst="straightConnector1">
            <a:avLst/>
          </a:prstGeom>
          <a:noFill/>
          <a:ln w="25400" algn="ctr">
            <a:solidFill>
              <a:srgbClr val="C00000"/>
            </a:solidFill>
            <a:round/>
            <a:headEnd/>
            <a:tailEnd type="arrow" w="med" len="med"/>
          </a:ln>
        </p:spPr>
      </p:cxnSp>
      <p:sp>
        <p:nvSpPr>
          <p:cNvPr id="34850" name="TextBox 24"/>
          <p:cNvSpPr txBox="1">
            <a:spLocks noChangeArrowheads="1"/>
          </p:cNvSpPr>
          <p:nvPr/>
        </p:nvSpPr>
        <p:spPr bwMode="auto">
          <a:xfrm>
            <a:off x="128588" y="5746750"/>
            <a:ext cx="7219950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/>
            <a:r>
              <a:rPr lang="en-US" sz="2400" dirty="0" err="1">
                <a:solidFill>
                  <a:srgbClr val="FF0000"/>
                </a:solidFill>
                <a:latin typeface="Calibri" pitchFamily="34" charset="0"/>
              </a:rPr>
              <a:t>Punchline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</a:rPr>
              <a:t>: </a:t>
            </a:r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conflict misses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</a:rPr>
              <a:t> are less of an issue nowadays</a:t>
            </a:r>
          </a:p>
        </p:txBody>
      </p:sp>
      <p:sp>
        <p:nvSpPr>
          <p:cNvPr id="34851" name="TextBox 24"/>
          <p:cNvSpPr txBox="1">
            <a:spLocks noChangeArrowheads="1"/>
          </p:cNvSpPr>
          <p:nvPr/>
        </p:nvSpPr>
        <p:spPr bwMode="auto">
          <a:xfrm>
            <a:off x="273050" y="6149975"/>
            <a:ext cx="7219950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  <a:latin typeface="Calibri" pitchFamily="34" charset="0"/>
              </a:rPr>
              <a:t>Staying within on-chip cache capacity is key</a:t>
            </a:r>
          </a:p>
        </p:txBody>
      </p:sp>
    </p:spTree>
    <p:extLst>
      <p:ext uri="{BB962C8B-B14F-4D97-AF65-F5344CB8AC3E}">
        <p14:creationId xmlns:p14="http://schemas.microsoft.com/office/powerpoint/2010/main" val="1339961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309563"/>
            <a:ext cx="8716962" cy="782637"/>
          </a:xfrm>
        </p:spPr>
        <p:txBody>
          <a:bodyPr>
            <a:normAutofit fontScale="90000"/>
          </a:bodyPr>
          <a:lstStyle/>
          <a:p>
            <a:pPr eaLnBrk="1" hangingPunct="1">
              <a:tabLst>
                <a:tab pos="0" algn="l"/>
                <a:tab pos="914293" algn="l"/>
                <a:tab pos="1828586" algn="l"/>
                <a:tab pos="2742879" algn="l"/>
                <a:tab pos="3657172" algn="l"/>
                <a:tab pos="4571465" algn="l"/>
                <a:tab pos="5485759" algn="l"/>
                <a:tab pos="6400051" algn="l"/>
                <a:tab pos="7314345" algn="l"/>
                <a:tab pos="8228638" algn="l"/>
                <a:tab pos="9142931" algn="l"/>
                <a:tab pos="10057224" algn="l"/>
              </a:tabLst>
              <a:defRPr/>
            </a:pPr>
            <a:r>
              <a:rPr lang="en-GB" dirty="0" smtClean="0"/>
              <a:t>What about writes?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220788"/>
            <a:ext cx="8307387" cy="5322887"/>
          </a:xfrm>
        </p:spPr>
        <p:txBody>
          <a:bodyPr lIns="90349" tIns="44275" rIns="90349" bIns="44275">
            <a:normAutofit fontScale="92500" lnSpcReduction="10000"/>
          </a:bodyPr>
          <a:lstStyle/>
          <a:p>
            <a:pPr marL="385718" indent="-385718"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dirty="0" smtClean="0"/>
              <a:t>Multiple copies of data exist:</a:t>
            </a:r>
          </a:p>
          <a:p>
            <a:pPr marL="744451" lvl="1" indent="-246034" eaLnBrk="1" hangingPunct="1"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dirty="0" smtClean="0"/>
              <a:t>L1, L2, Main Memory, Disk</a:t>
            </a:r>
          </a:p>
          <a:p>
            <a:pPr marL="385718" indent="-385718"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dirty="0" smtClean="0"/>
              <a:t>What to do on a write-hit?</a:t>
            </a:r>
          </a:p>
          <a:p>
            <a:pPr marL="744451" lvl="1" indent="-246034" eaLnBrk="1" hangingPunct="1"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dirty="0" smtClean="0"/>
              <a:t>Write-through (write immediately to memory)</a:t>
            </a:r>
          </a:p>
          <a:p>
            <a:pPr marL="744451" lvl="1" indent="-246034" eaLnBrk="1" hangingPunct="1"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dirty="0" smtClean="0"/>
              <a:t>Write-back (defer write to memory until replacement of line)</a:t>
            </a:r>
          </a:p>
          <a:p>
            <a:pPr marL="1146041" lvl="2" indent="-238097" eaLnBrk="1" hangingPunct="1"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dirty="0" smtClean="0"/>
              <a:t>Need a dirty bit (line different from memory or not)</a:t>
            </a:r>
          </a:p>
          <a:p>
            <a:pPr marL="385718" indent="-385718"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dirty="0" smtClean="0"/>
              <a:t>What to do on a write-miss?</a:t>
            </a:r>
          </a:p>
          <a:p>
            <a:pPr marL="744451" lvl="1" indent="-246034"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dirty="0" smtClean="0"/>
              <a:t>Write-allocate (load into cache, update line in cache)</a:t>
            </a:r>
          </a:p>
          <a:p>
            <a:pPr marL="1146041" lvl="2" indent="-238097"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dirty="0" smtClean="0"/>
              <a:t>Good if more writes to the location follow</a:t>
            </a:r>
          </a:p>
          <a:p>
            <a:pPr marL="744451" lvl="1" indent="-246034"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dirty="0" smtClean="0"/>
              <a:t>No-write-allocate (writes immediately to memory)</a:t>
            </a:r>
          </a:p>
          <a:p>
            <a:pPr marL="385718" indent="-385718"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dirty="0" smtClean="0"/>
              <a:t>Typical</a:t>
            </a:r>
          </a:p>
          <a:p>
            <a:pPr marL="744451" lvl="1" indent="-246034"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dirty="0" smtClean="0"/>
              <a:t>Write-through + No-write-allocate</a:t>
            </a:r>
          </a:p>
          <a:p>
            <a:pPr marL="744451" lvl="1" indent="-246034"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dirty="0" smtClean="0"/>
              <a:t>Write-back + Write-allocate</a:t>
            </a:r>
          </a:p>
          <a:p>
            <a:pPr marL="385718" indent="-385718" eaLnBrk="1" hangingPunct="1"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202859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2994025"/>
            <a:ext cx="8716962" cy="78105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 smtClean="0"/>
              <a:t>Understanding/Profiling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02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00" y="79058"/>
            <a:ext cx="8524875" cy="13398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 smtClean="0"/>
              <a:t>Recall: UG Machine Memory Hierarchy</a:t>
            </a:r>
            <a:endParaRPr lang="en-US" sz="3600" dirty="0"/>
          </a:p>
        </p:txBody>
      </p:sp>
      <p:grpSp>
        <p:nvGrpSpPr>
          <p:cNvPr id="3" name="Group 56"/>
          <p:cNvGrpSpPr>
            <a:grpSpLocks/>
          </p:cNvGrpSpPr>
          <p:nvPr/>
        </p:nvGrpSpPr>
        <p:grpSpPr bwMode="auto">
          <a:xfrm>
            <a:off x="838200" y="2133600"/>
            <a:ext cx="2819400" cy="3657600"/>
            <a:chOff x="1142712" y="1524000"/>
            <a:chExt cx="2819689" cy="3657600"/>
          </a:xfrm>
        </p:grpSpPr>
        <p:sp>
          <p:nvSpPr>
            <p:cNvPr id="83994" name="Rectangle 87"/>
            <p:cNvSpPr>
              <a:spLocks noChangeArrowheads="1"/>
            </p:cNvSpPr>
            <p:nvPr/>
          </p:nvSpPr>
          <p:spPr bwMode="auto">
            <a:xfrm>
              <a:off x="1355597" y="4190301"/>
              <a:ext cx="2378203" cy="789108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endParaRPr lang="en-US">
                <a:solidFill>
                  <a:srgbClr val="000066"/>
                </a:solidFill>
                <a:latin typeface="Helvetica" pitchFamily="34" charset="0"/>
              </a:endParaRPr>
            </a:p>
          </p:txBody>
        </p:sp>
        <p:sp>
          <p:nvSpPr>
            <p:cNvPr id="83995" name="Text Box 88"/>
            <p:cNvSpPr txBox="1">
              <a:spLocks noChangeArrowheads="1"/>
            </p:cNvSpPr>
            <p:nvPr/>
          </p:nvSpPr>
          <p:spPr bwMode="auto">
            <a:xfrm>
              <a:off x="1960124" y="4343400"/>
              <a:ext cx="1172476" cy="369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20000"/>
                </a:spcBef>
              </a:pPr>
              <a:r>
                <a:rPr kumimoji="1" lang="en-CA" b="0">
                  <a:solidFill>
                    <a:srgbClr val="000000"/>
                  </a:solidFill>
                  <a:latin typeface="Helvetica" pitchFamily="34" charset="0"/>
                </a:rPr>
                <a:t>L2 Cache</a:t>
              </a:r>
            </a:p>
          </p:txBody>
        </p:sp>
        <p:grpSp>
          <p:nvGrpSpPr>
            <p:cNvPr id="4" name="Group 25"/>
            <p:cNvGrpSpPr>
              <a:grpSpLocks/>
            </p:cNvGrpSpPr>
            <p:nvPr/>
          </p:nvGrpSpPr>
          <p:grpSpPr bwMode="auto">
            <a:xfrm>
              <a:off x="1460441" y="2015996"/>
              <a:ext cx="967229" cy="2179983"/>
              <a:chOff x="2921937" y="1914396"/>
              <a:chExt cx="967229" cy="2179983"/>
            </a:xfrm>
          </p:grpSpPr>
          <p:sp>
            <p:nvSpPr>
              <p:cNvPr id="84006" name="Oval 89"/>
              <p:cNvSpPr>
                <a:spLocks noChangeArrowheads="1"/>
              </p:cNvSpPr>
              <p:nvPr/>
            </p:nvSpPr>
            <p:spPr bwMode="auto">
              <a:xfrm>
                <a:off x="2986873" y="1914396"/>
                <a:ext cx="817493" cy="817494"/>
              </a:xfrm>
              <a:prstGeom prst="ellipse">
                <a:avLst/>
              </a:prstGeom>
              <a:solidFill>
                <a:srgbClr val="FFCC0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</a:pPr>
                <a:endParaRPr lang="en-US">
                  <a:solidFill>
                    <a:srgbClr val="000066"/>
                  </a:solidFill>
                  <a:latin typeface="Helvetica" pitchFamily="34" charset="0"/>
                </a:endParaRPr>
              </a:p>
            </p:txBody>
          </p:sp>
          <p:sp>
            <p:nvSpPr>
              <p:cNvPr id="84007" name="Rectangle 90"/>
              <p:cNvSpPr>
                <a:spLocks noChangeArrowheads="1"/>
              </p:cNvSpPr>
              <p:nvPr/>
            </p:nvSpPr>
            <p:spPr bwMode="auto">
              <a:xfrm>
                <a:off x="2981196" y="3010064"/>
                <a:ext cx="851556" cy="789108"/>
              </a:xfrm>
              <a:prstGeom prst="rect">
                <a:avLst/>
              </a:prstGeom>
              <a:solidFill>
                <a:srgbClr val="99CC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</a:pPr>
                <a:endParaRPr lang="en-US">
                  <a:solidFill>
                    <a:srgbClr val="000066"/>
                  </a:solidFill>
                  <a:latin typeface="Helvetica" pitchFamily="34" charset="0"/>
                </a:endParaRPr>
              </a:p>
            </p:txBody>
          </p:sp>
          <p:sp>
            <p:nvSpPr>
              <p:cNvPr id="84008" name="Text Box 91"/>
              <p:cNvSpPr txBox="1">
                <a:spLocks noChangeArrowheads="1"/>
              </p:cNvSpPr>
              <p:nvPr/>
            </p:nvSpPr>
            <p:spPr bwMode="auto">
              <a:xfrm>
                <a:off x="2921937" y="2990194"/>
                <a:ext cx="967229" cy="7017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20000"/>
                  </a:spcBef>
                </a:pPr>
                <a:r>
                  <a:rPr kumimoji="1" lang="en-CA" b="0">
                    <a:solidFill>
                      <a:srgbClr val="000000"/>
                    </a:solidFill>
                    <a:latin typeface="Helvetica" pitchFamily="34" charset="0"/>
                  </a:rPr>
                  <a:t>L1</a:t>
                </a:r>
              </a:p>
              <a:p>
                <a:pPr algn="ctr">
                  <a:lnSpc>
                    <a:spcPct val="100000"/>
                  </a:lnSpc>
                  <a:spcBef>
                    <a:spcPct val="20000"/>
                  </a:spcBef>
                </a:pPr>
                <a:r>
                  <a:rPr kumimoji="1" lang="en-CA" b="0">
                    <a:solidFill>
                      <a:srgbClr val="000000"/>
                    </a:solidFill>
                    <a:latin typeface="Helvetica" pitchFamily="34" charset="0"/>
                  </a:rPr>
                  <a:t>Caches</a:t>
                </a:r>
              </a:p>
            </p:txBody>
          </p:sp>
          <p:sp>
            <p:nvSpPr>
              <p:cNvPr id="84009" name="Text Box 92"/>
              <p:cNvSpPr txBox="1">
                <a:spLocks noChangeArrowheads="1"/>
              </p:cNvSpPr>
              <p:nvPr/>
            </p:nvSpPr>
            <p:spPr bwMode="auto">
              <a:xfrm>
                <a:off x="3213161" y="2067580"/>
                <a:ext cx="397988" cy="4770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20000"/>
                  </a:spcBef>
                </a:pPr>
                <a:r>
                  <a:rPr kumimoji="1" lang="en-CA" sz="2500" b="0">
                    <a:solidFill>
                      <a:srgbClr val="000000"/>
                    </a:solidFill>
                    <a:latin typeface="Helvetica" pitchFamily="34" charset="0"/>
                  </a:rPr>
                  <a:t>P</a:t>
                </a:r>
              </a:p>
            </p:txBody>
          </p:sp>
          <p:sp>
            <p:nvSpPr>
              <p:cNvPr id="84010" name="Line 93"/>
              <p:cNvSpPr>
                <a:spLocks noChangeShapeType="1"/>
              </p:cNvSpPr>
              <p:nvPr/>
            </p:nvSpPr>
            <p:spPr bwMode="auto">
              <a:xfrm>
                <a:off x="3406973" y="2689311"/>
                <a:ext cx="0" cy="30939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66"/>
                  </a:solidFill>
                </a:endParaRPr>
              </a:p>
            </p:txBody>
          </p:sp>
          <p:sp>
            <p:nvSpPr>
              <p:cNvPr id="84011" name="Line 94"/>
              <p:cNvSpPr>
                <a:spLocks noChangeShapeType="1"/>
              </p:cNvSpPr>
              <p:nvPr/>
            </p:nvSpPr>
            <p:spPr bwMode="auto">
              <a:xfrm>
                <a:off x="3406973" y="3784980"/>
                <a:ext cx="0" cy="30939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83997" name="Rectangle 101"/>
            <p:cNvSpPr>
              <a:spLocks noChangeArrowheads="1"/>
            </p:cNvSpPr>
            <p:nvPr/>
          </p:nvSpPr>
          <p:spPr bwMode="auto">
            <a:xfrm>
              <a:off x="1143001" y="1828800"/>
              <a:ext cx="2819400" cy="3352800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endParaRPr lang="en-US">
                <a:solidFill>
                  <a:srgbClr val="000066"/>
                </a:solidFill>
                <a:latin typeface="Helvetica" pitchFamily="34" charset="0"/>
              </a:endParaRPr>
            </a:p>
          </p:txBody>
        </p:sp>
        <p:grpSp>
          <p:nvGrpSpPr>
            <p:cNvPr id="5" name="Group 26"/>
            <p:cNvGrpSpPr>
              <a:grpSpLocks/>
            </p:cNvGrpSpPr>
            <p:nvPr/>
          </p:nvGrpSpPr>
          <p:grpSpPr bwMode="auto">
            <a:xfrm>
              <a:off x="2647433" y="2006600"/>
              <a:ext cx="967229" cy="2179983"/>
              <a:chOff x="2921938" y="1914396"/>
              <a:chExt cx="967229" cy="2179983"/>
            </a:xfrm>
          </p:grpSpPr>
          <p:sp>
            <p:nvSpPr>
              <p:cNvPr id="84000" name="Oval 89"/>
              <p:cNvSpPr>
                <a:spLocks noChangeArrowheads="1"/>
              </p:cNvSpPr>
              <p:nvPr/>
            </p:nvSpPr>
            <p:spPr bwMode="auto">
              <a:xfrm>
                <a:off x="2986873" y="1914396"/>
                <a:ext cx="817493" cy="817494"/>
              </a:xfrm>
              <a:prstGeom prst="ellipse">
                <a:avLst/>
              </a:prstGeom>
              <a:solidFill>
                <a:srgbClr val="FFCC0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</a:pPr>
                <a:endParaRPr lang="en-US">
                  <a:solidFill>
                    <a:srgbClr val="000066"/>
                  </a:solidFill>
                  <a:latin typeface="Helvetica" pitchFamily="34" charset="0"/>
                </a:endParaRPr>
              </a:p>
            </p:txBody>
          </p:sp>
          <p:sp>
            <p:nvSpPr>
              <p:cNvPr id="84001" name="Rectangle 90"/>
              <p:cNvSpPr>
                <a:spLocks noChangeArrowheads="1"/>
              </p:cNvSpPr>
              <p:nvPr/>
            </p:nvSpPr>
            <p:spPr bwMode="auto">
              <a:xfrm>
                <a:off x="2981196" y="3010064"/>
                <a:ext cx="851556" cy="789108"/>
              </a:xfrm>
              <a:prstGeom prst="rect">
                <a:avLst/>
              </a:prstGeom>
              <a:solidFill>
                <a:srgbClr val="99CC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</a:pPr>
                <a:endParaRPr lang="en-US">
                  <a:solidFill>
                    <a:srgbClr val="000066"/>
                  </a:solidFill>
                  <a:latin typeface="Helvetica" pitchFamily="34" charset="0"/>
                </a:endParaRPr>
              </a:p>
            </p:txBody>
          </p:sp>
          <p:sp>
            <p:nvSpPr>
              <p:cNvPr id="84002" name="Text Box 91"/>
              <p:cNvSpPr txBox="1">
                <a:spLocks noChangeArrowheads="1"/>
              </p:cNvSpPr>
              <p:nvPr/>
            </p:nvSpPr>
            <p:spPr bwMode="auto">
              <a:xfrm>
                <a:off x="2921938" y="2990194"/>
                <a:ext cx="967229" cy="7017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20000"/>
                  </a:spcBef>
                </a:pPr>
                <a:r>
                  <a:rPr kumimoji="1" lang="en-CA" b="0">
                    <a:solidFill>
                      <a:srgbClr val="000000"/>
                    </a:solidFill>
                    <a:latin typeface="Helvetica" pitchFamily="34" charset="0"/>
                  </a:rPr>
                  <a:t>L1</a:t>
                </a:r>
              </a:p>
              <a:p>
                <a:pPr algn="ctr">
                  <a:lnSpc>
                    <a:spcPct val="100000"/>
                  </a:lnSpc>
                  <a:spcBef>
                    <a:spcPct val="20000"/>
                  </a:spcBef>
                </a:pPr>
                <a:r>
                  <a:rPr kumimoji="1" lang="en-CA" b="0">
                    <a:solidFill>
                      <a:srgbClr val="000000"/>
                    </a:solidFill>
                    <a:latin typeface="Helvetica" pitchFamily="34" charset="0"/>
                  </a:rPr>
                  <a:t>Caches</a:t>
                </a:r>
              </a:p>
            </p:txBody>
          </p:sp>
          <p:sp>
            <p:nvSpPr>
              <p:cNvPr id="84003" name="Text Box 92"/>
              <p:cNvSpPr txBox="1">
                <a:spLocks noChangeArrowheads="1"/>
              </p:cNvSpPr>
              <p:nvPr/>
            </p:nvSpPr>
            <p:spPr bwMode="auto">
              <a:xfrm>
                <a:off x="3213162" y="2067580"/>
                <a:ext cx="397988" cy="4770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20000"/>
                  </a:spcBef>
                </a:pPr>
                <a:r>
                  <a:rPr kumimoji="1" lang="en-CA" sz="2500" b="0">
                    <a:solidFill>
                      <a:srgbClr val="000000"/>
                    </a:solidFill>
                    <a:latin typeface="Helvetica" pitchFamily="34" charset="0"/>
                  </a:rPr>
                  <a:t>P</a:t>
                </a:r>
              </a:p>
            </p:txBody>
          </p:sp>
          <p:sp>
            <p:nvSpPr>
              <p:cNvPr id="84004" name="Line 93"/>
              <p:cNvSpPr>
                <a:spLocks noChangeShapeType="1"/>
              </p:cNvSpPr>
              <p:nvPr/>
            </p:nvSpPr>
            <p:spPr bwMode="auto">
              <a:xfrm>
                <a:off x="3406973" y="2689311"/>
                <a:ext cx="0" cy="30939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66"/>
                  </a:solidFill>
                </a:endParaRPr>
              </a:p>
            </p:txBody>
          </p:sp>
          <p:sp>
            <p:nvSpPr>
              <p:cNvPr id="84005" name="Line 94"/>
              <p:cNvSpPr>
                <a:spLocks noChangeShapeType="1"/>
              </p:cNvSpPr>
              <p:nvPr/>
            </p:nvSpPr>
            <p:spPr bwMode="auto">
              <a:xfrm>
                <a:off x="3406973" y="3784980"/>
                <a:ext cx="0" cy="30939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83999" name="TextBox 34"/>
            <p:cNvSpPr txBox="1">
              <a:spLocks noChangeArrowheads="1"/>
            </p:cNvSpPr>
            <p:nvPr/>
          </p:nvSpPr>
          <p:spPr bwMode="auto">
            <a:xfrm>
              <a:off x="1142712" y="1524000"/>
              <a:ext cx="1890841" cy="3416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>
                  <a:solidFill>
                    <a:srgbClr val="000066"/>
                  </a:solidFill>
                  <a:latin typeface="Helvetica" pitchFamily="34" charset="0"/>
                </a:rPr>
                <a:t>Processor Chip</a:t>
              </a:r>
            </a:p>
          </p:txBody>
        </p:sp>
      </p:grpSp>
      <p:sp>
        <p:nvSpPr>
          <p:cNvPr id="83972" name="Rectangle 87"/>
          <p:cNvSpPr>
            <a:spLocks noChangeArrowheads="1"/>
          </p:cNvSpPr>
          <p:nvPr/>
        </p:nvSpPr>
        <p:spPr bwMode="auto">
          <a:xfrm>
            <a:off x="4479925" y="4800600"/>
            <a:ext cx="2378075" cy="788988"/>
          </a:xfrm>
          <a:prstGeom prst="rect">
            <a:avLst/>
          </a:prstGeom>
          <a:solidFill>
            <a:srgbClr val="99CC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lIns="82048" tIns="41025" rIns="82048" bIns="41025" anchor="ctr"/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endParaRPr lang="en-US">
              <a:solidFill>
                <a:srgbClr val="000066"/>
              </a:solidFill>
              <a:latin typeface="Helvetica" pitchFamily="34" charset="0"/>
            </a:endParaRPr>
          </a:p>
        </p:txBody>
      </p:sp>
      <p:sp>
        <p:nvSpPr>
          <p:cNvPr id="83973" name="Text Box 88"/>
          <p:cNvSpPr txBox="1">
            <a:spLocks noChangeArrowheads="1"/>
          </p:cNvSpPr>
          <p:nvPr/>
        </p:nvSpPr>
        <p:spPr bwMode="auto">
          <a:xfrm>
            <a:off x="5094288" y="4953000"/>
            <a:ext cx="11525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48" tIns="41025" rIns="82048" bIns="41025">
            <a:spAutoFit/>
          </a:bodyPr>
          <a:lstStyle/>
          <a:p>
            <a:pPr algn="ctr">
              <a:lnSpc>
                <a:spcPct val="100000"/>
              </a:lnSpc>
              <a:spcBef>
                <a:spcPct val="20000"/>
              </a:spcBef>
            </a:pPr>
            <a:r>
              <a:rPr kumimoji="1" lang="en-CA" b="0">
                <a:solidFill>
                  <a:srgbClr val="000000"/>
                </a:solidFill>
                <a:latin typeface="Helvetica" pitchFamily="34" charset="0"/>
              </a:rPr>
              <a:t>L2 Cache</a:t>
            </a:r>
          </a:p>
        </p:txBody>
      </p:sp>
      <p:grpSp>
        <p:nvGrpSpPr>
          <p:cNvPr id="6" name="Group 60"/>
          <p:cNvGrpSpPr>
            <a:grpSpLocks/>
          </p:cNvGrpSpPr>
          <p:nvPr/>
        </p:nvGrpSpPr>
        <p:grpSpPr bwMode="auto">
          <a:xfrm>
            <a:off x="4584700" y="2625725"/>
            <a:ext cx="966788" cy="2179638"/>
            <a:chOff x="2922628" y="1914396"/>
            <a:chExt cx="965851" cy="2179983"/>
          </a:xfrm>
        </p:grpSpPr>
        <p:sp>
          <p:nvSpPr>
            <p:cNvPr id="83988" name="Oval 89"/>
            <p:cNvSpPr>
              <a:spLocks noChangeArrowheads="1"/>
            </p:cNvSpPr>
            <p:nvPr/>
          </p:nvSpPr>
          <p:spPr bwMode="auto">
            <a:xfrm>
              <a:off x="2986873" y="1914396"/>
              <a:ext cx="817493" cy="817494"/>
            </a:xfrm>
            <a:prstGeom prst="ellipse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endParaRPr lang="en-US">
                <a:solidFill>
                  <a:srgbClr val="000066"/>
                </a:solidFill>
                <a:latin typeface="Helvetica" pitchFamily="34" charset="0"/>
              </a:endParaRPr>
            </a:p>
          </p:txBody>
        </p:sp>
        <p:sp>
          <p:nvSpPr>
            <p:cNvPr id="83989" name="Rectangle 90"/>
            <p:cNvSpPr>
              <a:spLocks noChangeArrowheads="1"/>
            </p:cNvSpPr>
            <p:nvPr/>
          </p:nvSpPr>
          <p:spPr bwMode="auto">
            <a:xfrm>
              <a:off x="2981196" y="3010064"/>
              <a:ext cx="851556" cy="789108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endParaRPr lang="en-US">
                <a:solidFill>
                  <a:srgbClr val="000066"/>
                </a:solidFill>
                <a:latin typeface="Helvetica" pitchFamily="34" charset="0"/>
              </a:endParaRPr>
            </a:p>
          </p:txBody>
        </p:sp>
        <p:sp>
          <p:nvSpPr>
            <p:cNvPr id="83990" name="Text Box 91"/>
            <p:cNvSpPr txBox="1">
              <a:spLocks noChangeArrowheads="1"/>
            </p:cNvSpPr>
            <p:nvPr/>
          </p:nvSpPr>
          <p:spPr bwMode="auto">
            <a:xfrm>
              <a:off x="2922628" y="2990194"/>
              <a:ext cx="965851" cy="701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20000"/>
                </a:spcBef>
              </a:pPr>
              <a:r>
                <a:rPr kumimoji="1" lang="en-CA" b="0">
                  <a:solidFill>
                    <a:srgbClr val="000000"/>
                  </a:solidFill>
                  <a:latin typeface="Helvetica" pitchFamily="34" charset="0"/>
                </a:rPr>
                <a:t>L1</a:t>
              </a:r>
            </a:p>
            <a:p>
              <a:pPr algn="ctr">
                <a:lnSpc>
                  <a:spcPct val="100000"/>
                </a:lnSpc>
                <a:spcBef>
                  <a:spcPct val="20000"/>
                </a:spcBef>
              </a:pPr>
              <a:r>
                <a:rPr kumimoji="1" lang="en-CA" b="0">
                  <a:solidFill>
                    <a:srgbClr val="000000"/>
                  </a:solidFill>
                  <a:latin typeface="Helvetica" pitchFamily="34" charset="0"/>
                </a:rPr>
                <a:t>Caches</a:t>
              </a:r>
            </a:p>
          </p:txBody>
        </p:sp>
        <p:sp>
          <p:nvSpPr>
            <p:cNvPr id="83991" name="Text Box 92"/>
            <p:cNvSpPr txBox="1">
              <a:spLocks noChangeArrowheads="1"/>
            </p:cNvSpPr>
            <p:nvPr/>
          </p:nvSpPr>
          <p:spPr bwMode="auto">
            <a:xfrm>
              <a:off x="3213448" y="2067580"/>
              <a:ext cx="397421" cy="477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20000"/>
                </a:spcBef>
              </a:pPr>
              <a:r>
                <a:rPr kumimoji="1" lang="en-CA" sz="2500" b="0">
                  <a:solidFill>
                    <a:srgbClr val="000000"/>
                  </a:solidFill>
                  <a:latin typeface="Helvetica" pitchFamily="34" charset="0"/>
                </a:rPr>
                <a:t>P</a:t>
              </a:r>
            </a:p>
          </p:txBody>
        </p:sp>
        <p:sp>
          <p:nvSpPr>
            <p:cNvPr id="83992" name="Line 93"/>
            <p:cNvSpPr>
              <a:spLocks noChangeShapeType="1"/>
            </p:cNvSpPr>
            <p:nvPr/>
          </p:nvSpPr>
          <p:spPr bwMode="auto">
            <a:xfrm>
              <a:off x="3406973" y="2689311"/>
              <a:ext cx="0" cy="30939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66"/>
                </a:solidFill>
              </a:endParaRPr>
            </a:p>
          </p:txBody>
        </p:sp>
        <p:sp>
          <p:nvSpPr>
            <p:cNvPr id="83993" name="Line 94"/>
            <p:cNvSpPr>
              <a:spLocks noChangeShapeType="1"/>
            </p:cNvSpPr>
            <p:nvPr/>
          </p:nvSpPr>
          <p:spPr bwMode="auto">
            <a:xfrm>
              <a:off x="3406973" y="3784980"/>
              <a:ext cx="0" cy="30939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66"/>
                </a:solidFill>
              </a:endParaRPr>
            </a:p>
          </p:txBody>
        </p:sp>
      </p:grpSp>
      <p:sp>
        <p:nvSpPr>
          <p:cNvPr id="83975" name="Rectangle 101"/>
          <p:cNvSpPr>
            <a:spLocks noChangeArrowheads="1"/>
          </p:cNvSpPr>
          <p:nvPr/>
        </p:nvSpPr>
        <p:spPr bwMode="auto">
          <a:xfrm>
            <a:off x="4267200" y="2438400"/>
            <a:ext cx="2819400" cy="33528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lIns="82048" tIns="41025" rIns="82048" bIns="41025" anchor="ctr"/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endParaRPr lang="en-US">
              <a:solidFill>
                <a:srgbClr val="000066"/>
              </a:solidFill>
              <a:latin typeface="Helvetica" pitchFamily="34" charset="0"/>
            </a:endParaRPr>
          </a:p>
        </p:txBody>
      </p:sp>
      <p:grpSp>
        <p:nvGrpSpPr>
          <p:cNvPr id="7" name="Group 62"/>
          <p:cNvGrpSpPr>
            <a:grpSpLocks/>
          </p:cNvGrpSpPr>
          <p:nvPr/>
        </p:nvGrpSpPr>
        <p:grpSpPr bwMode="auto">
          <a:xfrm>
            <a:off x="5772150" y="2616200"/>
            <a:ext cx="966788" cy="2179638"/>
            <a:chOff x="2922629" y="1914396"/>
            <a:chExt cx="965850" cy="2179983"/>
          </a:xfrm>
        </p:grpSpPr>
        <p:sp>
          <p:nvSpPr>
            <p:cNvPr id="83982" name="Oval 89"/>
            <p:cNvSpPr>
              <a:spLocks noChangeArrowheads="1"/>
            </p:cNvSpPr>
            <p:nvPr/>
          </p:nvSpPr>
          <p:spPr bwMode="auto">
            <a:xfrm>
              <a:off x="2986873" y="1914396"/>
              <a:ext cx="817493" cy="817494"/>
            </a:xfrm>
            <a:prstGeom prst="ellipse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endParaRPr lang="en-US">
                <a:solidFill>
                  <a:srgbClr val="000066"/>
                </a:solidFill>
                <a:latin typeface="Helvetica" pitchFamily="34" charset="0"/>
              </a:endParaRPr>
            </a:p>
          </p:txBody>
        </p:sp>
        <p:sp>
          <p:nvSpPr>
            <p:cNvPr id="83983" name="Rectangle 90"/>
            <p:cNvSpPr>
              <a:spLocks noChangeArrowheads="1"/>
            </p:cNvSpPr>
            <p:nvPr/>
          </p:nvSpPr>
          <p:spPr bwMode="auto">
            <a:xfrm>
              <a:off x="2981196" y="3010064"/>
              <a:ext cx="851556" cy="789108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endParaRPr lang="en-US">
                <a:solidFill>
                  <a:srgbClr val="000066"/>
                </a:solidFill>
                <a:latin typeface="Helvetica" pitchFamily="34" charset="0"/>
              </a:endParaRPr>
            </a:p>
          </p:txBody>
        </p:sp>
        <p:sp>
          <p:nvSpPr>
            <p:cNvPr id="83984" name="Text Box 91"/>
            <p:cNvSpPr txBox="1">
              <a:spLocks noChangeArrowheads="1"/>
            </p:cNvSpPr>
            <p:nvPr/>
          </p:nvSpPr>
          <p:spPr bwMode="auto">
            <a:xfrm>
              <a:off x="2922629" y="2990194"/>
              <a:ext cx="965850" cy="701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20000"/>
                </a:spcBef>
              </a:pPr>
              <a:r>
                <a:rPr kumimoji="1" lang="en-CA" b="0">
                  <a:solidFill>
                    <a:srgbClr val="000000"/>
                  </a:solidFill>
                  <a:latin typeface="Helvetica" pitchFamily="34" charset="0"/>
                </a:rPr>
                <a:t>L1</a:t>
              </a:r>
            </a:p>
            <a:p>
              <a:pPr algn="ctr">
                <a:lnSpc>
                  <a:spcPct val="100000"/>
                </a:lnSpc>
                <a:spcBef>
                  <a:spcPct val="20000"/>
                </a:spcBef>
              </a:pPr>
              <a:r>
                <a:rPr kumimoji="1" lang="en-CA" b="0">
                  <a:solidFill>
                    <a:srgbClr val="000000"/>
                  </a:solidFill>
                  <a:latin typeface="Helvetica" pitchFamily="34" charset="0"/>
                </a:rPr>
                <a:t>Caches</a:t>
              </a:r>
            </a:p>
          </p:txBody>
        </p:sp>
        <p:sp>
          <p:nvSpPr>
            <p:cNvPr id="83985" name="Text Box 92"/>
            <p:cNvSpPr txBox="1">
              <a:spLocks noChangeArrowheads="1"/>
            </p:cNvSpPr>
            <p:nvPr/>
          </p:nvSpPr>
          <p:spPr bwMode="auto">
            <a:xfrm>
              <a:off x="3213447" y="2067580"/>
              <a:ext cx="397420" cy="477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20000"/>
                </a:spcBef>
              </a:pPr>
              <a:r>
                <a:rPr kumimoji="1" lang="en-CA" sz="2500" b="0">
                  <a:solidFill>
                    <a:srgbClr val="000000"/>
                  </a:solidFill>
                  <a:latin typeface="Helvetica" pitchFamily="34" charset="0"/>
                </a:rPr>
                <a:t>P</a:t>
              </a:r>
            </a:p>
          </p:txBody>
        </p:sp>
        <p:sp>
          <p:nvSpPr>
            <p:cNvPr id="83986" name="Line 93"/>
            <p:cNvSpPr>
              <a:spLocks noChangeShapeType="1"/>
            </p:cNvSpPr>
            <p:nvPr/>
          </p:nvSpPr>
          <p:spPr bwMode="auto">
            <a:xfrm>
              <a:off x="3406973" y="2689311"/>
              <a:ext cx="0" cy="30939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66"/>
                </a:solidFill>
              </a:endParaRPr>
            </a:p>
          </p:txBody>
        </p:sp>
        <p:sp>
          <p:nvSpPr>
            <p:cNvPr id="83987" name="Line 94"/>
            <p:cNvSpPr>
              <a:spLocks noChangeShapeType="1"/>
            </p:cNvSpPr>
            <p:nvPr/>
          </p:nvSpPr>
          <p:spPr bwMode="auto">
            <a:xfrm>
              <a:off x="3406973" y="3784980"/>
              <a:ext cx="0" cy="30939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66"/>
                </a:solidFill>
              </a:endParaRPr>
            </a:p>
          </p:txBody>
        </p:sp>
      </p:grpSp>
      <p:sp>
        <p:nvSpPr>
          <p:cNvPr id="83977" name="TextBox 63"/>
          <p:cNvSpPr txBox="1">
            <a:spLocks noChangeArrowheads="1"/>
          </p:cNvSpPr>
          <p:nvPr/>
        </p:nvSpPr>
        <p:spPr bwMode="auto">
          <a:xfrm>
            <a:off x="4276725" y="2133600"/>
            <a:ext cx="1871663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48" tIns="41025" rIns="82048" bIns="41025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Processor Chip</a:t>
            </a:r>
          </a:p>
        </p:txBody>
      </p:sp>
      <p:sp>
        <p:nvSpPr>
          <p:cNvPr id="83978" name="Rectangle 101"/>
          <p:cNvSpPr>
            <a:spLocks noChangeArrowheads="1"/>
          </p:cNvSpPr>
          <p:nvPr/>
        </p:nvSpPr>
        <p:spPr bwMode="auto">
          <a:xfrm>
            <a:off x="381000" y="1828800"/>
            <a:ext cx="7086600" cy="434340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lIns="82048" tIns="41025" rIns="82048" bIns="41025" anchor="ctr"/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endParaRPr lang="en-US">
              <a:solidFill>
                <a:srgbClr val="000066"/>
              </a:solidFill>
              <a:latin typeface="Helvetica" pitchFamily="34" charset="0"/>
            </a:endParaRPr>
          </a:p>
        </p:txBody>
      </p:sp>
      <p:sp>
        <p:nvSpPr>
          <p:cNvPr id="83979" name="TextBox 77"/>
          <p:cNvSpPr txBox="1">
            <a:spLocks noChangeArrowheads="1"/>
          </p:cNvSpPr>
          <p:nvPr/>
        </p:nvSpPr>
        <p:spPr bwMode="auto">
          <a:xfrm>
            <a:off x="338138" y="1447800"/>
            <a:ext cx="21272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48" tIns="41025" rIns="82048" bIns="41025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Multi-chip Module</a:t>
            </a:r>
          </a:p>
        </p:txBody>
      </p:sp>
      <p:sp>
        <p:nvSpPr>
          <p:cNvPr id="83980" name="TextBox 78"/>
          <p:cNvSpPr txBox="1">
            <a:spLocks noChangeArrowheads="1"/>
          </p:cNvSpPr>
          <p:nvPr/>
        </p:nvSpPr>
        <p:spPr bwMode="auto">
          <a:xfrm>
            <a:off x="5991225" y="1155700"/>
            <a:ext cx="27813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48" tIns="41025" rIns="82048" bIns="41025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32KB, 8-way data cache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32KB, 8-way inst cache</a:t>
            </a:r>
          </a:p>
        </p:txBody>
      </p:sp>
      <p:sp>
        <p:nvSpPr>
          <p:cNvPr id="83981" name="TextBox 79"/>
          <p:cNvSpPr txBox="1">
            <a:spLocks noChangeArrowheads="1"/>
          </p:cNvSpPr>
          <p:nvPr/>
        </p:nvSpPr>
        <p:spPr bwMode="auto">
          <a:xfrm>
            <a:off x="4048125" y="6324600"/>
            <a:ext cx="4692650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48" tIns="41025" rIns="82048" bIns="41025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12 MB (2X 6MB), 16-way Unified L2 cache</a:t>
            </a:r>
          </a:p>
        </p:txBody>
      </p:sp>
    </p:spTree>
    <p:extLst>
      <p:ext uri="{BB962C8B-B14F-4D97-AF65-F5344CB8AC3E}">
        <p14:creationId xmlns:p14="http://schemas.microsoft.com/office/powerpoint/2010/main" val="3553174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8612" y="1905000"/>
            <a:ext cx="7888288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5718" indent="-385718">
              <a:defRPr/>
            </a:pPr>
            <a:r>
              <a:rPr lang="en-CA" sz="2400" dirty="0">
                <a:solidFill>
                  <a:srgbClr val="008000"/>
                </a:solidFill>
                <a:latin typeface="Comic Sans MS"/>
                <a:cs typeface="Comic Sans MS"/>
              </a:rPr>
              <a:t>Run </a:t>
            </a:r>
            <a:r>
              <a:rPr lang="en-CA" sz="2400" dirty="0" err="1">
                <a:solidFill>
                  <a:srgbClr val="008000"/>
                </a:solidFill>
                <a:latin typeface="Comic Sans MS"/>
                <a:cs typeface="Comic Sans MS"/>
              </a:rPr>
              <a:t>lstopo</a:t>
            </a:r>
            <a:r>
              <a:rPr lang="en-CA" sz="2400" dirty="0">
                <a:solidFill>
                  <a:srgbClr val="008000"/>
                </a:solidFill>
                <a:latin typeface="Comic Sans MS"/>
                <a:cs typeface="Comic Sans MS"/>
              </a:rPr>
              <a:t> on UG machine, gives:</a:t>
            </a:r>
          </a:p>
          <a:p>
            <a:pPr marL="385718" indent="-385718">
              <a:defRPr/>
            </a:pPr>
            <a:endParaRPr lang="en-CA" sz="2400" dirty="0"/>
          </a:p>
          <a:p>
            <a:pPr marL="385718" indent="-385718">
              <a:defRPr/>
            </a:pPr>
            <a:r>
              <a:rPr lang="en-CA" sz="2400" dirty="0">
                <a:solidFill>
                  <a:srgbClr val="000000"/>
                </a:solidFill>
                <a:latin typeface="Consolas"/>
                <a:cs typeface="Consolas"/>
              </a:rPr>
              <a:t>Machine (3829MB) + Socket #0</a:t>
            </a:r>
          </a:p>
          <a:p>
            <a:pPr marL="385718" indent="-385718">
              <a:defRPr/>
            </a:pPr>
            <a:r>
              <a:rPr lang="en-CA" sz="2400" dirty="0">
                <a:solidFill>
                  <a:srgbClr val="000000"/>
                </a:solidFill>
                <a:latin typeface="Consolas"/>
                <a:cs typeface="Consolas"/>
              </a:rPr>
              <a:t>  L2 #0 (6144KB)</a:t>
            </a:r>
          </a:p>
          <a:p>
            <a:pPr marL="385718" indent="-385718">
              <a:defRPr/>
            </a:pPr>
            <a:r>
              <a:rPr lang="en-CA" sz="2400" dirty="0">
                <a:solidFill>
                  <a:srgbClr val="000000"/>
                </a:solidFill>
                <a:latin typeface="Consolas"/>
                <a:cs typeface="Consolas"/>
              </a:rPr>
              <a:t>    L1 #0 (32KB</a:t>
            </a:r>
            <a:r>
              <a:rPr lang="en-CA" sz="2400" dirty="0" smtClean="0">
                <a:solidFill>
                  <a:srgbClr val="000000"/>
                </a:solidFill>
                <a:latin typeface="Consolas"/>
                <a:cs typeface="Consolas"/>
              </a:rPr>
              <a:t>)+Core </a:t>
            </a:r>
            <a:r>
              <a:rPr lang="en-CA" sz="2400" dirty="0">
                <a:solidFill>
                  <a:srgbClr val="000000"/>
                </a:solidFill>
                <a:latin typeface="Consolas"/>
                <a:cs typeface="Consolas"/>
              </a:rPr>
              <a:t>#</a:t>
            </a:r>
            <a:r>
              <a:rPr lang="en-CA" sz="2400" dirty="0" smtClean="0">
                <a:solidFill>
                  <a:srgbClr val="000000"/>
                </a:solidFill>
                <a:latin typeface="Consolas"/>
                <a:cs typeface="Consolas"/>
              </a:rPr>
              <a:t>0+PU </a:t>
            </a:r>
            <a:r>
              <a:rPr lang="en-CA" sz="2400" dirty="0">
                <a:solidFill>
                  <a:srgbClr val="000000"/>
                </a:solidFill>
                <a:latin typeface="Consolas"/>
                <a:cs typeface="Consolas"/>
              </a:rPr>
              <a:t>#0 (</a:t>
            </a:r>
            <a:r>
              <a:rPr lang="en-CA" sz="2400" dirty="0" err="1">
                <a:solidFill>
                  <a:srgbClr val="000000"/>
                </a:solidFill>
                <a:latin typeface="Consolas"/>
                <a:cs typeface="Consolas"/>
              </a:rPr>
              <a:t>phys</a:t>
            </a:r>
            <a:r>
              <a:rPr lang="en-CA" sz="2400" dirty="0">
                <a:solidFill>
                  <a:srgbClr val="000000"/>
                </a:solidFill>
                <a:latin typeface="Consolas"/>
                <a:cs typeface="Consolas"/>
              </a:rPr>
              <a:t>=0)</a:t>
            </a:r>
          </a:p>
          <a:p>
            <a:pPr marL="385718" indent="-385718">
              <a:defRPr/>
            </a:pPr>
            <a:r>
              <a:rPr lang="en-CA" sz="2400" dirty="0">
                <a:solidFill>
                  <a:srgbClr val="000000"/>
                </a:solidFill>
                <a:latin typeface="Consolas"/>
                <a:cs typeface="Consolas"/>
              </a:rPr>
              <a:t>    L1 #1 (32KB</a:t>
            </a:r>
            <a:r>
              <a:rPr lang="en-CA" sz="2400" dirty="0" smtClean="0">
                <a:solidFill>
                  <a:srgbClr val="000000"/>
                </a:solidFill>
                <a:latin typeface="Consolas"/>
                <a:cs typeface="Consolas"/>
              </a:rPr>
              <a:t>)+Core </a:t>
            </a:r>
            <a:r>
              <a:rPr lang="en-CA" sz="2400" dirty="0">
                <a:solidFill>
                  <a:srgbClr val="000000"/>
                </a:solidFill>
                <a:latin typeface="Consolas"/>
                <a:cs typeface="Consolas"/>
              </a:rPr>
              <a:t>#</a:t>
            </a:r>
            <a:r>
              <a:rPr lang="en-CA" sz="2400" dirty="0" smtClean="0">
                <a:solidFill>
                  <a:srgbClr val="000000"/>
                </a:solidFill>
                <a:latin typeface="Consolas"/>
                <a:cs typeface="Consolas"/>
              </a:rPr>
              <a:t>1+PU </a:t>
            </a:r>
            <a:r>
              <a:rPr lang="en-CA" sz="2400" dirty="0">
                <a:solidFill>
                  <a:srgbClr val="000000"/>
                </a:solidFill>
                <a:latin typeface="Consolas"/>
                <a:cs typeface="Consolas"/>
              </a:rPr>
              <a:t>#1 (</a:t>
            </a:r>
            <a:r>
              <a:rPr lang="en-CA" sz="2400" dirty="0" err="1">
                <a:solidFill>
                  <a:srgbClr val="000000"/>
                </a:solidFill>
                <a:latin typeface="Consolas"/>
                <a:cs typeface="Consolas"/>
              </a:rPr>
              <a:t>phys</a:t>
            </a:r>
            <a:r>
              <a:rPr lang="en-CA" sz="2400" dirty="0">
                <a:solidFill>
                  <a:srgbClr val="000000"/>
                </a:solidFill>
                <a:latin typeface="Consolas"/>
                <a:cs typeface="Consolas"/>
              </a:rPr>
              <a:t>=1)</a:t>
            </a:r>
          </a:p>
          <a:p>
            <a:pPr marL="385718" indent="-385718">
              <a:defRPr/>
            </a:pPr>
            <a:r>
              <a:rPr lang="en-CA" sz="2400" dirty="0">
                <a:solidFill>
                  <a:srgbClr val="000000"/>
                </a:solidFill>
                <a:latin typeface="Consolas"/>
                <a:cs typeface="Consolas"/>
              </a:rPr>
              <a:t>  L2 #1 (6144KB)</a:t>
            </a:r>
          </a:p>
          <a:p>
            <a:pPr marL="385718" indent="-385718">
              <a:defRPr/>
            </a:pPr>
            <a:r>
              <a:rPr lang="en-CA" sz="2400" dirty="0">
                <a:solidFill>
                  <a:srgbClr val="000000"/>
                </a:solidFill>
                <a:latin typeface="Consolas"/>
                <a:cs typeface="Consolas"/>
              </a:rPr>
              <a:t>    L1 #2 (32KB) + Core #2 + PU #2 (</a:t>
            </a:r>
            <a:r>
              <a:rPr lang="en-CA" sz="2400" dirty="0" err="1">
                <a:solidFill>
                  <a:srgbClr val="000000"/>
                </a:solidFill>
                <a:latin typeface="Consolas"/>
                <a:cs typeface="Consolas"/>
              </a:rPr>
              <a:t>phys</a:t>
            </a:r>
            <a:r>
              <a:rPr lang="en-CA" sz="2400" dirty="0">
                <a:solidFill>
                  <a:srgbClr val="000000"/>
                </a:solidFill>
                <a:latin typeface="Consolas"/>
                <a:cs typeface="Consolas"/>
              </a:rPr>
              <a:t>=2)</a:t>
            </a:r>
          </a:p>
          <a:p>
            <a:pPr marL="385718" indent="-385718">
              <a:defRPr/>
            </a:pPr>
            <a:r>
              <a:rPr lang="en-CA" sz="2400" dirty="0">
                <a:solidFill>
                  <a:srgbClr val="000000"/>
                </a:solidFill>
                <a:latin typeface="Consolas"/>
                <a:cs typeface="Consolas"/>
              </a:rPr>
              <a:t>    L1 #3 (32KB) + Core #3 + PU #3 (</a:t>
            </a:r>
            <a:r>
              <a:rPr lang="en-CA" sz="2400" dirty="0" err="1">
                <a:solidFill>
                  <a:srgbClr val="000000"/>
                </a:solidFill>
                <a:latin typeface="Consolas"/>
                <a:cs typeface="Consolas"/>
              </a:rPr>
              <a:t>phys</a:t>
            </a:r>
            <a:r>
              <a:rPr lang="en-CA" sz="2400" dirty="0">
                <a:solidFill>
                  <a:srgbClr val="000000"/>
                </a:solidFill>
                <a:latin typeface="Consolas"/>
                <a:cs typeface="Consolas"/>
              </a:rPr>
              <a:t>=3)</a:t>
            </a:r>
          </a:p>
          <a:p>
            <a:pPr marL="385718" indent="-385718">
              <a:defRPr/>
            </a:pPr>
            <a:endParaRPr lang="en-CA" sz="2400" dirty="0">
              <a:solidFill>
                <a:srgbClr val="000000"/>
              </a:solidFill>
            </a:endParaRPr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2" y="244158"/>
            <a:ext cx="8154987" cy="13398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CA" sz="3600" dirty="0" smtClean="0"/>
              <a:t>Get Memory System Details: </a:t>
            </a:r>
            <a:r>
              <a:rPr lang="en-CA" sz="3600" dirty="0" smtClean="0">
                <a:latin typeface="Courier New" pitchFamily="49" charset="0"/>
                <a:cs typeface="Courier New" pitchFamily="49" charset="0"/>
              </a:rPr>
              <a:t>lstopo</a:t>
            </a:r>
            <a:endParaRPr lang="en-CA" sz="36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84996" name="Straight Connector 6"/>
          <p:cNvCxnSpPr>
            <a:cxnSpLocks noChangeShapeType="1"/>
          </p:cNvCxnSpPr>
          <p:nvPr/>
        </p:nvCxnSpPr>
        <p:spPr bwMode="auto">
          <a:xfrm flipV="1">
            <a:off x="2451100" y="2590800"/>
            <a:ext cx="381000" cy="152400"/>
          </a:xfrm>
          <a:prstGeom prst="line">
            <a:avLst/>
          </a:prstGeom>
          <a:noFill/>
          <a:ln w="19050" algn="ctr">
            <a:solidFill>
              <a:schemeClr val="accent5">
                <a:lumMod val="50000"/>
              </a:schemeClr>
            </a:solidFill>
            <a:round/>
            <a:headEnd/>
            <a:tailEnd type="none" w="sm" len="sm"/>
          </a:ln>
        </p:spPr>
      </p:cxnSp>
      <p:sp>
        <p:nvSpPr>
          <p:cNvPr id="84997" name="TextBox 7"/>
          <p:cNvSpPr txBox="1">
            <a:spLocks noChangeArrowheads="1"/>
          </p:cNvSpPr>
          <p:nvPr/>
        </p:nvSpPr>
        <p:spPr bwMode="auto">
          <a:xfrm>
            <a:off x="2832100" y="2362200"/>
            <a:ext cx="1214598" cy="36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CA" dirty="0">
                <a:solidFill>
                  <a:srgbClr val="0000FF"/>
                </a:solidFill>
                <a:latin typeface="Comic Sans MS"/>
                <a:cs typeface="Comic Sans MS"/>
              </a:rPr>
              <a:t>4GB RAM</a:t>
            </a:r>
          </a:p>
        </p:txBody>
      </p:sp>
      <p:sp>
        <p:nvSpPr>
          <p:cNvPr id="84999" name="TextBox 10"/>
          <p:cNvSpPr txBox="1">
            <a:spLocks noChangeArrowheads="1"/>
          </p:cNvSpPr>
          <p:nvPr/>
        </p:nvSpPr>
        <p:spPr bwMode="auto">
          <a:xfrm>
            <a:off x="3390900" y="3016250"/>
            <a:ext cx="2072781" cy="36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CA" dirty="0">
                <a:solidFill>
                  <a:srgbClr val="0000FF"/>
                </a:solidFill>
                <a:latin typeface="Comic Sans MS"/>
                <a:cs typeface="Comic Sans MS"/>
              </a:rPr>
              <a:t>2X 6MB L2 cache</a:t>
            </a:r>
          </a:p>
        </p:txBody>
      </p:sp>
      <p:sp>
        <p:nvSpPr>
          <p:cNvPr id="85001" name="TextBox 13"/>
          <p:cNvSpPr txBox="1">
            <a:spLocks noChangeArrowheads="1"/>
          </p:cNvSpPr>
          <p:nvPr/>
        </p:nvSpPr>
        <p:spPr bwMode="auto">
          <a:xfrm>
            <a:off x="3365500" y="4200525"/>
            <a:ext cx="2713093" cy="36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CA" dirty="0">
                <a:solidFill>
                  <a:srgbClr val="0000FF"/>
                </a:solidFill>
                <a:latin typeface="Comic Sans MS"/>
                <a:cs typeface="Comic Sans MS"/>
              </a:rPr>
              <a:t>32KB L1 cache per core</a:t>
            </a:r>
          </a:p>
        </p:txBody>
      </p:sp>
      <p:sp>
        <p:nvSpPr>
          <p:cNvPr id="85002" name="Right Brace 14"/>
          <p:cNvSpPr>
            <a:spLocks/>
          </p:cNvSpPr>
          <p:nvPr/>
        </p:nvSpPr>
        <p:spPr bwMode="auto">
          <a:xfrm>
            <a:off x="6905625" y="3671888"/>
            <a:ext cx="260350" cy="352425"/>
          </a:xfrm>
          <a:prstGeom prst="rightBrace">
            <a:avLst>
              <a:gd name="adj1" fmla="val 8329"/>
              <a:gd name="adj2" fmla="val 50000"/>
            </a:avLst>
          </a:prstGeom>
          <a:noFill/>
          <a:ln w="19050" algn="ctr">
            <a:solidFill>
              <a:schemeClr val="accent3">
                <a:lumMod val="50000"/>
              </a:schemeClr>
            </a:solidFill>
            <a:round/>
            <a:headEnd/>
            <a:tailEnd type="none" w="sm" len="sm"/>
          </a:ln>
        </p:spPr>
        <p:txBody>
          <a:bodyPr wrap="none" lIns="45714" tIns="45714" rIns="45714" bIns="45714" anchor="ctr">
            <a:spAutoFit/>
          </a:bodyPr>
          <a:lstStyle/>
          <a:p>
            <a:pPr algn="ctr" defTabSz="912813">
              <a:lnSpc>
                <a:spcPct val="90000"/>
              </a:lnSpc>
              <a:spcBef>
                <a:spcPct val="0"/>
              </a:spcBef>
            </a:pPr>
            <a:endParaRPr lang="en-CA">
              <a:solidFill>
                <a:srgbClr val="000066"/>
              </a:solidFill>
              <a:latin typeface="Helvetica" pitchFamily="34" charset="0"/>
            </a:endParaRPr>
          </a:p>
        </p:txBody>
      </p:sp>
      <p:sp>
        <p:nvSpPr>
          <p:cNvPr id="85003" name="TextBox 15"/>
          <p:cNvSpPr txBox="1">
            <a:spLocks noChangeArrowheads="1"/>
          </p:cNvSpPr>
          <p:nvPr/>
        </p:nvSpPr>
        <p:spPr bwMode="auto">
          <a:xfrm>
            <a:off x="7099300" y="3619500"/>
            <a:ext cx="1750991" cy="36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CA" dirty="0">
                <a:solidFill>
                  <a:srgbClr val="0000FF"/>
                </a:solidFill>
                <a:latin typeface="Comic Sans MS"/>
                <a:cs typeface="Comic Sans MS"/>
              </a:rPr>
              <a:t>2 cores per L2</a:t>
            </a:r>
          </a:p>
        </p:txBody>
      </p:sp>
      <p:cxnSp>
        <p:nvCxnSpPr>
          <p:cNvPr id="16" name="Straight Connector 6"/>
          <p:cNvCxnSpPr>
            <a:cxnSpLocks noChangeShapeType="1"/>
          </p:cNvCxnSpPr>
          <p:nvPr/>
        </p:nvCxnSpPr>
        <p:spPr bwMode="auto">
          <a:xfrm flipV="1">
            <a:off x="3086100" y="3200400"/>
            <a:ext cx="381000" cy="76200"/>
          </a:xfrm>
          <a:prstGeom prst="line">
            <a:avLst/>
          </a:prstGeom>
          <a:noFill/>
          <a:ln w="19050" algn="ctr">
            <a:solidFill>
              <a:schemeClr val="accent5">
                <a:lumMod val="50000"/>
              </a:schemeClr>
            </a:solidFill>
            <a:round/>
            <a:headEnd/>
            <a:tailEnd type="none" w="sm" len="sm"/>
          </a:ln>
        </p:spPr>
      </p:cxnSp>
      <p:cxnSp>
        <p:nvCxnSpPr>
          <p:cNvPr id="18" name="Straight Connector 6"/>
          <p:cNvCxnSpPr>
            <a:cxnSpLocks noChangeShapeType="1"/>
            <a:endCxn id="85001" idx="1"/>
          </p:cNvCxnSpPr>
          <p:nvPr/>
        </p:nvCxnSpPr>
        <p:spPr bwMode="auto">
          <a:xfrm>
            <a:off x="2933700" y="4200525"/>
            <a:ext cx="431800" cy="184660"/>
          </a:xfrm>
          <a:prstGeom prst="line">
            <a:avLst/>
          </a:prstGeom>
          <a:noFill/>
          <a:ln w="19050" algn="ctr">
            <a:solidFill>
              <a:schemeClr val="accent5">
                <a:lumMod val="50000"/>
              </a:schemeClr>
            </a:solidFill>
            <a:round/>
            <a:headEnd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475829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CA" sz="3600" dirty="0" smtClean="0"/>
              <a:t>Get More Cache Details: L1 dcache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85718" indent="-385718">
              <a:defRPr/>
            </a:pPr>
            <a:r>
              <a:rPr lang="en-CA" dirty="0" smtClean="0"/>
              <a:t>ls /sys/devices/system/cpu/cpu0/cache/index</a:t>
            </a:r>
            <a:r>
              <a:rPr lang="en-CA" dirty="0" smtClean="0">
                <a:solidFill>
                  <a:srgbClr val="C00000"/>
                </a:solidFill>
              </a:rPr>
              <a:t>0</a:t>
            </a:r>
          </a:p>
          <a:p>
            <a:pPr marL="744451" lvl="1" indent="-246034">
              <a:defRPr/>
            </a:pPr>
            <a:r>
              <a:rPr lang="en-CA" dirty="0" smtClean="0">
                <a:solidFill>
                  <a:srgbClr val="C00000"/>
                </a:solidFill>
              </a:rPr>
              <a:t>coherency_line_size: 64     // 64B cache lines</a:t>
            </a:r>
          </a:p>
          <a:p>
            <a:pPr marL="744451" lvl="1" indent="-246034">
              <a:defRPr/>
            </a:pPr>
            <a:r>
              <a:rPr lang="en-CA" dirty="0" smtClean="0">
                <a:solidFill>
                  <a:srgbClr val="C00000"/>
                </a:solidFill>
              </a:rPr>
              <a:t>level: 1 // L1 cache</a:t>
            </a:r>
          </a:p>
          <a:p>
            <a:pPr marL="744451" lvl="1" indent="-246034">
              <a:defRPr/>
            </a:pPr>
            <a:r>
              <a:rPr lang="en-CA" dirty="0" smtClean="0"/>
              <a:t>number_of_sets</a:t>
            </a:r>
          </a:p>
          <a:p>
            <a:pPr marL="744451" lvl="1" indent="-246034">
              <a:defRPr/>
            </a:pPr>
            <a:r>
              <a:rPr lang="en-CA" dirty="0" smtClean="0"/>
              <a:t>physical_line_partition</a:t>
            </a:r>
          </a:p>
          <a:p>
            <a:pPr marL="744451" lvl="1" indent="-246034">
              <a:defRPr/>
            </a:pPr>
            <a:r>
              <a:rPr lang="en-CA" dirty="0" smtClean="0"/>
              <a:t>shared_cpu_list</a:t>
            </a:r>
          </a:p>
          <a:p>
            <a:pPr marL="744451" lvl="1" indent="-246034">
              <a:defRPr/>
            </a:pPr>
            <a:r>
              <a:rPr lang="en-CA" dirty="0" smtClean="0"/>
              <a:t>shared_cpu_map</a:t>
            </a:r>
          </a:p>
          <a:p>
            <a:pPr marL="744451" lvl="1" indent="-246034">
              <a:defRPr/>
            </a:pPr>
            <a:r>
              <a:rPr lang="en-CA" dirty="0" smtClean="0">
                <a:solidFill>
                  <a:srgbClr val="C00000"/>
                </a:solidFill>
              </a:rPr>
              <a:t>size: </a:t>
            </a:r>
          </a:p>
          <a:p>
            <a:pPr marL="744451" lvl="1" indent="-246034">
              <a:defRPr/>
            </a:pPr>
            <a:r>
              <a:rPr lang="en-CA" dirty="0" smtClean="0">
                <a:solidFill>
                  <a:srgbClr val="C00000"/>
                </a:solidFill>
              </a:rPr>
              <a:t>type: data      // data cache</a:t>
            </a:r>
          </a:p>
          <a:p>
            <a:pPr marL="744451" lvl="1" indent="-246034">
              <a:defRPr/>
            </a:pPr>
            <a:r>
              <a:rPr lang="en-CA" dirty="0" smtClean="0">
                <a:solidFill>
                  <a:srgbClr val="C00000"/>
                </a:solidFill>
              </a:rPr>
              <a:t>ways_of_associativity: 8   // 8-way set associative</a:t>
            </a:r>
          </a:p>
          <a:p>
            <a:pPr marL="385718" indent="-385718">
              <a:defRPr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11882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Matrix Multiply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5203825"/>
            <a:ext cx="8307387" cy="1654175"/>
          </a:xfrm>
        </p:spPr>
        <p:txBody>
          <a:bodyPr/>
          <a:lstStyle/>
          <a:p>
            <a:pPr marL="385718" indent="-385718">
              <a:defRPr/>
            </a:pPr>
            <a:r>
              <a:rPr lang="en-US" dirty="0" smtClean="0"/>
              <a:t>What is the range of performance due to optimization?</a:t>
            </a:r>
            <a:endParaRPr lang="en-US" baseline="30000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392113" y="1626870"/>
            <a:ext cx="7853362" cy="3344863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77" tIns="44445" rIns="90477" bIns="44445">
            <a:no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dirty="0">
                <a:latin typeface="Consolas"/>
                <a:cs typeface="Consolas"/>
              </a:rPr>
              <a:t>double a[4][4];</a:t>
            </a:r>
          </a:p>
          <a:p>
            <a:pPr>
              <a:defRPr/>
            </a:pPr>
            <a:r>
              <a:rPr lang="en-US" dirty="0">
                <a:latin typeface="Consolas"/>
                <a:cs typeface="Consolas"/>
              </a:rPr>
              <a:t>double b[4][4];</a:t>
            </a:r>
          </a:p>
          <a:p>
            <a:pPr>
              <a:defRPr/>
            </a:pPr>
            <a:r>
              <a:rPr lang="en-US" dirty="0">
                <a:latin typeface="Consolas"/>
                <a:cs typeface="Consolas"/>
              </a:rPr>
              <a:t>double c[4][4]; </a:t>
            </a: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</a:rPr>
              <a:t>// </a:t>
            </a:r>
            <a:r>
              <a:rPr lang="en-US" dirty="0">
                <a:solidFill>
                  <a:srgbClr val="008000"/>
                </a:solidFill>
                <a:latin typeface="Consolas"/>
                <a:cs typeface="Consolas"/>
              </a:rPr>
              <a:t>assume already set to zero</a:t>
            </a:r>
          </a:p>
          <a:p>
            <a:pPr>
              <a:lnSpc>
                <a:spcPct val="100000"/>
              </a:lnSpc>
              <a:defRPr/>
            </a:pPr>
            <a:endParaRPr lang="en-US" dirty="0">
              <a:latin typeface="Consolas"/>
              <a:cs typeface="Consolas"/>
            </a:endParaRPr>
          </a:p>
          <a:p>
            <a:pPr>
              <a:lnSpc>
                <a:spcPct val="100000"/>
              </a:lnSpc>
              <a:defRPr/>
            </a:pPr>
            <a:r>
              <a:rPr lang="en-US" dirty="0">
                <a:solidFill>
                  <a:srgbClr val="008000"/>
                </a:solidFill>
                <a:latin typeface="Consolas"/>
                <a:cs typeface="Consolas"/>
              </a:rPr>
              <a:t>/* Multiply n x n matrices a and b  */</a:t>
            </a:r>
          </a:p>
          <a:p>
            <a:pPr>
              <a:lnSpc>
                <a:spcPct val="100000"/>
              </a:lnSpc>
              <a:defRPr/>
            </a:pPr>
            <a:r>
              <a:rPr lang="en-US" dirty="0">
                <a:solidFill>
                  <a:srgbClr val="0000FF"/>
                </a:solidFill>
                <a:latin typeface="Consolas"/>
                <a:cs typeface="Consolas"/>
              </a:rPr>
              <a:t>void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err="1">
                <a:latin typeface="Consolas"/>
                <a:cs typeface="Consolas"/>
              </a:rPr>
              <a:t>mmm</a:t>
            </a:r>
            <a:r>
              <a:rPr lang="en-US" dirty="0">
                <a:latin typeface="Consolas"/>
                <a:cs typeface="Consolas"/>
              </a:rPr>
              <a:t>(double *a, double *b, double *c, </a:t>
            </a:r>
            <a:r>
              <a:rPr lang="en-US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 n) {</a:t>
            </a:r>
          </a:p>
          <a:p>
            <a:pPr>
              <a:lnSpc>
                <a:spcPct val="100000"/>
              </a:lnSpc>
              <a:defRPr/>
            </a:pPr>
            <a:r>
              <a:rPr lang="en-US" dirty="0">
                <a:latin typeface="Consolas"/>
                <a:cs typeface="Consolas"/>
              </a:rPr>
              <a:t>    </a:t>
            </a:r>
            <a:r>
              <a:rPr lang="en-US" dirty="0" err="1">
                <a:solidFill>
                  <a:srgbClr val="0000FF"/>
                </a:solidFill>
                <a:latin typeface="Consolas"/>
                <a:cs typeface="Consolas"/>
              </a:rPr>
              <a:t>int</a:t>
            </a:r>
            <a:r>
              <a:rPr lang="en-US" dirty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lang="en-US" dirty="0" err="1">
                <a:latin typeface="Consolas"/>
                <a:cs typeface="Consolas"/>
              </a:rPr>
              <a:t>i</a:t>
            </a:r>
            <a:r>
              <a:rPr lang="en-US" dirty="0">
                <a:latin typeface="Consolas"/>
                <a:cs typeface="Consolas"/>
              </a:rPr>
              <a:t>, j, k;</a:t>
            </a:r>
          </a:p>
          <a:p>
            <a:pPr>
              <a:lnSpc>
                <a:spcPct val="100000"/>
              </a:lnSpc>
              <a:defRPr/>
            </a:pPr>
            <a:r>
              <a:rPr lang="en-US" dirty="0">
                <a:latin typeface="Consolas"/>
                <a:cs typeface="Consolas"/>
              </a:rPr>
              <a:t>    for (</a:t>
            </a:r>
            <a:r>
              <a:rPr lang="en-US" dirty="0" err="1">
                <a:latin typeface="Consolas"/>
                <a:cs typeface="Consolas"/>
              </a:rPr>
              <a:t>i</a:t>
            </a:r>
            <a:r>
              <a:rPr lang="en-US" dirty="0">
                <a:latin typeface="Consolas"/>
                <a:cs typeface="Consolas"/>
              </a:rPr>
              <a:t> = 0; </a:t>
            </a:r>
            <a:r>
              <a:rPr lang="en-US" dirty="0" err="1">
                <a:latin typeface="Consolas"/>
                <a:cs typeface="Consolas"/>
              </a:rPr>
              <a:t>i</a:t>
            </a:r>
            <a:r>
              <a:rPr lang="en-US" dirty="0">
                <a:latin typeface="Consolas"/>
                <a:cs typeface="Consolas"/>
              </a:rPr>
              <a:t> &lt; n; </a:t>
            </a:r>
            <a:r>
              <a:rPr lang="en-US" dirty="0" err="1">
                <a:latin typeface="Consolas"/>
                <a:cs typeface="Consolas"/>
              </a:rPr>
              <a:t>i</a:t>
            </a:r>
            <a:r>
              <a:rPr lang="en-US" dirty="0">
                <a:latin typeface="Consolas"/>
                <a:cs typeface="Consolas"/>
              </a:rPr>
              <a:t>++)</a:t>
            </a:r>
          </a:p>
          <a:p>
            <a:pPr>
              <a:lnSpc>
                <a:spcPct val="100000"/>
              </a:lnSpc>
              <a:defRPr/>
            </a:pPr>
            <a:r>
              <a:rPr lang="en-US" dirty="0">
                <a:latin typeface="Consolas"/>
                <a:cs typeface="Consolas"/>
              </a:rPr>
              <a:t>	</a:t>
            </a:r>
            <a:r>
              <a:rPr lang="en-US" dirty="0" smtClean="0">
                <a:latin typeface="Consolas"/>
                <a:cs typeface="Consolas"/>
              </a:rPr>
              <a:t>  for </a:t>
            </a:r>
            <a:r>
              <a:rPr lang="en-US" dirty="0">
                <a:latin typeface="Consolas"/>
                <a:cs typeface="Consolas"/>
              </a:rPr>
              <a:t>(j = 0; j &lt; n; j++)</a:t>
            </a:r>
          </a:p>
          <a:p>
            <a:pPr>
              <a:lnSpc>
                <a:spcPct val="100000"/>
              </a:lnSpc>
              <a:defRPr/>
            </a:pPr>
            <a:r>
              <a:rPr lang="en-US" dirty="0">
                <a:latin typeface="Consolas"/>
                <a:cs typeface="Consolas"/>
              </a:rPr>
              <a:t>      </a:t>
            </a:r>
            <a:r>
              <a:rPr lang="en-US" dirty="0" smtClean="0">
                <a:latin typeface="Consolas"/>
                <a:cs typeface="Consolas"/>
              </a:rPr>
              <a:t>  for </a:t>
            </a:r>
            <a:r>
              <a:rPr lang="en-US" dirty="0">
                <a:latin typeface="Consolas"/>
                <a:cs typeface="Consolas"/>
              </a:rPr>
              <a:t>(k = 0; k &lt; n; k++)</a:t>
            </a:r>
          </a:p>
          <a:p>
            <a:pPr>
              <a:lnSpc>
                <a:spcPct val="100000"/>
              </a:lnSpc>
              <a:defRPr/>
            </a:pPr>
            <a:r>
              <a:rPr lang="en-US" dirty="0">
                <a:latin typeface="Consolas"/>
                <a:cs typeface="Consolas"/>
              </a:rPr>
              <a:t>	      </a:t>
            </a:r>
            <a:r>
              <a:rPr lang="en-US" dirty="0" smtClean="0">
                <a:latin typeface="Consolas"/>
                <a:cs typeface="Consolas"/>
              </a:rPr>
              <a:t>c</a:t>
            </a:r>
            <a:r>
              <a:rPr lang="en-US" dirty="0">
                <a:latin typeface="Consolas"/>
                <a:cs typeface="Consolas"/>
              </a:rPr>
              <a:t>[</a:t>
            </a:r>
            <a:r>
              <a:rPr lang="en-US" dirty="0" err="1" smtClean="0">
                <a:latin typeface="Consolas"/>
                <a:cs typeface="Consolas"/>
              </a:rPr>
              <a:t>i</a:t>
            </a:r>
            <a:r>
              <a:rPr lang="en-US" dirty="0" smtClean="0">
                <a:latin typeface="Consolas"/>
                <a:cs typeface="Consolas"/>
              </a:rPr>
              <a:t>][j</a:t>
            </a:r>
            <a:r>
              <a:rPr lang="en-US" dirty="0">
                <a:latin typeface="Consolas"/>
                <a:cs typeface="Consolas"/>
              </a:rPr>
              <a:t>] += a[</a:t>
            </a:r>
            <a:r>
              <a:rPr lang="en-US" dirty="0" err="1" smtClean="0">
                <a:latin typeface="Consolas"/>
                <a:cs typeface="Consolas"/>
              </a:rPr>
              <a:t>i</a:t>
            </a:r>
            <a:r>
              <a:rPr lang="en-US" dirty="0" smtClean="0">
                <a:latin typeface="Consolas"/>
                <a:cs typeface="Consolas"/>
              </a:rPr>
              <a:t>][k</a:t>
            </a:r>
            <a:r>
              <a:rPr lang="en-US" dirty="0">
                <a:latin typeface="Consolas"/>
                <a:cs typeface="Consolas"/>
              </a:rPr>
              <a:t>] * b[</a:t>
            </a:r>
            <a:r>
              <a:rPr lang="en-US" dirty="0" smtClean="0">
                <a:latin typeface="Consolas"/>
                <a:cs typeface="Consolas"/>
              </a:rPr>
              <a:t>k][j</a:t>
            </a:r>
            <a:r>
              <a:rPr lang="en-US" dirty="0">
                <a:latin typeface="Consolas"/>
                <a:cs typeface="Consolas"/>
              </a:rPr>
              <a:t>];   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// work</a:t>
            </a:r>
          </a:p>
          <a:p>
            <a:pPr>
              <a:lnSpc>
                <a:spcPct val="100000"/>
              </a:lnSpc>
              <a:defRPr/>
            </a:pPr>
            <a:r>
              <a:rPr lang="en-US" dirty="0">
                <a:latin typeface="Consolas"/>
                <a:cs typeface="Consola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82855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CA" sz="3600" dirty="0" smtClean="0"/>
              <a:t>Get More Cache Details: L2 cache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85718" indent="-385718">
              <a:defRPr/>
            </a:pPr>
            <a:r>
              <a:rPr lang="en-CA" dirty="0" smtClean="0"/>
              <a:t>ls /sys/devices/system/cpu/cpu0/cache/index</a:t>
            </a:r>
            <a:r>
              <a:rPr lang="en-CA" dirty="0" smtClean="0">
                <a:solidFill>
                  <a:srgbClr val="C00000"/>
                </a:solidFill>
              </a:rPr>
              <a:t>2</a:t>
            </a:r>
          </a:p>
          <a:p>
            <a:pPr marL="744451" lvl="1" indent="-246034">
              <a:defRPr/>
            </a:pPr>
            <a:r>
              <a:rPr lang="en-CA" dirty="0" smtClean="0">
                <a:solidFill>
                  <a:srgbClr val="C00000"/>
                </a:solidFill>
              </a:rPr>
              <a:t>coherency_line_size: 64     // 64B cache lines</a:t>
            </a:r>
          </a:p>
          <a:p>
            <a:pPr marL="744451" lvl="1" indent="-246034">
              <a:defRPr/>
            </a:pPr>
            <a:r>
              <a:rPr lang="en-CA" dirty="0" smtClean="0">
                <a:solidFill>
                  <a:srgbClr val="C00000"/>
                </a:solidFill>
              </a:rPr>
              <a:t>level: 2 // L2 cache</a:t>
            </a:r>
          </a:p>
          <a:p>
            <a:pPr marL="744451" lvl="1" indent="-246034">
              <a:defRPr/>
            </a:pPr>
            <a:r>
              <a:rPr lang="en-CA" dirty="0" smtClean="0"/>
              <a:t>number_of_sets</a:t>
            </a:r>
          </a:p>
          <a:p>
            <a:pPr marL="744451" lvl="1" indent="-246034">
              <a:defRPr/>
            </a:pPr>
            <a:r>
              <a:rPr lang="en-CA" dirty="0" smtClean="0"/>
              <a:t>physical_line_partition</a:t>
            </a:r>
          </a:p>
          <a:p>
            <a:pPr marL="744451" lvl="1" indent="-246034">
              <a:defRPr/>
            </a:pPr>
            <a:r>
              <a:rPr lang="en-CA" dirty="0" smtClean="0"/>
              <a:t>shared_cpu_list</a:t>
            </a:r>
          </a:p>
          <a:p>
            <a:pPr marL="744451" lvl="1" indent="-246034">
              <a:defRPr/>
            </a:pPr>
            <a:r>
              <a:rPr lang="en-CA" dirty="0" smtClean="0"/>
              <a:t>shared_cpu_map</a:t>
            </a:r>
          </a:p>
          <a:p>
            <a:pPr marL="744451" lvl="1" indent="-246034">
              <a:defRPr/>
            </a:pPr>
            <a:r>
              <a:rPr lang="en-CA" dirty="0" smtClean="0">
                <a:solidFill>
                  <a:srgbClr val="C00000"/>
                </a:solidFill>
              </a:rPr>
              <a:t>size: 6144K</a:t>
            </a:r>
          </a:p>
          <a:p>
            <a:pPr marL="744451" lvl="1" indent="-246034">
              <a:defRPr/>
            </a:pPr>
            <a:r>
              <a:rPr lang="en-CA" dirty="0" smtClean="0">
                <a:solidFill>
                  <a:srgbClr val="C00000"/>
                </a:solidFill>
              </a:rPr>
              <a:t>type: Unified     // unified cache, means instructions and data</a:t>
            </a:r>
          </a:p>
          <a:p>
            <a:pPr marL="744451" lvl="1" indent="-246034">
              <a:defRPr/>
            </a:pPr>
            <a:r>
              <a:rPr lang="en-CA" dirty="0" smtClean="0">
                <a:solidFill>
                  <a:srgbClr val="C00000"/>
                </a:solidFill>
              </a:rPr>
              <a:t>ways_of_associativity: 24   // 24-way set associative</a:t>
            </a:r>
          </a:p>
          <a:p>
            <a:pPr marL="385718" indent="-385718">
              <a:defRPr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71397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CA" dirty="0" smtClean="0"/>
              <a:t>Access Hardware Counters: 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perf</a:t>
            </a:r>
            <a:endParaRPr lang="en-CA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790700"/>
            <a:ext cx="8509000" cy="465455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CA" dirty="0" smtClean="0">
                <a:solidFill>
                  <a:srgbClr val="262626"/>
                </a:solidFill>
              </a:rPr>
              <a:t>The tool ‘perf’ allows you to access performance counters</a:t>
            </a:r>
          </a:p>
          <a:p>
            <a:pPr marL="498417" lvl="1" indent="0">
              <a:buClr>
                <a:srgbClr val="660033"/>
              </a:buClr>
              <a:buNone/>
              <a:defRPr/>
            </a:pPr>
            <a:r>
              <a:rPr lang="en-CA" dirty="0" smtClean="0"/>
              <a:t>	</a:t>
            </a:r>
            <a:r>
              <a:rPr lang="en-CA" i="1" dirty="0" smtClean="0"/>
              <a:t>way</a:t>
            </a:r>
            <a:r>
              <a:rPr lang="en-CA" dirty="0" smtClean="0"/>
              <a:t> easier than it used to be</a:t>
            </a:r>
          </a:p>
          <a:p>
            <a:pPr marL="0" indent="0">
              <a:buNone/>
              <a:defRPr/>
            </a:pPr>
            <a:r>
              <a:rPr lang="en-CA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To measure L1 cache load misses for program foo, run:</a:t>
            </a:r>
          </a:p>
          <a:p>
            <a:pPr marL="0" indent="0">
              <a:buNone/>
              <a:defRPr/>
            </a:pPr>
            <a:r>
              <a:rPr lang="en-CA" dirty="0" smtClean="0"/>
              <a:t>     </a:t>
            </a:r>
            <a:r>
              <a:rPr lang="en-CA" dirty="0" err="1" smtClean="0">
                <a:solidFill>
                  <a:srgbClr val="00001E"/>
                </a:solidFill>
                <a:latin typeface="Consolas"/>
                <a:cs typeface="Consolas"/>
              </a:rPr>
              <a:t>perf</a:t>
            </a:r>
            <a:r>
              <a:rPr lang="en-CA" dirty="0" smtClean="0">
                <a:solidFill>
                  <a:srgbClr val="00001E"/>
                </a:solidFill>
                <a:latin typeface="Consolas"/>
                <a:cs typeface="Consolas"/>
              </a:rPr>
              <a:t> stat -e L1-dcache-load-misses foo</a:t>
            </a:r>
          </a:p>
          <a:p>
            <a:pPr marL="0" indent="0">
              <a:buNone/>
              <a:defRPr/>
            </a:pPr>
            <a:r>
              <a:rPr lang="en-CA" dirty="0" smtClean="0">
                <a:solidFill>
                  <a:srgbClr val="00001E"/>
                </a:solidFill>
                <a:latin typeface="Consolas"/>
                <a:cs typeface="Consolas"/>
              </a:rPr>
              <a:t>    7803  L1-dcache-load-misses    # 0.000 M/sec</a:t>
            </a:r>
            <a:endParaRPr lang="en-CA" dirty="0" smtClean="0"/>
          </a:p>
          <a:p>
            <a:pPr marL="0" indent="0">
              <a:buNone/>
              <a:defRPr/>
            </a:pPr>
            <a:r>
              <a:rPr lang="en-CA" dirty="0" smtClean="0"/>
              <a:t>To see a list of all events you can measure:</a:t>
            </a:r>
          </a:p>
          <a:p>
            <a:pPr marL="0" indent="0">
              <a:buNone/>
              <a:defRPr/>
            </a:pPr>
            <a:r>
              <a:rPr lang="en-CA" dirty="0" smtClean="0">
                <a:latin typeface="Consolas"/>
                <a:cs typeface="Consolas"/>
              </a:rPr>
              <a:t>   </a:t>
            </a:r>
            <a:r>
              <a:rPr lang="en-CA" dirty="0" smtClean="0">
                <a:solidFill>
                  <a:srgbClr val="00001E"/>
                </a:solidFill>
                <a:latin typeface="Consolas"/>
                <a:cs typeface="Consolas"/>
              </a:rPr>
              <a:t>perf list</a:t>
            </a:r>
          </a:p>
          <a:p>
            <a:pPr marL="0" indent="0">
              <a:buNone/>
              <a:defRPr/>
            </a:pPr>
            <a:r>
              <a:rPr lang="en-CA" dirty="0" smtClean="0"/>
              <a:t>Note: you can measure multiple events at once</a:t>
            </a:r>
          </a:p>
        </p:txBody>
      </p:sp>
    </p:spTree>
    <p:extLst>
      <p:ext uri="{BB962C8B-B14F-4D97-AF65-F5344CB8AC3E}">
        <p14:creationId xmlns:p14="http://schemas.microsoft.com/office/powerpoint/2010/main" val="1332865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325438"/>
            <a:ext cx="7591425" cy="762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MMM Performance</a:t>
            </a:r>
          </a:p>
        </p:txBody>
      </p:sp>
      <p:sp>
        <p:nvSpPr>
          <p:cNvPr id="1677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9888" y="5492750"/>
            <a:ext cx="8761412" cy="1287463"/>
          </a:xfrm>
        </p:spPr>
        <p:txBody>
          <a:bodyPr>
            <a:normAutofit fontScale="85000" lnSpcReduction="20000"/>
          </a:bodyPr>
          <a:lstStyle/>
          <a:p>
            <a:pPr marL="385718" indent="-385718">
              <a:defRPr/>
            </a:pPr>
            <a:r>
              <a:rPr lang="en-US" sz="2000" dirty="0" smtClean="0"/>
              <a:t>Standard desktop computer, compiler, using optimization flags</a:t>
            </a:r>
          </a:p>
          <a:p>
            <a:pPr marL="385718" indent="-385718">
              <a:defRPr/>
            </a:pPr>
            <a:r>
              <a:rPr lang="en-US" sz="2000" dirty="0" smtClean="0"/>
              <a:t>Both implementations have </a:t>
            </a:r>
            <a:r>
              <a:rPr lang="en-US" sz="2000" dirty="0" smtClean="0">
                <a:solidFill>
                  <a:srgbClr val="C00000"/>
                </a:solidFill>
              </a:rPr>
              <a:t>exactly</a:t>
            </a:r>
            <a:r>
              <a:rPr lang="en-US" sz="2000" dirty="0" smtClean="0"/>
              <a:t> the same operations count (2n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)</a:t>
            </a:r>
          </a:p>
          <a:p>
            <a:pPr marL="385718" indent="-385718">
              <a:defRPr/>
            </a:pPr>
            <a:r>
              <a:rPr lang="en-US" sz="2000" i="1" dirty="0" smtClean="0">
                <a:solidFill>
                  <a:srgbClr val="C00000"/>
                </a:solidFill>
              </a:rPr>
              <a:t>What is going on?</a:t>
            </a: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444500" y="1104900"/>
          <a:ext cx="7861300" cy="443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Worksheet" r:id="rId5" imgW="9410819" imgH="5333881" progId="Excel.Sheet.8">
                  <p:embed/>
                </p:oleObj>
              </mc:Choice>
              <mc:Fallback>
                <p:oleObj name="Worksheet" r:id="rId5" imgW="9410819" imgH="5333881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00" y="1104900"/>
                        <a:ext cx="7861300" cy="443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DDDDDD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77319" name="AutoShape 7"/>
          <p:cNvSpPr>
            <a:spLocks noChangeArrowheads="1"/>
          </p:cNvSpPr>
          <p:nvPr/>
        </p:nvSpPr>
        <p:spPr bwMode="auto">
          <a:xfrm>
            <a:off x="3802063" y="2300288"/>
            <a:ext cx="928687" cy="2451100"/>
          </a:xfrm>
          <a:prstGeom prst="upDownArrow">
            <a:avLst>
              <a:gd name="adj1" fmla="val 50000"/>
              <a:gd name="adj2" fmla="val 52786"/>
            </a:avLst>
          </a:prstGeom>
          <a:solidFill>
            <a:srgbClr val="808080"/>
          </a:solidFill>
          <a:ln w="50800">
            <a:noFill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alibri" pitchFamily="34" charset="0"/>
              </a:rPr>
              <a:t>160x</a:t>
            </a:r>
          </a:p>
        </p:txBody>
      </p:sp>
      <p:sp>
        <p:nvSpPr>
          <p:cNvPr id="1030" name="Text Box 8"/>
          <p:cNvSpPr txBox="1">
            <a:spLocks noChangeArrowheads="1"/>
          </p:cNvSpPr>
          <p:nvPr/>
        </p:nvSpPr>
        <p:spPr bwMode="auto">
          <a:xfrm>
            <a:off x="2024063" y="4375150"/>
            <a:ext cx="1198562" cy="2730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solidFill>
                  <a:srgbClr val="5F5F5F"/>
                </a:solidFill>
                <a:latin typeface="Calibri" pitchFamily="34" charset="0"/>
              </a:rPr>
              <a:t>Triple loop</a:t>
            </a:r>
          </a:p>
        </p:txBody>
      </p:sp>
      <p:sp>
        <p:nvSpPr>
          <p:cNvPr id="1031" name="Text Box 9"/>
          <p:cNvSpPr txBox="1">
            <a:spLocks noChangeArrowheads="1"/>
          </p:cNvSpPr>
          <p:nvPr/>
        </p:nvSpPr>
        <p:spPr bwMode="auto">
          <a:xfrm>
            <a:off x="6096000" y="2303463"/>
            <a:ext cx="1109663" cy="2730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Best code</a:t>
            </a:r>
          </a:p>
        </p:txBody>
      </p:sp>
    </p:spTree>
    <p:extLst>
      <p:ext uri="{BB962C8B-B14F-4D97-AF65-F5344CB8AC3E}">
        <p14:creationId xmlns:p14="http://schemas.microsoft.com/office/powerpoint/2010/main" val="3603562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7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7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73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444500"/>
            <a:ext cx="8482012" cy="762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 smtClean="0"/>
              <a:t>Problem: Processor-Memory Bottleneck</a:t>
            </a:r>
            <a:endParaRPr lang="en-US" sz="360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57188" y="1879600"/>
            <a:ext cx="8355263" cy="407511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794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80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366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652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500"/>
              </a:spcBef>
            </a:pPr>
            <a:r>
              <a:rPr lang="en-US" dirty="0" smtClean="0">
                <a:solidFill>
                  <a:srgbClr val="FF0000"/>
                </a:solidFill>
              </a:rPr>
              <a:t>L1 cache reference 0.5 ns* (L1 cache size: &lt; 10 KB)</a:t>
            </a:r>
          </a:p>
          <a:p>
            <a:pPr marL="0">
              <a:lnSpc>
                <a:spcPct val="70000"/>
              </a:lnSpc>
              <a:spcBef>
                <a:spcPts val="500"/>
              </a:spcBef>
            </a:pPr>
            <a:r>
              <a:rPr lang="en-US" dirty="0" smtClean="0">
                <a:solidFill>
                  <a:srgbClr val="FF0000"/>
                </a:solidFill>
              </a:rPr>
              <a:t>Main memory reference 100 ns (</a:t>
            </a:r>
            <a:r>
              <a:rPr lang="en-US" dirty="0" err="1" smtClean="0">
                <a:solidFill>
                  <a:srgbClr val="FF0000"/>
                </a:solidFill>
              </a:rPr>
              <a:t>mem</a:t>
            </a:r>
            <a:r>
              <a:rPr lang="en-US" dirty="0" smtClean="0">
                <a:solidFill>
                  <a:srgbClr val="FF0000"/>
                </a:solidFill>
              </a:rPr>
              <a:t> size: GBs)</a:t>
            </a:r>
          </a:p>
          <a:p>
            <a:pPr marL="236538" lvl="1">
              <a:lnSpc>
                <a:spcPct val="70000"/>
              </a:lnSpc>
              <a:spcBef>
                <a:spcPts val="500"/>
              </a:spcBef>
            </a:pPr>
            <a:r>
              <a:rPr lang="en-US" sz="2400" b="1" i="1" dirty="0" smtClean="0">
                <a:solidFill>
                  <a:srgbClr val="FF0000"/>
                </a:solidFill>
              </a:rPr>
              <a:t>200X slower!</a:t>
            </a:r>
          </a:p>
          <a:p>
            <a:pPr marL="0" indent="0">
              <a:lnSpc>
                <a:spcPct val="70000"/>
              </a:lnSpc>
              <a:spcBef>
                <a:spcPts val="500"/>
              </a:spcBef>
              <a:buFont typeface="Arial" pitchFamily="34" charset="0"/>
              <a:buNone/>
            </a:pPr>
            <a:endParaRPr lang="en-US" dirty="0" smtClean="0"/>
          </a:p>
          <a:p>
            <a:pPr marL="0" indent="0">
              <a:lnSpc>
                <a:spcPct val="7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dirty="0" smtClean="0"/>
              <a:t>      *</a:t>
            </a:r>
            <a:r>
              <a:rPr lang="en-US" i="1" dirty="0" smtClean="0"/>
              <a:t>1 ns = 1/1,000,000,000 second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i="1" dirty="0" smtClean="0"/>
              <a:t>       For a 2.7 GHz CPU (my laptop), 1 cycle = 0.37 ns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42958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8716962" cy="782638"/>
          </a:xfrm>
        </p:spPr>
        <p:txBody>
          <a:bodyPr>
            <a:normAutofit fontScale="90000"/>
          </a:bodyPr>
          <a:lstStyle/>
          <a:p>
            <a:pPr eaLnBrk="1" hangingPunct="1">
              <a:tabLst>
                <a:tab pos="0" algn="l"/>
                <a:tab pos="914293" algn="l"/>
                <a:tab pos="1828586" algn="l"/>
                <a:tab pos="2742879" algn="l"/>
                <a:tab pos="3657172" algn="l"/>
                <a:tab pos="4571465" algn="l"/>
                <a:tab pos="5485759" algn="l"/>
                <a:tab pos="6400051" algn="l"/>
                <a:tab pos="7314345" algn="l"/>
                <a:tab pos="8228638" algn="l"/>
                <a:tab pos="9142931" algn="l"/>
                <a:tab pos="10057224" algn="l"/>
              </a:tabLst>
              <a:defRPr/>
            </a:pPr>
            <a:r>
              <a:rPr lang="en-GB" dirty="0" smtClean="0"/>
              <a:t>Memory Hierarchy</a:t>
            </a:r>
          </a:p>
        </p:txBody>
      </p:sp>
      <p:sp>
        <p:nvSpPr>
          <p:cNvPr id="35843" name="AutoShape 2"/>
          <p:cNvSpPr>
            <a:spLocks noChangeArrowheads="1"/>
          </p:cNvSpPr>
          <p:nvPr/>
        </p:nvSpPr>
        <p:spPr bwMode="auto">
          <a:xfrm>
            <a:off x="1147763" y="1009650"/>
            <a:ext cx="6242050" cy="5391150"/>
          </a:xfrm>
          <a:prstGeom prst="triangle">
            <a:avLst>
              <a:gd name="adj" fmla="val 50000"/>
            </a:avLst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49000">
                <a:schemeClr val="accent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>
              <a:defRPr/>
            </a:pPr>
            <a:endParaRPr lang="en-US"/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3768725" y="1554163"/>
            <a:ext cx="9921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registers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3513138" y="1944688"/>
            <a:ext cx="1503362" cy="776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on-chip L1</a:t>
            </a:r>
          </a:p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cache (SRAM)</a:t>
            </a:r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3503613" y="3654425"/>
            <a:ext cx="1520825" cy="774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main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(DRAM)</a:t>
            </a:r>
          </a:p>
        </p:txBody>
      </p:sp>
      <p:sp>
        <p:nvSpPr>
          <p:cNvPr id="13319" name="Text Box 6"/>
          <p:cNvSpPr txBox="1">
            <a:spLocks noChangeArrowheads="1"/>
          </p:cNvSpPr>
          <p:nvPr/>
        </p:nvSpPr>
        <p:spPr bwMode="auto">
          <a:xfrm>
            <a:off x="3059113" y="4505325"/>
            <a:ext cx="2411412" cy="774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local secondary storage</a:t>
            </a:r>
          </a:p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(local disks)</a:t>
            </a:r>
          </a:p>
        </p:txBody>
      </p:sp>
      <p:sp>
        <p:nvSpPr>
          <p:cNvPr id="13320" name="Line 7"/>
          <p:cNvSpPr>
            <a:spLocks noChangeShapeType="1"/>
          </p:cNvSpPr>
          <p:nvPr/>
        </p:nvSpPr>
        <p:spPr bwMode="auto">
          <a:xfrm>
            <a:off x="3736975" y="1931988"/>
            <a:ext cx="1063625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lIns="91429" tIns="45714" rIns="91429" bIns="45714"/>
          <a:lstStyle/>
          <a:p>
            <a:endParaRPr lang="en-CA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2992438" y="3635375"/>
            <a:ext cx="255270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lIns="91429" tIns="45714" rIns="91429" bIns="45714"/>
          <a:lstStyle/>
          <a:p>
            <a:endParaRPr lang="en-CA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441325" y="3943350"/>
            <a:ext cx="1588" cy="2344738"/>
          </a:xfrm>
          <a:prstGeom prst="line">
            <a:avLst/>
          </a:prstGeom>
          <a:noFill/>
          <a:ln w="38160">
            <a:solidFill>
              <a:srgbClr val="000066"/>
            </a:solidFill>
            <a:miter lim="800000"/>
            <a:headEnd/>
            <a:tailEnd type="triangle" w="med" len="med"/>
          </a:ln>
        </p:spPr>
        <p:txBody>
          <a:bodyPr lIns="91429" tIns="45714" rIns="91429" bIns="45714"/>
          <a:lstStyle/>
          <a:p>
            <a:endParaRPr lang="en-CA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512763" y="4062413"/>
            <a:ext cx="1003300" cy="1595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Larger,  </a:t>
            </a:r>
          </a:p>
          <a:p>
            <a:pPr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slower, </a:t>
            </a:r>
          </a:p>
          <a:p>
            <a:pPr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cheaper </a:t>
            </a:r>
          </a:p>
          <a:p>
            <a:pPr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per byte</a:t>
            </a:r>
          </a:p>
        </p:txBody>
      </p:sp>
      <p:sp>
        <p:nvSpPr>
          <p:cNvPr id="13324" name="Text Box 13"/>
          <p:cNvSpPr txBox="1">
            <a:spLocks noChangeArrowheads="1"/>
          </p:cNvSpPr>
          <p:nvPr/>
        </p:nvSpPr>
        <p:spPr bwMode="auto">
          <a:xfrm>
            <a:off x="2033588" y="5464175"/>
            <a:ext cx="4462462" cy="774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remote secondary storage</a:t>
            </a:r>
          </a:p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(tapes, distributed file systems, Web servers)</a:t>
            </a:r>
          </a:p>
        </p:txBody>
      </p:sp>
      <p:sp>
        <p:nvSpPr>
          <p:cNvPr id="13325" name="Text Box 16"/>
          <p:cNvSpPr txBox="1">
            <a:spLocks noChangeArrowheads="1"/>
          </p:cNvSpPr>
          <p:nvPr/>
        </p:nvSpPr>
        <p:spPr bwMode="auto">
          <a:xfrm>
            <a:off x="7059613" y="4584700"/>
            <a:ext cx="2062162" cy="1179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9" tIns="46795" rIns="89989" bIns="46795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solidFill>
                  <a:srgbClr val="C00000"/>
                </a:solidFill>
                <a:latin typeface="Calibri" pitchFamily="34" charset="0"/>
              </a:rPr>
              <a:t>Local disks hold files retrieved from disks on remote network servers</a:t>
            </a:r>
          </a:p>
        </p:txBody>
      </p:sp>
      <p:sp>
        <p:nvSpPr>
          <p:cNvPr id="13326" name="Text Box 19"/>
          <p:cNvSpPr txBox="1">
            <a:spLocks noChangeArrowheads="1"/>
          </p:cNvSpPr>
          <p:nvPr/>
        </p:nvSpPr>
        <p:spPr bwMode="auto">
          <a:xfrm>
            <a:off x="6376988" y="3589338"/>
            <a:ext cx="2386012" cy="909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9" tIns="46795" rIns="89989" bIns="46795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solidFill>
                  <a:srgbClr val="C00000"/>
                </a:solidFill>
                <a:latin typeface="Calibri" pitchFamily="34" charset="0"/>
              </a:rPr>
              <a:t>Main memory holds disk blocks retrieved from local disks</a:t>
            </a:r>
          </a:p>
        </p:txBody>
      </p:sp>
      <p:sp>
        <p:nvSpPr>
          <p:cNvPr id="13327" name="Line 20"/>
          <p:cNvSpPr>
            <a:spLocks noChangeShapeType="1"/>
          </p:cNvSpPr>
          <p:nvPr/>
        </p:nvSpPr>
        <p:spPr bwMode="auto">
          <a:xfrm>
            <a:off x="1760538" y="5337175"/>
            <a:ext cx="5029200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lIns="91429" tIns="45714" rIns="91429" bIns="45714"/>
          <a:lstStyle/>
          <a:p>
            <a:endParaRPr lang="en-CA"/>
          </a:p>
        </p:txBody>
      </p:sp>
      <p:sp>
        <p:nvSpPr>
          <p:cNvPr id="13328" name="Text Box 21"/>
          <p:cNvSpPr txBox="1">
            <a:spLocks noChangeArrowheads="1"/>
          </p:cNvSpPr>
          <p:nvPr/>
        </p:nvSpPr>
        <p:spPr bwMode="auto">
          <a:xfrm>
            <a:off x="3513138" y="2797175"/>
            <a:ext cx="1503362" cy="774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on-chip L2</a:t>
            </a:r>
          </a:p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cache (SRAM)</a:t>
            </a:r>
          </a:p>
        </p:txBody>
      </p:sp>
      <p:sp>
        <p:nvSpPr>
          <p:cNvPr id="13329" name="Text Box 23"/>
          <p:cNvSpPr txBox="1">
            <a:spLocks noChangeArrowheads="1"/>
          </p:cNvSpPr>
          <p:nvPr/>
        </p:nvSpPr>
        <p:spPr bwMode="auto">
          <a:xfrm>
            <a:off x="5275263" y="2014538"/>
            <a:ext cx="2838450" cy="636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9" tIns="46795" rIns="89989" bIns="46795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solidFill>
                  <a:srgbClr val="C00000"/>
                </a:solidFill>
                <a:latin typeface="Calibri" pitchFamily="34" charset="0"/>
              </a:rPr>
              <a:t>L1 cache holds cache lines retrieved from L2 cache</a:t>
            </a:r>
          </a:p>
        </p:txBody>
      </p:sp>
      <p:sp>
        <p:nvSpPr>
          <p:cNvPr id="13330" name="Text Box 25"/>
          <p:cNvSpPr txBox="1">
            <a:spLocks noChangeArrowheads="1"/>
          </p:cNvSpPr>
          <p:nvPr/>
        </p:nvSpPr>
        <p:spPr bwMode="auto">
          <a:xfrm>
            <a:off x="4876800" y="985838"/>
            <a:ext cx="2919413" cy="908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9" tIns="46795" rIns="89989" bIns="46795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solidFill>
                  <a:srgbClr val="C00000"/>
                </a:solidFill>
                <a:latin typeface="Calibri" pitchFamily="34" charset="0"/>
              </a:rPr>
              <a:t>CPU registers hold words retrieved from</a:t>
            </a:r>
            <a:br>
              <a:rPr lang="en-GB">
                <a:solidFill>
                  <a:srgbClr val="C00000"/>
                </a:solidFill>
                <a:latin typeface="Calibri" pitchFamily="34" charset="0"/>
              </a:rPr>
            </a:br>
            <a:r>
              <a:rPr lang="en-GB">
                <a:solidFill>
                  <a:srgbClr val="C00000"/>
                </a:solidFill>
                <a:latin typeface="Calibri" pitchFamily="34" charset="0"/>
              </a:rPr>
              <a:t> L1 cache</a:t>
            </a:r>
          </a:p>
        </p:txBody>
      </p:sp>
      <p:sp>
        <p:nvSpPr>
          <p:cNvPr id="13331" name="Text Box 28"/>
          <p:cNvSpPr txBox="1">
            <a:spLocks noChangeArrowheads="1"/>
          </p:cNvSpPr>
          <p:nvPr/>
        </p:nvSpPr>
        <p:spPr bwMode="auto">
          <a:xfrm>
            <a:off x="5867400" y="2698750"/>
            <a:ext cx="2628900" cy="908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9" tIns="46795" rIns="89989" bIns="46795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solidFill>
                  <a:srgbClr val="C00000"/>
                </a:solidFill>
                <a:latin typeface="Calibri" pitchFamily="34" charset="0"/>
              </a:rPr>
              <a:t>L2 cache holds cache lines retrieved from main memory</a:t>
            </a:r>
          </a:p>
        </p:txBody>
      </p:sp>
      <p:sp>
        <p:nvSpPr>
          <p:cNvPr id="13332" name="Text Box 36"/>
          <p:cNvSpPr txBox="1">
            <a:spLocks noChangeArrowheads="1"/>
          </p:cNvSpPr>
          <p:nvPr/>
        </p:nvSpPr>
        <p:spPr bwMode="auto">
          <a:xfrm>
            <a:off x="455613" y="1514475"/>
            <a:ext cx="981075" cy="159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Smaller,</a:t>
            </a:r>
          </a:p>
          <a:p>
            <a:pPr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faster,</a:t>
            </a:r>
          </a:p>
          <a:p>
            <a:pPr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costlier</a:t>
            </a:r>
          </a:p>
          <a:p>
            <a:pPr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per byte</a:t>
            </a:r>
          </a:p>
        </p:txBody>
      </p:sp>
      <p:sp>
        <p:nvSpPr>
          <p:cNvPr id="13333" name="Line 37"/>
          <p:cNvSpPr>
            <a:spLocks noChangeShapeType="1"/>
          </p:cNvSpPr>
          <p:nvPr/>
        </p:nvSpPr>
        <p:spPr bwMode="auto">
          <a:xfrm flipV="1">
            <a:off x="455613" y="1143000"/>
            <a:ext cx="1587" cy="2157413"/>
          </a:xfrm>
          <a:prstGeom prst="line">
            <a:avLst/>
          </a:prstGeom>
          <a:noFill/>
          <a:ln w="38160">
            <a:solidFill>
              <a:srgbClr val="000066"/>
            </a:solidFill>
            <a:miter lim="800000"/>
            <a:headEnd/>
            <a:tailEnd type="triangle" w="med" len="med"/>
          </a:ln>
        </p:spPr>
        <p:txBody>
          <a:bodyPr lIns="91429" tIns="45714" rIns="91429" bIns="45714"/>
          <a:lstStyle/>
          <a:p>
            <a:endParaRPr lang="en-CA"/>
          </a:p>
        </p:txBody>
      </p:sp>
      <p:cxnSp>
        <p:nvCxnSpPr>
          <p:cNvPr id="13334" name="Straight Connector 39"/>
          <p:cNvCxnSpPr>
            <a:cxnSpLocks noChangeShapeType="1"/>
          </p:cNvCxnSpPr>
          <p:nvPr/>
        </p:nvCxnSpPr>
        <p:spPr bwMode="auto">
          <a:xfrm>
            <a:off x="2266950" y="4464050"/>
            <a:ext cx="4006850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35" name="Straight Connector 43"/>
          <p:cNvCxnSpPr>
            <a:cxnSpLocks noChangeShapeType="1"/>
          </p:cNvCxnSpPr>
          <p:nvPr/>
        </p:nvCxnSpPr>
        <p:spPr bwMode="auto">
          <a:xfrm>
            <a:off x="2755900" y="3635375"/>
            <a:ext cx="3017838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36" name="Straight Connector 45"/>
          <p:cNvCxnSpPr>
            <a:cxnSpLocks noChangeShapeType="1"/>
          </p:cNvCxnSpPr>
          <p:nvPr/>
        </p:nvCxnSpPr>
        <p:spPr bwMode="auto">
          <a:xfrm>
            <a:off x="3263900" y="2741613"/>
            <a:ext cx="2011363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2891329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800" y="3138488"/>
            <a:ext cx="8716963" cy="78105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 smtClean="0"/>
              <a:t>Cache Basics (review (hopefully!))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111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Up-Down Arrow 34"/>
          <p:cNvSpPr/>
          <p:nvPr/>
        </p:nvSpPr>
        <p:spPr bwMode="auto">
          <a:xfrm>
            <a:off x="3136900" y="2679700"/>
            <a:ext cx="685800" cy="1371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 anchor="ctr" anchorCtr="1"/>
          <a:lstStyle/>
          <a:p>
            <a:pPr algn="ctr"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General Cache Mechanics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1689100" y="4051300"/>
            <a:ext cx="3581400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689100" y="2055813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7414" name="Rectangle 4"/>
          <p:cNvSpPr>
            <a:spLocks noChangeArrowheads="1"/>
          </p:cNvSpPr>
          <p:nvPr/>
        </p:nvSpPr>
        <p:spPr bwMode="auto">
          <a:xfrm>
            <a:off x="1841500" y="4203700"/>
            <a:ext cx="762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0</a:t>
            </a:r>
          </a:p>
        </p:txBody>
      </p:sp>
      <p:sp>
        <p:nvSpPr>
          <p:cNvPr id="17415" name="Rectangle 5"/>
          <p:cNvSpPr>
            <a:spLocks noChangeArrowheads="1"/>
          </p:cNvSpPr>
          <p:nvPr/>
        </p:nvSpPr>
        <p:spPr bwMode="auto">
          <a:xfrm>
            <a:off x="2679700" y="4203700"/>
            <a:ext cx="762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1</a:t>
            </a:r>
          </a:p>
        </p:txBody>
      </p:sp>
      <p:sp>
        <p:nvSpPr>
          <p:cNvPr id="17416" name="Rectangle 6"/>
          <p:cNvSpPr>
            <a:spLocks noChangeArrowheads="1"/>
          </p:cNvSpPr>
          <p:nvPr/>
        </p:nvSpPr>
        <p:spPr bwMode="auto">
          <a:xfrm>
            <a:off x="3517900" y="4203700"/>
            <a:ext cx="762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2</a:t>
            </a:r>
          </a:p>
        </p:txBody>
      </p:sp>
      <p:sp>
        <p:nvSpPr>
          <p:cNvPr id="17417" name="Rectangle 7"/>
          <p:cNvSpPr>
            <a:spLocks noChangeArrowheads="1"/>
          </p:cNvSpPr>
          <p:nvPr/>
        </p:nvSpPr>
        <p:spPr bwMode="auto">
          <a:xfrm>
            <a:off x="4356100" y="4203700"/>
            <a:ext cx="762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3</a:t>
            </a:r>
          </a:p>
        </p:txBody>
      </p:sp>
      <p:sp>
        <p:nvSpPr>
          <p:cNvPr id="17418" name="Rectangle 8"/>
          <p:cNvSpPr>
            <a:spLocks noChangeArrowheads="1"/>
          </p:cNvSpPr>
          <p:nvPr/>
        </p:nvSpPr>
        <p:spPr bwMode="auto">
          <a:xfrm>
            <a:off x="1841500" y="4584700"/>
            <a:ext cx="762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4</a:t>
            </a:r>
          </a:p>
        </p:txBody>
      </p:sp>
      <p:sp>
        <p:nvSpPr>
          <p:cNvPr id="17419" name="Rectangle 9"/>
          <p:cNvSpPr>
            <a:spLocks noChangeArrowheads="1"/>
          </p:cNvSpPr>
          <p:nvPr/>
        </p:nvSpPr>
        <p:spPr bwMode="auto">
          <a:xfrm>
            <a:off x="2679700" y="4584700"/>
            <a:ext cx="762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5</a:t>
            </a:r>
          </a:p>
        </p:txBody>
      </p:sp>
      <p:sp>
        <p:nvSpPr>
          <p:cNvPr id="17420" name="Rectangle 10"/>
          <p:cNvSpPr>
            <a:spLocks noChangeArrowheads="1"/>
          </p:cNvSpPr>
          <p:nvPr/>
        </p:nvSpPr>
        <p:spPr bwMode="auto">
          <a:xfrm>
            <a:off x="3517900" y="4584700"/>
            <a:ext cx="762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6</a:t>
            </a:r>
          </a:p>
        </p:txBody>
      </p:sp>
      <p:sp>
        <p:nvSpPr>
          <p:cNvPr id="17421" name="Rectangle 11"/>
          <p:cNvSpPr>
            <a:spLocks noChangeArrowheads="1"/>
          </p:cNvSpPr>
          <p:nvPr/>
        </p:nvSpPr>
        <p:spPr bwMode="auto">
          <a:xfrm>
            <a:off x="4356100" y="4584700"/>
            <a:ext cx="762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7</a:t>
            </a:r>
          </a:p>
        </p:txBody>
      </p:sp>
      <p:sp>
        <p:nvSpPr>
          <p:cNvPr id="17422" name="Rectangle 12"/>
          <p:cNvSpPr>
            <a:spLocks noChangeArrowheads="1"/>
          </p:cNvSpPr>
          <p:nvPr/>
        </p:nvSpPr>
        <p:spPr bwMode="auto">
          <a:xfrm>
            <a:off x="1841500" y="4965700"/>
            <a:ext cx="762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8</a:t>
            </a:r>
          </a:p>
        </p:txBody>
      </p:sp>
      <p:sp>
        <p:nvSpPr>
          <p:cNvPr id="17423" name="Rectangle 13"/>
          <p:cNvSpPr>
            <a:spLocks noChangeArrowheads="1"/>
          </p:cNvSpPr>
          <p:nvPr/>
        </p:nvSpPr>
        <p:spPr bwMode="auto">
          <a:xfrm>
            <a:off x="2679700" y="4965700"/>
            <a:ext cx="762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9</a:t>
            </a:r>
          </a:p>
        </p:txBody>
      </p:sp>
      <p:sp>
        <p:nvSpPr>
          <p:cNvPr id="17424" name="Rectangle 14"/>
          <p:cNvSpPr>
            <a:spLocks noChangeArrowheads="1"/>
          </p:cNvSpPr>
          <p:nvPr/>
        </p:nvSpPr>
        <p:spPr bwMode="auto">
          <a:xfrm>
            <a:off x="3517900" y="4965700"/>
            <a:ext cx="762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10</a:t>
            </a:r>
          </a:p>
        </p:txBody>
      </p:sp>
      <p:sp>
        <p:nvSpPr>
          <p:cNvPr id="17425" name="Rectangle 15"/>
          <p:cNvSpPr>
            <a:spLocks noChangeArrowheads="1"/>
          </p:cNvSpPr>
          <p:nvPr/>
        </p:nvSpPr>
        <p:spPr bwMode="auto">
          <a:xfrm>
            <a:off x="4356100" y="4965700"/>
            <a:ext cx="762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11</a:t>
            </a:r>
          </a:p>
        </p:txBody>
      </p:sp>
      <p:sp>
        <p:nvSpPr>
          <p:cNvPr id="17426" name="Rectangle 16"/>
          <p:cNvSpPr>
            <a:spLocks noChangeArrowheads="1"/>
          </p:cNvSpPr>
          <p:nvPr/>
        </p:nvSpPr>
        <p:spPr bwMode="auto">
          <a:xfrm>
            <a:off x="1841500" y="5346700"/>
            <a:ext cx="762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12</a:t>
            </a:r>
          </a:p>
        </p:txBody>
      </p:sp>
      <p:sp>
        <p:nvSpPr>
          <p:cNvPr id="17427" name="Rectangle 17"/>
          <p:cNvSpPr>
            <a:spLocks noChangeArrowheads="1"/>
          </p:cNvSpPr>
          <p:nvPr/>
        </p:nvSpPr>
        <p:spPr bwMode="auto">
          <a:xfrm>
            <a:off x="2679700" y="5346700"/>
            <a:ext cx="762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13</a:t>
            </a:r>
          </a:p>
        </p:txBody>
      </p:sp>
      <p:sp>
        <p:nvSpPr>
          <p:cNvPr id="17428" name="Rectangle 18"/>
          <p:cNvSpPr>
            <a:spLocks noChangeArrowheads="1"/>
          </p:cNvSpPr>
          <p:nvPr/>
        </p:nvSpPr>
        <p:spPr bwMode="auto">
          <a:xfrm>
            <a:off x="3517900" y="5346700"/>
            <a:ext cx="762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14</a:t>
            </a:r>
          </a:p>
        </p:txBody>
      </p:sp>
      <p:sp>
        <p:nvSpPr>
          <p:cNvPr id="17429" name="Rectangle 19"/>
          <p:cNvSpPr>
            <a:spLocks noChangeArrowheads="1"/>
          </p:cNvSpPr>
          <p:nvPr/>
        </p:nvSpPr>
        <p:spPr bwMode="auto">
          <a:xfrm>
            <a:off x="4356100" y="5346700"/>
            <a:ext cx="762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15</a:t>
            </a:r>
          </a:p>
        </p:txBody>
      </p:sp>
      <p:cxnSp>
        <p:nvCxnSpPr>
          <p:cNvPr id="17430" name="Straight Connector 21"/>
          <p:cNvCxnSpPr>
            <a:cxnSpLocks noChangeShapeType="1"/>
          </p:cNvCxnSpPr>
          <p:nvPr/>
        </p:nvCxnSpPr>
        <p:spPr bwMode="auto">
          <a:xfrm>
            <a:off x="2070100" y="5880100"/>
            <a:ext cx="3048000" cy="1588"/>
          </a:xfrm>
          <a:prstGeom prst="line">
            <a:avLst/>
          </a:prstGeom>
          <a:noFill/>
          <a:ln w="88900" cap="rnd" algn="ctr">
            <a:solidFill>
              <a:schemeClr val="tx1"/>
            </a:solidFill>
            <a:prstDash val="sysDot"/>
            <a:round/>
            <a:headEnd/>
            <a:tailEnd/>
          </a:ln>
        </p:spPr>
      </p:cxnSp>
      <p:sp>
        <p:nvSpPr>
          <p:cNvPr id="17431" name="Rectangle 25"/>
          <p:cNvSpPr>
            <a:spLocks noChangeArrowheads="1"/>
          </p:cNvSpPr>
          <p:nvPr/>
        </p:nvSpPr>
        <p:spPr bwMode="auto">
          <a:xfrm>
            <a:off x="1841500" y="2208213"/>
            <a:ext cx="762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8</a:t>
            </a:r>
          </a:p>
        </p:txBody>
      </p:sp>
      <p:sp>
        <p:nvSpPr>
          <p:cNvPr id="17432" name="Rectangle 26"/>
          <p:cNvSpPr>
            <a:spLocks noChangeArrowheads="1"/>
          </p:cNvSpPr>
          <p:nvPr/>
        </p:nvSpPr>
        <p:spPr bwMode="auto">
          <a:xfrm>
            <a:off x="2679700" y="2208213"/>
            <a:ext cx="762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9</a:t>
            </a:r>
          </a:p>
        </p:txBody>
      </p:sp>
      <p:sp>
        <p:nvSpPr>
          <p:cNvPr id="17433" name="Rectangle 27"/>
          <p:cNvSpPr>
            <a:spLocks noChangeArrowheads="1"/>
          </p:cNvSpPr>
          <p:nvPr/>
        </p:nvSpPr>
        <p:spPr bwMode="auto">
          <a:xfrm>
            <a:off x="3517900" y="2208213"/>
            <a:ext cx="762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14</a:t>
            </a:r>
          </a:p>
        </p:txBody>
      </p:sp>
      <p:sp>
        <p:nvSpPr>
          <p:cNvPr id="17434" name="Rectangle 28"/>
          <p:cNvSpPr>
            <a:spLocks noChangeArrowheads="1"/>
          </p:cNvSpPr>
          <p:nvPr/>
        </p:nvSpPr>
        <p:spPr bwMode="auto">
          <a:xfrm>
            <a:off x="4356100" y="2208213"/>
            <a:ext cx="762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3</a:t>
            </a:r>
          </a:p>
        </p:txBody>
      </p:sp>
      <p:sp>
        <p:nvSpPr>
          <p:cNvPr id="17435" name="TextBox 29"/>
          <p:cNvSpPr txBox="1">
            <a:spLocks noChangeArrowheads="1"/>
          </p:cNvSpPr>
          <p:nvPr/>
        </p:nvSpPr>
        <p:spPr bwMode="auto">
          <a:xfrm>
            <a:off x="573088" y="2132013"/>
            <a:ext cx="7556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latin typeface="Calibri" pitchFamily="34" charset="0"/>
              </a:rPr>
              <a:t>Cache</a:t>
            </a:r>
          </a:p>
        </p:txBody>
      </p:sp>
      <p:sp>
        <p:nvSpPr>
          <p:cNvPr id="17436" name="TextBox 30"/>
          <p:cNvSpPr txBox="1">
            <a:spLocks noChangeArrowheads="1"/>
          </p:cNvSpPr>
          <p:nvPr/>
        </p:nvSpPr>
        <p:spPr bwMode="auto">
          <a:xfrm>
            <a:off x="355600" y="4127500"/>
            <a:ext cx="1004888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dirty="0">
                <a:latin typeface="Calibri" pitchFamily="34" charset="0"/>
              </a:rPr>
              <a:t>Memory</a:t>
            </a:r>
          </a:p>
        </p:txBody>
      </p:sp>
      <p:sp>
        <p:nvSpPr>
          <p:cNvPr id="17437" name="Text Box 19"/>
          <p:cNvSpPr txBox="1">
            <a:spLocks noChangeArrowheads="1"/>
          </p:cNvSpPr>
          <p:nvPr/>
        </p:nvSpPr>
        <p:spPr bwMode="auto">
          <a:xfrm>
            <a:off x="5419725" y="3832225"/>
            <a:ext cx="3543300" cy="774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Larger, slower, cheaper memory</a:t>
            </a:r>
          </a:p>
          <a:p>
            <a:pPr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viewed as partitioned into “blocks”</a:t>
            </a:r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3727450" y="2986088"/>
            <a:ext cx="2838450" cy="638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9" tIns="46795" rIns="89989" bIns="46795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Data is copied in block-sized transfer units</a:t>
            </a:r>
          </a:p>
        </p:txBody>
      </p:sp>
      <p:sp>
        <p:nvSpPr>
          <p:cNvPr id="17439" name="Text Box 29"/>
          <p:cNvSpPr txBox="1">
            <a:spLocks noChangeArrowheads="1"/>
          </p:cNvSpPr>
          <p:nvPr/>
        </p:nvSpPr>
        <p:spPr bwMode="auto">
          <a:xfrm>
            <a:off x="5346700" y="1766888"/>
            <a:ext cx="3148013" cy="1185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Smaller, faster, more expensive</a:t>
            </a:r>
          </a:p>
          <a:p>
            <a:pPr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memory caches a  subset of</a:t>
            </a:r>
          </a:p>
          <a:p>
            <a:pPr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the blocks</a:t>
            </a: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1841500" y="4584700"/>
            <a:ext cx="762000" cy="304800"/>
          </a:xfrm>
          <a:prstGeom prst="rect">
            <a:avLst/>
          </a:prstGeom>
          <a:solidFill>
            <a:srgbClr val="FF9999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4</a:t>
            </a: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2374900" y="3213100"/>
            <a:ext cx="762000" cy="304800"/>
          </a:xfrm>
          <a:prstGeom prst="rect">
            <a:avLst/>
          </a:prstGeom>
          <a:solidFill>
            <a:srgbClr val="FF9999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4</a:t>
            </a: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1841500" y="2208213"/>
            <a:ext cx="762000" cy="304800"/>
          </a:xfrm>
          <a:prstGeom prst="rect">
            <a:avLst/>
          </a:prstGeom>
          <a:solidFill>
            <a:srgbClr val="FF9999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4</a:t>
            </a: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3517900" y="4965700"/>
            <a:ext cx="762000" cy="304800"/>
          </a:xfrm>
          <a:prstGeom prst="rect">
            <a:avLst/>
          </a:prstGeom>
          <a:solidFill>
            <a:srgbClr val="A9E39D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10</a:t>
            </a: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374900" y="3213100"/>
            <a:ext cx="762000" cy="304800"/>
          </a:xfrm>
          <a:prstGeom prst="rect">
            <a:avLst/>
          </a:prstGeom>
          <a:solidFill>
            <a:srgbClr val="A9E39D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10</a:t>
            </a: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3517900" y="2208213"/>
            <a:ext cx="762000" cy="304800"/>
          </a:xfrm>
          <a:prstGeom prst="rect">
            <a:avLst/>
          </a:prstGeom>
          <a:solidFill>
            <a:srgbClr val="A9E39D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4185137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7" grpId="0" animBg="1"/>
      <p:bldP spid="38" grpId="0" animBg="1"/>
      <p:bldP spid="38" grpId="1" animBg="1"/>
      <p:bldP spid="39" grpId="0" animBg="1"/>
      <p:bldP spid="40" grpId="0" animBg="1"/>
      <p:bldP spid="41" grpId="0" animBg="1"/>
      <p:bldP spid="41" grpId="1" animBg="1"/>
      <p:bldP spid="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Up-Down Arrow 42"/>
          <p:cNvSpPr/>
          <p:nvPr/>
        </p:nvSpPr>
        <p:spPr bwMode="auto">
          <a:xfrm>
            <a:off x="3352800" y="1295400"/>
            <a:ext cx="685800" cy="990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 anchor="ctr" anchorCtr="1"/>
          <a:lstStyle/>
          <a:p>
            <a:pPr algn="ctr"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5" name="Up-Down Arrow 34"/>
          <p:cNvSpPr/>
          <p:nvPr/>
        </p:nvSpPr>
        <p:spPr bwMode="auto">
          <a:xfrm>
            <a:off x="3352800" y="2895600"/>
            <a:ext cx="685800" cy="1371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 anchor="ctr" anchorCtr="1"/>
          <a:lstStyle/>
          <a:p>
            <a:pPr algn="ctr"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General Cache Concepts: Hit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1905000" y="4267200"/>
            <a:ext cx="3581400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905000" y="2271713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8439" name="Rectangle 4"/>
          <p:cNvSpPr>
            <a:spLocks noChangeArrowheads="1"/>
          </p:cNvSpPr>
          <p:nvPr/>
        </p:nvSpPr>
        <p:spPr bwMode="auto">
          <a:xfrm>
            <a:off x="2057400" y="4419600"/>
            <a:ext cx="762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0</a:t>
            </a:r>
          </a:p>
        </p:txBody>
      </p:sp>
      <p:sp>
        <p:nvSpPr>
          <p:cNvPr id="18440" name="Rectangle 5"/>
          <p:cNvSpPr>
            <a:spLocks noChangeArrowheads="1"/>
          </p:cNvSpPr>
          <p:nvPr/>
        </p:nvSpPr>
        <p:spPr bwMode="auto">
          <a:xfrm>
            <a:off x="2895600" y="4419600"/>
            <a:ext cx="762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1</a:t>
            </a:r>
          </a:p>
        </p:txBody>
      </p:sp>
      <p:sp>
        <p:nvSpPr>
          <p:cNvPr id="18441" name="Rectangle 6"/>
          <p:cNvSpPr>
            <a:spLocks noChangeArrowheads="1"/>
          </p:cNvSpPr>
          <p:nvPr/>
        </p:nvSpPr>
        <p:spPr bwMode="auto">
          <a:xfrm>
            <a:off x="3733800" y="4419600"/>
            <a:ext cx="762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2</a:t>
            </a:r>
          </a:p>
        </p:txBody>
      </p:sp>
      <p:sp>
        <p:nvSpPr>
          <p:cNvPr id="18442" name="Rectangle 7"/>
          <p:cNvSpPr>
            <a:spLocks noChangeArrowheads="1"/>
          </p:cNvSpPr>
          <p:nvPr/>
        </p:nvSpPr>
        <p:spPr bwMode="auto">
          <a:xfrm>
            <a:off x="4572000" y="4419600"/>
            <a:ext cx="762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3</a:t>
            </a:r>
          </a:p>
        </p:txBody>
      </p:sp>
      <p:sp>
        <p:nvSpPr>
          <p:cNvPr id="18443" name="Rectangle 8"/>
          <p:cNvSpPr>
            <a:spLocks noChangeArrowheads="1"/>
          </p:cNvSpPr>
          <p:nvPr/>
        </p:nvSpPr>
        <p:spPr bwMode="auto">
          <a:xfrm>
            <a:off x="2057400" y="4800600"/>
            <a:ext cx="762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4</a:t>
            </a:r>
          </a:p>
        </p:txBody>
      </p:sp>
      <p:sp>
        <p:nvSpPr>
          <p:cNvPr id="18444" name="Rectangle 9"/>
          <p:cNvSpPr>
            <a:spLocks noChangeArrowheads="1"/>
          </p:cNvSpPr>
          <p:nvPr/>
        </p:nvSpPr>
        <p:spPr bwMode="auto">
          <a:xfrm>
            <a:off x="2895600" y="4800600"/>
            <a:ext cx="762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5</a:t>
            </a:r>
          </a:p>
        </p:txBody>
      </p:sp>
      <p:sp>
        <p:nvSpPr>
          <p:cNvPr id="18445" name="Rectangle 10"/>
          <p:cNvSpPr>
            <a:spLocks noChangeArrowheads="1"/>
          </p:cNvSpPr>
          <p:nvPr/>
        </p:nvSpPr>
        <p:spPr bwMode="auto">
          <a:xfrm>
            <a:off x="3733800" y="4800600"/>
            <a:ext cx="762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6</a:t>
            </a:r>
          </a:p>
        </p:txBody>
      </p:sp>
      <p:sp>
        <p:nvSpPr>
          <p:cNvPr id="18446" name="Rectangle 11"/>
          <p:cNvSpPr>
            <a:spLocks noChangeArrowheads="1"/>
          </p:cNvSpPr>
          <p:nvPr/>
        </p:nvSpPr>
        <p:spPr bwMode="auto">
          <a:xfrm>
            <a:off x="4572000" y="4800600"/>
            <a:ext cx="762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7</a:t>
            </a:r>
          </a:p>
        </p:txBody>
      </p:sp>
      <p:sp>
        <p:nvSpPr>
          <p:cNvPr id="18447" name="Rectangle 12"/>
          <p:cNvSpPr>
            <a:spLocks noChangeArrowheads="1"/>
          </p:cNvSpPr>
          <p:nvPr/>
        </p:nvSpPr>
        <p:spPr bwMode="auto">
          <a:xfrm>
            <a:off x="2057400" y="5181600"/>
            <a:ext cx="762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8</a:t>
            </a:r>
          </a:p>
        </p:txBody>
      </p:sp>
      <p:sp>
        <p:nvSpPr>
          <p:cNvPr id="18448" name="Rectangle 13"/>
          <p:cNvSpPr>
            <a:spLocks noChangeArrowheads="1"/>
          </p:cNvSpPr>
          <p:nvPr/>
        </p:nvSpPr>
        <p:spPr bwMode="auto">
          <a:xfrm>
            <a:off x="2895600" y="5181600"/>
            <a:ext cx="762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9</a:t>
            </a:r>
          </a:p>
        </p:txBody>
      </p:sp>
      <p:sp>
        <p:nvSpPr>
          <p:cNvPr id="18449" name="Rectangle 14"/>
          <p:cNvSpPr>
            <a:spLocks noChangeArrowheads="1"/>
          </p:cNvSpPr>
          <p:nvPr/>
        </p:nvSpPr>
        <p:spPr bwMode="auto">
          <a:xfrm>
            <a:off x="3733800" y="5181600"/>
            <a:ext cx="762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10</a:t>
            </a:r>
          </a:p>
        </p:txBody>
      </p:sp>
      <p:sp>
        <p:nvSpPr>
          <p:cNvPr id="18450" name="Rectangle 15"/>
          <p:cNvSpPr>
            <a:spLocks noChangeArrowheads="1"/>
          </p:cNvSpPr>
          <p:nvPr/>
        </p:nvSpPr>
        <p:spPr bwMode="auto">
          <a:xfrm>
            <a:off x="4572000" y="5181600"/>
            <a:ext cx="762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11</a:t>
            </a:r>
          </a:p>
        </p:txBody>
      </p:sp>
      <p:sp>
        <p:nvSpPr>
          <p:cNvPr id="18451" name="Rectangle 16"/>
          <p:cNvSpPr>
            <a:spLocks noChangeArrowheads="1"/>
          </p:cNvSpPr>
          <p:nvPr/>
        </p:nvSpPr>
        <p:spPr bwMode="auto">
          <a:xfrm>
            <a:off x="2057400" y="5562600"/>
            <a:ext cx="762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12</a:t>
            </a:r>
          </a:p>
        </p:txBody>
      </p:sp>
      <p:sp>
        <p:nvSpPr>
          <p:cNvPr id="18452" name="Rectangle 17"/>
          <p:cNvSpPr>
            <a:spLocks noChangeArrowheads="1"/>
          </p:cNvSpPr>
          <p:nvPr/>
        </p:nvSpPr>
        <p:spPr bwMode="auto">
          <a:xfrm>
            <a:off x="2895600" y="5562600"/>
            <a:ext cx="762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13</a:t>
            </a:r>
          </a:p>
        </p:txBody>
      </p:sp>
      <p:sp>
        <p:nvSpPr>
          <p:cNvPr id="18453" name="Rectangle 18"/>
          <p:cNvSpPr>
            <a:spLocks noChangeArrowheads="1"/>
          </p:cNvSpPr>
          <p:nvPr/>
        </p:nvSpPr>
        <p:spPr bwMode="auto">
          <a:xfrm>
            <a:off x="3733800" y="5562600"/>
            <a:ext cx="762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14</a:t>
            </a:r>
          </a:p>
        </p:txBody>
      </p:sp>
      <p:sp>
        <p:nvSpPr>
          <p:cNvPr id="18454" name="Rectangle 19"/>
          <p:cNvSpPr>
            <a:spLocks noChangeArrowheads="1"/>
          </p:cNvSpPr>
          <p:nvPr/>
        </p:nvSpPr>
        <p:spPr bwMode="auto">
          <a:xfrm>
            <a:off x="4572000" y="5562600"/>
            <a:ext cx="762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15</a:t>
            </a:r>
          </a:p>
        </p:txBody>
      </p:sp>
      <p:cxnSp>
        <p:nvCxnSpPr>
          <p:cNvPr id="18455" name="Straight Connector 21"/>
          <p:cNvCxnSpPr>
            <a:cxnSpLocks noChangeShapeType="1"/>
          </p:cNvCxnSpPr>
          <p:nvPr/>
        </p:nvCxnSpPr>
        <p:spPr bwMode="auto">
          <a:xfrm>
            <a:off x="2286000" y="6096000"/>
            <a:ext cx="3048000" cy="1588"/>
          </a:xfrm>
          <a:prstGeom prst="line">
            <a:avLst/>
          </a:prstGeom>
          <a:noFill/>
          <a:ln w="88900" cap="rnd" algn="ctr">
            <a:solidFill>
              <a:schemeClr val="tx1"/>
            </a:solidFill>
            <a:prstDash val="sysDot"/>
            <a:round/>
            <a:headEnd/>
            <a:tailEnd/>
          </a:ln>
        </p:spPr>
      </p:cxnSp>
      <p:sp>
        <p:nvSpPr>
          <p:cNvPr id="18456" name="Rectangle 25"/>
          <p:cNvSpPr>
            <a:spLocks noChangeArrowheads="1"/>
          </p:cNvSpPr>
          <p:nvPr/>
        </p:nvSpPr>
        <p:spPr bwMode="auto">
          <a:xfrm>
            <a:off x="2057400" y="2424113"/>
            <a:ext cx="762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8</a:t>
            </a:r>
          </a:p>
        </p:txBody>
      </p:sp>
      <p:sp>
        <p:nvSpPr>
          <p:cNvPr id="18457" name="Rectangle 26"/>
          <p:cNvSpPr>
            <a:spLocks noChangeArrowheads="1"/>
          </p:cNvSpPr>
          <p:nvPr/>
        </p:nvSpPr>
        <p:spPr bwMode="auto">
          <a:xfrm>
            <a:off x="2895600" y="2424113"/>
            <a:ext cx="762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9</a:t>
            </a:r>
          </a:p>
        </p:txBody>
      </p:sp>
      <p:sp>
        <p:nvSpPr>
          <p:cNvPr id="18458" name="Rectangle 27"/>
          <p:cNvSpPr>
            <a:spLocks noChangeArrowheads="1"/>
          </p:cNvSpPr>
          <p:nvPr/>
        </p:nvSpPr>
        <p:spPr bwMode="auto">
          <a:xfrm>
            <a:off x="3733800" y="2424113"/>
            <a:ext cx="762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14</a:t>
            </a:r>
          </a:p>
        </p:txBody>
      </p:sp>
      <p:sp>
        <p:nvSpPr>
          <p:cNvPr id="18459" name="Rectangle 28"/>
          <p:cNvSpPr>
            <a:spLocks noChangeArrowheads="1"/>
          </p:cNvSpPr>
          <p:nvPr/>
        </p:nvSpPr>
        <p:spPr bwMode="auto">
          <a:xfrm>
            <a:off x="4572000" y="2424113"/>
            <a:ext cx="762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3</a:t>
            </a:r>
          </a:p>
        </p:txBody>
      </p:sp>
      <p:sp>
        <p:nvSpPr>
          <p:cNvPr id="18460" name="TextBox 29"/>
          <p:cNvSpPr txBox="1">
            <a:spLocks noChangeArrowheads="1"/>
          </p:cNvSpPr>
          <p:nvPr/>
        </p:nvSpPr>
        <p:spPr bwMode="auto">
          <a:xfrm>
            <a:off x="788988" y="2347913"/>
            <a:ext cx="7556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latin typeface="Calibri" pitchFamily="34" charset="0"/>
              </a:rPr>
              <a:t>Cache</a:t>
            </a:r>
          </a:p>
        </p:txBody>
      </p:sp>
      <p:sp>
        <p:nvSpPr>
          <p:cNvPr id="18461" name="TextBox 30"/>
          <p:cNvSpPr txBox="1">
            <a:spLocks noChangeArrowheads="1"/>
          </p:cNvSpPr>
          <p:nvPr/>
        </p:nvSpPr>
        <p:spPr bwMode="auto">
          <a:xfrm>
            <a:off x="457200" y="4343400"/>
            <a:ext cx="1004888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latin typeface="Calibri" pitchFamily="34" charset="0"/>
              </a:rPr>
              <a:t>Memory</a:t>
            </a:r>
          </a:p>
        </p:txBody>
      </p:sp>
      <p:sp>
        <p:nvSpPr>
          <p:cNvPr id="44" name="Text Box 29"/>
          <p:cNvSpPr txBox="1">
            <a:spLocks noChangeArrowheads="1"/>
          </p:cNvSpPr>
          <p:nvPr/>
        </p:nvSpPr>
        <p:spPr bwMode="auto">
          <a:xfrm>
            <a:off x="5919788" y="1581150"/>
            <a:ext cx="2827337" cy="395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i="1" dirty="0">
                <a:latin typeface="Calibri" pitchFamily="34" charset="0"/>
              </a:rPr>
              <a:t>Data in block b is needed</a:t>
            </a: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3935413" y="1619250"/>
            <a:ext cx="13081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Request: 14</a:t>
            </a: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3733800" y="2425700"/>
            <a:ext cx="762000" cy="304800"/>
          </a:xfrm>
          <a:prstGeom prst="rect">
            <a:avLst/>
          </a:prstGeom>
          <a:solidFill>
            <a:srgbClr val="FF9999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Calibri" pitchFamily="34" charset="0"/>
              </a:rPr>
              <a:t>14</a:t>
            </a:r>
          </a:p>
        </p:txBody>
      </p:sp>
      <p:sp>
        <p:nvSpPr>
          <p:cNvPr id="48" name="Text Box 29"/>
          <p:cNvSpPr txBox="1">
            <a:spLocks noChangeArrowheads="1"/>
          </p:cNvSpPr>
          <p:nvPr/>
        </p:nvSpPr>
        <p:spPr bwMode="auto">
          <a:xfrm>
            <a:off x="5935663" y="2133600"/>
            <a:ext cx="2154237" cy="850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i="1">
                <a:latin typeface="Calibri" pitchFamily="34" charset="0"/>
              </a:rPr>
              <a:t>Block b is in cache:</a:t>
            </a:r>
          </a:p>
          <a:p>
            <a:pPr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i="1">
                <a:solidFill>
                  <a:srgbClr val="C00000"/>
                </a:solidFill>
                <a:latin typeface="Calibri" pitchFamily="34" charset="0"/>
              </a:rPr>
              <a:t>Hit!</a:t>
            </a:r>
          </a:p>
        </p:txBody>
      </p:sp>
    </p:spTree>
    <p:extLst>
      <p:ext uri="{BB962C8B-B14F-4D97-AF65-F5344CB8AC3E}">
        <p14:creationId xmlns:p14="http://schemas.microsoft.com/office/powerpoint/2010/main" val="728212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6" grpId="0"/>
      <p:bldP spid="47" grpId="0" animBg="1"/>
      <p:bldP spid="4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28975</TotalTime>
  <Words>1974</Words>
  <Application>Microsoft Macintosh PowerPoint</Application>
  <PresentationFormat>On-screen Show (4:3)</PresentationFormat>
  <Paragraphs>620</Paragraphs>
  <Slides>31</Slides>
  <Notes>29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Capital</vt:lpstr>
      <vt:lpstr>Worksheet</vt:lpstr>
      <vt:lpstr>ECE 454  Computer Systems Programming Memory performance  (Part I: review of mem. hierarchy)</vt:lpstr>
      <vt:lpstr>Content</vt:lpstr>
      <vt:lpstr>Matrix Multiply</vt:lpstr>
      <vt:lpstr>MMM Performance</vt:lpstr>
      <vt:lpstr>Problem: Processor-Memory Bottleneck</vt:lpstr>
      <vt:lpstr>Memory Hierarchy</vt:lpstr>
      <vt:lpstr>Cache Basics (review (hopefully!))</vt:lpstr>
      <vt:lpstr>General Cache Mechanics</vt:lpstr>
      <vt:lpstr>General Cache Concepts: Hit</vt:lpstr>
      <vt:lpstr>General Cache Concepts: Miss</vt:lpstr>
      <vt:lpstr>Cache Performance Metrics</vt:lpstr>
      <vt:lpstr>Lets think about those numbers</vt:lpstr>
      <vt:lpstr>Types of Cache Misses</vt:lpstr>
      <vt:lpstr>Why Caches Work</vt:lpstr>
      <vt:lpstr>Example: Locality?</vt:lpstr>
      <vt:lpstr>Cache Organization</vt:lpstr>
      <vt:lpstr>General Cache Organization (S, E, B)</vt:lpstr>
      <vt:lpstr>Example: Direct Mapped Cache (E = 1)</vt:lpstr>
      <vt:lpstr>Example: Direct Mapped Cache (E = 1)</vt:lpstr>
      <vt:lpstr>Example: Direct Mapped Cache (E = 1)</vt:lpstr>
      <vt:lpstr>E-way Set Associative Cache (E = 2)</vt:lpstr>
      <vt:lpstr>E-way Set Associative Cache (E = 2)</vt:lpstr>
      <vt:lpstr>E-way Set Associative Cache (E = 2)</vt:lpstr>
      <vt:lpstr>Core 2: Cache Associativity</vt:lpstr>
      <vt:lpstr>What about writes?</vt:lpstr>
      <vt:lpstr>Understanding/Profiling Memory</vt:lpstr>
      <vt:lpstr>Recall: UG Machine Memory Hierarchy</vt:lpstr>
      <vt:lpstr>Get Memory System Details: lstopo</vt:lpstr>
      <vt:lpstr>Get More Cache Details: L1 dcache</vt:lpstr>
      <vt:lpstr>Get More Cache Details: L2 cache</vt:lpstr>
      <vt:lpstr>Access Hardware Counters: perf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ECE344</dc:title>
  <dc:creator>apple</dc:creator>
  <cp:lastModifiedBy>Ding Yuan</cp:lastModifiedBy>
  <cp:revision>199</cp:revision>
  <cp:lastPrinted>2013-09-11T16:09:48Z</cp:lastPrinted>
  <dcterms:created xsi:type="dcterms:W3CDTF">2013-01-10T16:28:45Z</dcterms:created>
  <dcterms:modified xsi:type="dcterms:W3CDTF">2013-10-08T01:56:26Z</dcterms:modified>
</cp:coreProperties>
</file>