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757" r:id="rId1"/>
  </p:sldMasterIdLst>
  <p:notesMasterIdLst>
    <p:notesMasterId r:id="rId41"/>
  </p:notesMasterIdLst>
  <p:handoutMasterIdLst>
    <p:handoutMasterId r:id="rId42"/>
  </p:handoutMasterIdLst>
  <p:sldIdLst>
    <p:sldId id="256" r:id="rId2"/>
    <p:sldId id="293" r:id="rId3"/>
    <p:sldId id="365" r:id="rId4"/>
    <p:sldId id="366" r:id="rId5"/>
    <p:sldId id="371" r:id="rId6"/>
    <p:sldId id="372" r:id="rId7"/>
    <p:sldId id="367" r:id="rId8"/>
    <p:sldId id="368" r:id="rId9"/>
    <p:sldId id="369" r:id="rId10"/>
    <p:sldId id="373" r:id="rId11"/>
    <p:sldId id="375" r:id="rId12"/>
    <p:sldId id="376" r:id="rId13"/>
    <p:sldId id="377" r:id="rId14"/>
    <p:sldId id="416" r:id="rId15"/>
    <p:sldId id="379" r:id="rId16"/>
    <p:sldId id="381" r:id="rId17"/>
    <p:sldId id="382" r:id="rId18"/>
    <p:sldId id="383" r:id="rId19"/>
    <p:sldId id="421" r:id="rId20"/>
    <p:sldId id="385" r:id="rId21"/>
    <p:sldId id="386" r:id="rId22"/>
    <p:sldId id="387" r:id="rId23"/>
    <p:sldId id="388" r:id="rId24"/>
    <p:sldId id="389" r:id="rId25"/>
    <p:sldId id="390" r:id="rId26"/>
    <p:sldId id="391" r:id="rId27"/>
    <p:sldId id="394" r:id="rId28"/>
    <p:sldId id="395" r:id="rId29"/>
    <p:sldId id="396" r:id="rId30"/>
    <p:sldId id="397" r:id="rId31"/>
    <p:sldId id="398" r:id="rId32"/>
    <p:sldId id="399" r:id="rId33"/>
    <p:sldId id="400" r:id="rId34"/>
    <p:sldId id="401" r:id="rId35"/>
    <p:sldId id="403" r:id="rId36"/>
    <p:sldId id="406" r:id="rId37"/>
    <p:sldId id="407" r:id="rId38"/>
    <p:sldId id="405" r:id="rId39"/>
    <p:sldId id="408" r:id="rId4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2" frameSlides="1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9535" autoAdjust="0"/>
  </p:normalViewPr>
  <p:slideViewPr>
    <p:cSldViewPr snapToGrid="0" snapToObjects="1">
      <p:cViewPr>
        <p:scale>
          <a:sx n="100" d="100"/>
          <a:sy n="100" d="100"/>
        </p:scale>
        <p:origin x="-1888" y="-1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46" Type="http://schemas.openxmlformats.org/officeDocument/2006/relationships/theme" Target="theme/theme1.xml"/><Relationship Id="rId47" Type="http://schemas.openxmlformats.org/officeDocument/2006/relationships/tableStyles" Target="tableStyles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40" Type="http://schemas.openxmlformats.org/officeDocument/2006/relationships/slide" Target="slides/slide39.xml"/><Relationship Id="rId41" Type="http://schemas.openxmlformats.org/officeDocument/2006/relationships/notesMaster" Target="notesMasters/notesMaster1.xml"/><Relationship Id="rId42" Type="http://schemas.openxmlformats.org/officeDocument/2006/relationships/handoutMaster" Target="handoutMasters/handoutMaster1.xml"/><Relationship Id="rId43" Type="http://schemas.openxmlformats.org/officeDocument/2006/relationships/printerSettings" Target="printerSettings/printerSettings1.bin"/><Relationship Id="rId44" Type="http://schemas.openxmlformats.org/officeDocument/2006/relationships/presProps" Target="presProps.xml"/><Relationship Id="rId45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B85FA19-4AE7-394C-8E06-B4A0FB3E5AA8}" type="datetimeFigureOut">
              <a:rPr lang="en-US" smtClean="0"/>
              <a:pPr/>
              <a:t>2014-09-29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63C84F-422D-1049-B727-5B751ACDABC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21886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6991A4-6061-8E40-B3BF-9224535D7C20}" type="datetimeFigureOut">
              <a:rPr lang="en-US" smtClean="0"/>
              <a:pPr/>
              <a:t>2014-09-29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3639927-3662-3B4E-89DF-65C239F3E8B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259037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2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_rels/notesSlide2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8.xml"/></Relationships>
</file>

<file path=ppt/notesSlides/_rels/notesSlide2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9.xml"/></Relationships>
</file>

<file path=ppt/notesSlides/_rels/notesSlide2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0.xml"/></Relationships>
</file>

<file path=ppt/notesSlides/_rels/notesSlide2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1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3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2.xml"/></Relationships>
</file>

<file path=ppt/notesSlides/_rels/notesSlide3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3.xml"/></Relationships>
</file>

<file path=ppt/notesSlides/_rels/notesSlide3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4.xml"/></Relationships>
</file>

<file path=ppt/notesSlides/_rels/notesSlide3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5.xml"/></Relationships>
</file>

<file path=ppt/notesSlides/_rels/notesSlide3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6.xml"/></Relationships>
</file>

<file path=ppt/notesSlides/_rels/notesSlide3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7.xml"/></Relationships>
</file>

<file path=ppt/notesSlides/_rels/notesSlide3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8.xml"/></Relationships>
</file>

<file path=ppt/notesSlides/_rels/notesSlide3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9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639927-3662-3B4E-89DF-65C239F3E8BD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808294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0291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1315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2339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4387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3363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5411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6435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dirty="0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6435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dirty="0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6435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34147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  <p:sp>
        <p:nvSpPr>
          <p:cNvPr id="134148" name="Slide Number Placeholder 3"/>
          <p:cNvSpPr>
            <a:spLocks noGrp="1"/>
          </p:cNvSpPr>
          <p:nvPr>
            <p:ph type="sldNum" sz="quarter" idx="4294967295"/>
          </p:nvPr>
        </p:nvSpPr>
        <p:spPr bwMode="auto">
          <a:xfrm>
            <a:off x="3885903" y="8685894"/>
            <a:ext cx="2970609" cy="45659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86626" tIns="43314" rIns="86626" bIns="43314"/>
          <a:lstStyle/>
          <a:p>
            <a:fld id="{8D948AAA-1000-4FE7-A4A9-FD964BA4F89B}" type="slidenum">
              <a:rPr lang="en-US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6435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6435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6435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6435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6435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6435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6435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6435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6435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7459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  <p:sp>
        <p:nvSpPr>
          <p:cNvPr id="147460" name="Slide Number Placeholder 3"/>
          <p:cNvSpPr>
            <a:spLocks noGrp="1"/>
          </p:cNvSpPr>
          <p:nvPr>
            <p:ph type="sldNum" sz="quarter" idx="4294967295"/>
          </p:nvPr>
        </p:nvSpPr>
        <p:spPr bwMode="auto">
          <a:xfrm>
            <a:off x="3885903" y="8685894"/>
            <a:ext cx="2970609" cy="45659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86626" tIns="43314" rIns="86626" bIns="43314"/>
          <a:lstStyle/>
          <a:p>
            <a:fld id="{2073403E-D815-4239-A118-6DBA4BF6F02D}" type="slidenum">
              <a:rPr lang="en-US"/>
              <a:pPr/>
              <a:t>31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35171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  <p:sp>
        <p:nvSpPr>
          <p:cNvPr id="135172" name="Slide Number Placeholder 3"/>
          <p:cNvSpPr>
            <a:spLocks noGrp="1"/>
          </p:cNvSpPr>
          <p:nvPr>
            <p:ph type="sldNum" sz="quarter" idx="4294967295"/>
          </p:nvPr>
        </p:nvSpPr>
        <p:spPr bwMode="auto">
          <a:xfrm>
            <a:off x="3885903" y="8685894"/>
            <a:ext cx="2970609" cy="45659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86626" tIns="43314" rIns="86626" bIns="43314"/>
          <a:lstStyle/>
          <a:p>
            <a:fld id="{11562185-6128-4DDC-9482-04522B2A28C5}" type="slidenum">
              <a:rPr lang="en-US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8483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dirty="0" smtClean="0"/>
          </a:p>
        </p:txBody>
      </p:sp>
      <p:sp>
        <p:nvSpPr>
          <p:cNvPr id="148484" name="Slide Number Placeholder 3"/>
          <p:cNvSpPr>
            <a:spLocks noGrp="1"/>
          </p:cNvSpPr>
          <p:nvPr>
            <p:ph type="sldNum" sz="quarter" idx="4294967295"/>
          </p:nvPr>
        </p:nvSpPr>
        <p:spPr bwMode="auto">
          <a:xfrm>
            <a:off x="3885903" y="8685894"/>
            <a:ext cx="2970609" cy="45659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86626" tIns="43314" rIns="86626" bIns="43314"/>
          <a:lstStyle/>
          <a:p>
            <a:fld id="{87C14BD3-1644-4C03-BB2F-4BA9083FD4B5}" type="slidenum">
              <a:rPr lang="en-US"/>
              <a:pPr/>
              <a:t>32</a:t>
            </a:fld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7651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dirty="0" smtClean="0"/>
          </a:p>
        </p:txBody>
      </p:sp>
      <p:sp>
        <p:nvSpPr>
          <p:cNvPr id="27652" name="Slide Number Placeholder 3"/>
          <p:cNvSpPr>
            <a:spLocks noGrp="1"/>
          </p:cNvSpPr>
          <p:nvPr>
            <p:ph type="sldNum" sz="quarter" idx="4294967295"/>
          </p:nvPr>
        </p:nvSpPr>
        <p:spPr bwMode="auto">
          <a:xfrm>
            <a:off x="3885903" y="8685894"/>
            <a:ext cx="2970609" cy="45659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86626" tIns="43314" rIns="86626" bIns="43314"/>
          <a:lstStyle/>
          <a:p>
            <a:fld id="{9B59B924-F8F7-45AE-B1B0-AE8B850AC78B}" type="slidenum">
              <a:rPr lang="en-US"/>
              <a:pPr/>
              <a:t>33</a:t>
            </a:fld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0531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dirty="0" smtClean="0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1555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dirty="0" smtClean="0"/>
          </a:p>
        </p:txBody>
      </p:sp>
      <p:sp>
        <p:nvSpPr>
          <p:cNvPr id="151556" name="Slide Number Placeholder 3"/>
          <p:cNvSpPr>
            <a:spLocks noGrp="1"/>
          </p:cNvSpPr>
          <p:nvPr>
            <p:ph type="sldNum" sz="quarter" idx="4294967295"/>
          </p:nvPr>
        </p:nvSpPr>
        <p:spPr bwMode="auto">
          <a:xfrm>
            <a:off x="3885903" y="8685894"/>
            <a:ext cx="2970609" cy="45659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86626" tIns="43314" rIns="86626" bIns="43314"/>
          <a:lstStyle/>
          <a:p>
            <a:fld id="{EE8DFD96-1592-4662-9597-BD515D65CDD7}" type="slidenum">
              <a:rPr lang="en-US"/>
              <a:pPr/>
              <a:t>35</a:t>
            </a:fld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dirty="0" smtClean="0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dirty="0" smtClean="0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dirty="0" smtClean="0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9699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baseline="0" dirty="0" smtClean="0">
              <a:solidFill>
                <a:schemeClr val="tx1"/>
              </a:solidFill>
            </a:endParaRPr>
          </a:p>
        </p:txBody>
      </p:sp>
      <p:sp>
        <p:nvSpPr>
          <p:cNvPr id="29700" name="Slide Number Placeholder 3"/>
          <p:cNvSpPr>
            <a:spLocks noGrp="1"/>
          </p:cNvSpPr>
          <p:nvPr>
            <p:ph type="sldNum" sz="quarter" idx="4294967295"/>
          </p:nvPr>
        </p:nvSpPr>
        <p:spPr bwMode="auto">
          <a:xfrm>
            <a:off x="3885903" y="8685894"/>
            <a:ext cx="2970609" cy="45659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86626" tIns="43314" rIns="86626" bIns="43314"/>
          <a:lstStyle/>
          <a:p>
            <a:fld id="{07E0894A-AD0D-4B44-B6E4-0A41AF878E91}" type="slidenum">
              <a:rPr lang="en-US"/>
              <a:pPr/>
              <a:t>39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dirty="0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dirty="0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36195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dirty="0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37219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38243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dirty="0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39267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jpeg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jpeg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jpe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jpeg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jpe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jpe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jpe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jpe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jpe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jpe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jpe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jpe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7"/>
          <p:cNvGrpSpPr/>
          <p:nvPr/>
        </p:nvGrpSpPr>
        <p:grpSpPr>
          <a:xfrm>
            <a:off x="486873" y="411480"/>
            <a:ext cx="8170255" cy="6035040"/>
            <a:chOff x="486873" y="411480"/>
            <a:chExt cx="8170255" cy="6035040"/>
          </a:xfrm>
        </p:grpSpPr>
        <p:pic>
          <p:nvPicPr>
            <p:cNvPr id="12" name="Picture 11" descr="PaperPanel-Title.jpg"/>
            <p:cNvPicPr>
              <a:picLocks noChangeAspect="1"/>
            </p:cNvPicPr>
            <p:nvPr/>
          </p:nvPicPr>
          <p:blipFill>
            <a:blip r:embed="rId2"/>
            <a:srcRect r="2128"/>
            <a:stretch>
              <a:fillRect/>
            </a:stretch>
          </p:blipFill>
          <p:spPr>
            <a:xfrm>
              <a:off x="486873" y="411480"/>
              <a:ext cx="8170255" cy="6035040"/>
            </a:xfrm>
            <a:prstGeom prst="rect">
              <a:avLst/>
            </a:prstGeom>
            <a:noFill/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</p:pic>
        <p:sp>
          <p:nvSpPr>
            <p:cNvPr id="14" name="Rectangle 13"/>
            <p:cNvSpPr>
              <a:spLocks/>
            </p:cNvSpPr>
            <p:nvPr/>
          </p:nvSpPr>
          <p:spPr>
            <a:xfrm>
              <a:off x="562843" y="475488"/>
              <a:ext cx="7982712" cy="5888736"/>
            </a:xfrm>
            <a:prstGeom prst="rect">
              <a:avLst/>
            </a:prstGeom>
            <a:noFill/>
            <a:ln w="12700">
              <a:solidFill>
                <a:schemeClr val="tx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cxnSp>
          <p:nvCxnSpPr>
            <p:cNvPr id="15" name="Straight Connector 14"/>
            <p:cNvCxnSpPr/>
            <p:nvPr/>
          </p:nvCxnSpPr>
          <p:spPr>
            <a:xfrm>
              <a:off x="562842" y="6133646"/>
              <a:ext cx="7982712" cy="1472"/>
            </a:xfrm>
            <a:prstGeom prst="line">
              <a:avLst/>
            </a:prstGeom>
            <a:noFill/>
            <a:ln w="12700">
              <a:solidFill>
                <a:schemeClr val="tx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sp>
          <p:nvSpPr>
            <p:cNvPr id="17" name="Rectangle 16"/>
            <p:cNvSpPr/>
            <p:nvPr/>
          </p:nvSpPr>
          <p:spPr>
            <a:xfrm>
              <a:off x="562843" y="457200"/>
              <a:ext cx="7982712" cy="257860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123950"/>
            <a:ext cx="7342188" cy="1924050"/>
          </a:xfrm>
        </p:spPr>
        <p:txBody>
          <a:bodyPr anchor="b" anchorCtr="0">
            <a:noAutofit/>
          </a:bodyPr>
          <a:lstStyle>
            <a:lvl1pPr>
              <a:defRPr sz="5400" kern="12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3429000"/>
            <a:ext cx="7342188" cy="1752600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Clr>
                <a:schemeClr val="tx1">
                  <a:lumMod val="75000"/>
                  <a:lumOff val="25000"/>
                </a:schemeClr>
              </a:buClr>
              <a:buFont typeface="Arial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73741" y="6122894"/>
            <a:ext cx="2133600" cy="259317"/>
          </a:xfrm>
        </p:spPr>
        <p:txBody>
          <a:bodyPr/>
          <a:lstStyle/>
          <a:p>
            <a:fld id="{4CEE8282-45D0-8F45-8D72-81E277D1E553}" type="datetime1">
              <a:rPr lang="en-CA" smtClean="0"/>
              <a:t>2014-09-29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638800" y="6122894"/>
            <a:ext cx="2895600" cy="257810"/>
          </a:xfrm>
        </p:spPr>
        <p:txBody>
          <a:bodyPr/>
          <a:lstStyle/>
          <a:p>
            <a:r>
              <a:rPr lang="en-US" dirty="0" smtClean="0"/>
              <a:t>Ding Yuan, ECE454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191000" y="6122894"/>
            <a:ext cx="762000" cy="271463"/>
          </a:xfrm>
        </p:spPr>
        <p:txBody>
          <a:bodyPr/>
          <a:lstStyle/>
          <a:p>
            <a:fld id="{69E29E33-B620-47F9-BB04-8846C2A5AFCC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, Picture,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33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grpSp>
          <p:nvGrpSpPr>
            <p:cNvPr id="9" name="Group 26"/>
            <p:cNvGrpSpPr/>
            <p:nvPr/>
          </p:nvGrpSpPr>
          <p:grpSpPr>
            <a:xfrm>
              <a:off x="182880" y="173699"/>
              <a:ext cx="8778240" cy="6510602"/>
              <a:chOff x="182880" y="173699"/>
              <a:chExt cx="8778240" cy="6510602"/>
            </a:xfrm>
          </p:grpSpPr>
          <p:pic>
            <p:nvPicPr>
              <p:cNvPr id="21" name="Picture 20" descr="PaperPanel-Base.jpg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182880" y="173699"/>
                <a:ext cx="8778240" cy="6510602"/>
              </a:xfrm>
              <a:prstGeom prst="rect">
                <a:avLst/>
              </a:prstGeom>
              <a:noFill/>
              <a:ln w="12700">
                <a:noFill/>
              </a:ln>
              <a:effectLst>
                <a:outerShdw blurRad="63500" sx="101000" sy="101000" algn="ctr" rotWithShape="0">
                  <a:prstClr val="black">
                    <a:alpha val="40000"/>
                  </a:prstClr>
                </a:outerShdw>
              </a:effectLst>
              <a:scene3d>
                <a:camera prst="perspectiveFront" fov="4800000"/>
                <a:lightRig rig="threePt" dir="t"/>
              </a:scene3d>
            </p:spPr>
          </p:pic>
          <p:grpSp>
            <p:nvGrpSpPr>
              <p:cNvPr id="10" name="Group 10"/>
              <p:cNvGrpSpPr/>
              <p:nvPr/>
            </p:nvGrpSpPr>
            <p:grpSpPr>
              <a:xfrm>
                <a:off x="256032" y="237744"/>
                <a:ext cx="8622792" cy="6364224"/>
                <a:chOff x="247157" y="247430"/>
                <a:chExt cx="8622792" cy="6364224"/>
              </a:xfrm>
            </p:grpSpPr>
            <p:sp>
              <p:nvSpPr>
                <p:cNvPr id="23" name="Rectangle 22"/>
                <p:cNvSpPr>
                  <a:spLocks/>
                </p:cNvSpPr>
                <p:nvPr/>
              </p:nvSpPr>
              <p:spPr>
                <a:xfrm>
                  <a:off x="247157" y="247430"/>
                  <a:ext cx="8622792" cy="6364224"/>
                </a:xfrm>
                <a:prstGeom prst="rect">
                  <a:avLst/>
                </a:prstGeom>
                <a:noFill/>
                <a:ln w="12700">
                  <a:solidFill>
                    <a:schemeClr val="tx2">
                      <a:lumMod val="9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/>
                </a:p>
              </p:txBody>
            </p:sp>
            <p:cxnSp>
              <p:nvCxnSpPr>
                <p:cNvPr id="24" name="Straight Connector 23"/>
                <p:cNvCxnSpPr/>
                <p:nvPr/>
              </p:nvCxnSpPr>
              <p:spPr>
                <a:xfrm>
                  <a:off x="247157" y="6389024"/>
                  <a:ext cx="8622792" cy="1588"/>
                </a:xfrm>
                <a:prstGeom prst="line">
                  <a:avLst/>
                </a:prstGeom>
                <a:noFill/>
                <a:ln w="12700">
                  <a:solidFill>
                    <a:schemeClr val="tx2">
                      <a:lumMod val="9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</p:grpSp>
        </p:grpSp>
        <p:sp>
          <p:nvSpPr>
            <p:cNvPr id="20" name="Rectangle 19"/>
            <p:cNvSpPr/>
            <p:nvPr/>
          </p:nvSpPr>
          <p:spPr>
            <a:xfrm rot="5400000">
              <a:off x="801086" y="3274090"/>
              <a:ext cx="6135624" cy="6400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225" y="1694329"/>
            <a:ext cx="3008313" cy="9144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28319" y="609600"/>
            <a:ext cx="4114800" cy="5465763"/>
          </a:xfrm>
        </p:spPr>
        <p:txBody>
          <a:bodyPr>
            <a:normAutofit/>
          </a:bodyPr>
          <a:lstStyle>
            <a:lvl1pPr>
              <a:defRPr sz="2400" baseline="0"/>
            </a:lvl1pPr>
            <a:lvl2pPr>
              <a:defRPr sz="2200" baseline="0"/>
            </a:lvl2pPr>
            <a:lvl3pPr>
              <a:defRPr sz="2000" baseline="0"/>
            </a:lvl3pPr>
            <a:lvl4pPr>
              <a:defRPr sz="1800" baseline="0"/>
            </a:lvl4pPr>
            <a:lvl5pPr>
              <a:defRPr sz="1800" baseline="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0225" y="2672323"/>
            <a:ext cx="3008313" cy="3403040"/>
          </a:xfrm>
        </p:spPr>
        <p:txBody>
          <a:bodyPr>
            <a:normAutofit/>
          </a:bodyPr>
          <a:lstStyle>
            <a:lvl1pPr marL="0" indent="0">
              <a:lnSpc>
                <a:spcPct val="12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09E928-1B52-5942-B791-B3CA6128EC01}" type="datetime1">
              <a:rPr lang="en-CA" smtClean="0"/>
              <a:t>2014-09-29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Ding Yuan, ECE454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 rot="10800000">
            <a:off x="258763" y="1594462"/>
            <a:ext cx="3575304" cy="64008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31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7" name="Picture Placeholder 16"/>
          <p:cNvSpPr>
            <a:spLocks noGrp="1"/>
          </p:cNvSpPr>
          <p:nvPr>
            <p:ph type="pic" sz="quarter" idx="13"/>
          </p:nvPr>
        </p:nvSpPr>
        <p:spPr>
          <a:xfrm>
            <a:off x="352892" y="310123"/>
            <a:ext cx="3398837" cy="1204912"/>
          </a:xfrm>
        </p:spPr>
        <p:txBody>
          <a:bodyPr>
            <a:normAutofit/>
          </a:bodyPr>
          <a:lstStyle>
            <a:lvl1pPr>
              <a:buNone/>
              <a:defRPr sz="1800"/>
            </a:lvl1pPr>
          </a:lstStyle>
          <a:p>
            <a:r>
              <a:rPr lang="en-US" dirty="0" smtClean="0"/>
              <a:t>Click icon to add picture</a:t>
            </a:r>
            <a:endParaRPr dirty="0"/>
          </a:p>
        </p:txBody>
      </p:sp>
      <p:sp>
        <p:nvSpPr>
          <p:cNvPr id="25" name="Rectangle 24"/>
          <p:cNvSpPr/>
          <p:nvPr/>
        </p:nvSpPr>
        <p:spPr>
          <a:xfrm rot="10800000">
            <a:off x="258763" y="1594462"/>
            <a:ext cx="3575304" cy="64008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31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32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grpSp>
          <p:nvGrpSpPr>
            <p:cNvPr id="9" name="Group 26"/>
            <p:cNvGrpSpPr/>
            <p:nvPr/>
          </p:nvGrpSpPr>
          <p:grpSpPr>
            <a:xfrm>
              <a:off x="182880" y="173699"/>
              <a:ext cx="8778240" cy="6510602"/>
              <a:chOff x="182880" y="173699"/>
              <a:chExt cx="8778240" cy="6510602"/>
            </a:xfrm>
          </p:grpSpPr>
          <p:pic>
            <p:nvPicPr>
              <p:cNvPr id="36" name="Picture 35" descr="PaperPanel-Base.jpg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182880" y="173699"/>
                <a:ext cx="8778240" cy="6510602"/>
              </a:xfrm>
              <a:prstGeom prst="rect">
                <a:avLst/>
              </a:prstGeom>
              <a:noFill/>
              <a:ln w="12700">
                <a:noFill/>
              </a:ln>
              <a:effectLst>
                <a:outerShdw blurRad="63500" sx="101000" sy="101000" algn="ctr" rotWithShape="0">
                  <a:prstClr val="black">
                    <a:alpha val="40000"/>
                  </a:prstClr>
                </a:outerShdw>
              </a:effectLst>
              <a:scene3d>
                <a:camera prst="perspectiveFront" fov="4800000"/>
                <a:lightRig rig="threePt" dir="t"/>
              </a:scene3d>
            </p:spPr>
          </p:pic>
          <p:grpSp>
            <p:nvGrpSpPr>
              <p:cNvPr id="10" name="Group 10"/>
              <p:cNvGrpSpPr/>
              <p:nvPr/>
            </p:nvGrpSpPr>
            <p:grpSpPr>
              <a:xfrm>
                <a:off x="256032" y="237744"/>
                <a:ext cx="8622792" cy="6364224"/>
                <a:chOff x="247157" y="247430"/>
                <a:chExt cx="8622792" cy="6364224"/>
              </a:xfrm>
            </p:grpSpPr>
            <p:sp>
              <p:nvSpPr>
                <p:cNvPr id="38" name="Rectangle 37"/>
                <p:cNvSpPr>
                  <a:spLocks/>
                </p:cNvSpPr>
                <p:nvPr/>
              </p:nvSpPr>
              <p:spPr>
                <a:xfrm>
                  <a:off x="247157" y="247430"/>
                  <a:ext cx="8622792" cy="6364224"/>
                </a:xfrm>
                <a:prstGeom prst="rect">
                  <a:avLst/>
                </a:prstGeom>
                <a:noFill/>
                <a:ln w="12700">
                  <a:solidFill>
                    <a:schemeClr val="tx2">
                      <a:lumMod val="9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/>
                </a:p>
              </p:txBody>
            </p:sp>
            <p:cxnSp>
              <p:nvCxnSpPr>
                <p:cNvPr id="39" name="Straight Connector 38"/>
                <p:cNvCxnSpPr/>
                <p:nvPr/>
              </p:nvCxnSpPr>
              <p:spPr>
                <a:xfrm>
                  <a:off x="247157" y="6389024"/>
                  <a:ext cx="8622792" cy="1588"/>
                </a:xfrm>
                <a:prstGeom prst="line">
                  <a:avLst/>
                </a:prstGeom>
                <a:noFill/>
                <a:ln w="12700">
                  <a:solidFill>
                    <a:schemeClr val="tx2">
                      <a:lumMod val="9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</p:grpSp>
        </p:grpSp>
        <p:sp>
          <p:nvSpPr>
            <p:cNvPr id="35" name="Rectangle 34"/>
            <p:cNvSpPr/>
            <p:nvPr/>
          </p:nvSpPr>
          <p:spPr>
            <a:xfrm rot="5400000">
              <a:off x="801086" y="3274090"/>
              <a:ext cx="6135624" cy="6400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691640"/>
            <a:ext cx="3008376" cy="914400"/>
          </a:xfrm>
        </p:spPr>
        <p:txBody>
          <a:bodyPr anchor="b">
            <a:no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338559" y="612775"/>
            <a:ext cx="4114800" cy="5468112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0352" y="2670048"/>
            <a:ext cx="3008376" cy="3401568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lnSpc>
                <a:spcPct val="120000"/>
              </a:lnSpc>
              <a:buNone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lnSpc>
                <a:spcPct val="120000"/>
              </a:lnSpc>
              <a:spcBef>
                <a:spcPts val="2000"/>
              </a:spcBef>
              <a:buClr>
                <a:schemeClr val="bg1">
                  <a:lumMod val="75000"/>
                  <a:lumOff val="25000"/>
                </a:schemeClr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9CED3F-A82F-6141-A710-3CDA6823AEA6}" type="datetime1">
              <a:rPr lang="en-CA" smtClean="0"/>
              <a:t>2014-09-29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Ding Yuan, ECE454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26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pic>
          <p:nvPicPr>
            <p:cNvPr id="36" name="Picture 35" descr="PaperPanel-Base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82880" y="173699"/>
              <a:ext cx="8778240" cy="6510602"/>
            </a:xfrm>
            <a:prstGeom prst="rect">
              <a:avLst/>
            </a:prstGeom>
            <a:noFill/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</p:pic>
        <p:grpSp>
          <p:nvGrpSpPr>
            <p:cNvPr id="9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38" name="Rectangle 37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39" name="Straight Connector 38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1" y="4287819"/>
            <a:ext cx="8021977" cy="916193"/>
          </a:xfrm>
        </p:spPr>
        <p:txBody>
          <a:bodyPr anchor="b">
            <a:no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56347" y="331694"/>
            <a:ext cx="8421624" cy="3783106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0351" y="5271247"/>
            <a:ext cx="8021977" cy="1013011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spcBef>
                <a:spcPts val="300"/>
              </a:spcBef>
              <a:buNone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lnSpc>
                <a:spcPct val="120000"/>
              </a:lnSpc>
              <a:spcBef>
                <a:spcPts val="2000"/>
              </a:spcBef>
              <a:buClr>
                <a:schemeClr val="bg1">
                  <a:lumMod val="75000"/>
                  <a:lumOff val="25000"/>
                </a:schemeClr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1ACCF-DDC3-D34C-9B23-6E1D3BE880B2}" type="datetime1">
              <a:rPr lang="en-CA" smtClean="0"/>
              <a:t>2014-09-29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Ding Yuan, ECE454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256032" y="4203192"/>
            <a:ext cx="8622792" cy="64008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31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0" name="Rectangle 19"/>
          <p:cNvSpPr/>
          <p:nvPr/>
        </p:nvSpPr>
        <p:spPr>
          <a:xfrm>
            <a:off x="256032" y="4203192"/>
            <a:ext cx="8622792" cy="64008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31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9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pic>
          <p:nvPicPr>
            <p:cNvPr id="21" name="Picture 20" descr="PaperPanel-Base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82880" y="173699"/>
              <a:ext cx="8778240" cy="6510602"/>
            </a:xfrm>
            <a:prstGeom prst="rect">
              <a:avLst/>
            </a:prstGeom>
            <a:noFill/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</p:pic>
        <p:grpSp>
          <p:nvGrpSpPr>
            <p:cNvPr id="8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23" name="Rectangle 22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24" name="Straight Connector 23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25" name="Rectangle 24"/>
              <p:cNvSpPr/>
              <p:nvPr/>
            </p:nvSpPr>
            <p:spPr>
              <a:xfrm>
                <a:off x="247157" y="1612392"/>
                <a:ext cx="8622792" cy="64008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3175"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3C0AB1-367F-F643-A836-19A9159C0003}" type="datetime1">
              <a:rPr lang="en-CA" smtClean="0"/>
              <a:t>2014-09-29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Ding Yuan, ECE454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9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pic>
          <p:nvPicPr>
            <p:cNvPr id="21" name="Picture 20" descr="PaperPanel-Base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82880" y="173699"/>
              <a:ext cx="8778240" cy="6510602"/>
            </a:xfrm>
            <a:prstGeom prst="rect">
              <a:avLst/>
            </a:prstGeom>
            <a:noFill/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</p:pic>
        <p:grpSp>
          <p:nvGrpSpPr>
            <p:cNvPr id="8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23" name="Rectangle 22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24" name="Straight Connector 23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399" y="609600"/>
            <a:ext cx="1416423" cy="5516563"/>
          </a:xfrm>
        </p:spPr>
        <p:txBody>
          <a:bodyPr vert="eaVert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78222" y="609600"/>
            <a:ext cx="6279777" cy="55165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A1D24-5C0A-994C-8B76-46DC001FA490}" type="datetime1">
              <a:rPr lang="en-CA" smtClean="0"/>
              <a:t>2014-09-29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Ding Yuan, ECE454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6" name="Rectangle 25"/>
          <p:cNvSpPr/>
          <p:nvPr/>
        </p:nvSpPr>
        <p:spPr>
          <a:xfrm rot="5400000">
            <a:off x="4242277" y="3274090"/>
            <a:ext cx="6135624" cy="64008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31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8" name="Rectangle 17"/>
          <p:cNvSpPr/>
          <p:nvPr/>
        </p:nvSpPr>
        <p:spPr>
          <a:xfrm rot="5400000">
            <a:off x="4242277" y="3274090"/>
            <a:ext cx="6135624" cy="64008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31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pic>
          <p:nvPicPr>
            <p:cNvPr id="17" name="Picture 16" descr="PaperPanel-Base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82880" y="173699"/>
              <a:ext cx="8778240" cy="6510602"/>
            </a:xfrm>
            <a:prstGeom prst="rect">
              <a:avLst/>
            </a:prstGeom>
            <a:noFill/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</p:pic>
        <p:grpSp>
          <p:nvGrpSpPr>
            <p:cNvPr id="8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19" name="Rectangle 18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20" name="Straight Connector 19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21" name="Rectangle 20"/>
              <p:cNvSpPr/>
              <p:nvPr/>
            </p:nvSpPr>
            <p:spPr>
              <a:xfrm>
                <a:off x="247157" y="1612392"/>
                <a:ext cx="8622792" cy="64008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3175"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895E2-CA52-0641-B6DA-E4C2D7671D25}" type="datetime1">
              <a:rPr lang="en-CA" smtClean="0"/>
              <a:t>2014-09-29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Ding Yuan, ECE454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PaperPanel-Title.jpg"/>
          <p:cNvPicPr>
            <a:picLocks noChangeAspect="1"/>
          </p:cNvPicPr>
          <p:nvPr/>
        </p:nvPicPr>
        <p:blipFill>
          <a:blip r:embed="rId2"/>
          <a:srcRect r="2128"/>
          <a:stretch>
            <a:fillRect/>
          </a:stretch>
        </p:blipFill>
        <p:spPr>
          <a:xfrm>
            <a:off x="486873" y="411480"/>
            <a:ext cx="8170255" cy="6035040"/>
          </a:xfrm>
          <a:prstGeom prst="rect">
            <a:avLst/>
          </a:prstGeom>
          <a:noFill/>
          <a:ln w="12700">
            <a:noFill/>
          </a:ln>
          <a:effectLst>
            <a:outerShdw blurRad="63500" sx="101000" sy="101000" algn="ctr" rotWithShape="0">
              <a:prstClr val="black">
                <a:alpha val="40000"/>
              </a:prstClr>
            </a:outerShdw>
          </a:effectLst>
          <a:scene3d>
            <a:camera prst="perspectiveFront" fov="4800000"/>
            <a:lightRig rig="threePt" dir="t"/>
          </a:scene3d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00113" y="3442447"/>
            <a:ext cx="7345362" cy="1532965"/>
          </a:xfrm>
        </p:spPr>
        <p:txBody>
          <a:bodyPr anchor="b" anchorCtr="0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00113" y="5029200"/>
            <a:ext cx="7345362" cy="990600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69259" y="6122894"/>
            <a:ext cx="2133600" cy="259317"/>
          </a:xfrm>
        </p:spPr>
        <p:txBody>
          <a:bodyPr/>
          <a:lstStyle/>
          <a:p>
            <a:fld id="{9FC42032-6A71-074C-916A-372FF76B8E6B}" type="datetime1">
              <a:rPr lang="en-CA" smtClean="0"/>
              <a:t>2014-09-29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638800" y="6124401"/>
            <a:ext cx="2895600" cy="257810"/>
          </a:xfrm>
        </p:spPr>
        <p:txBody>
          <a:bodyPr/>
          <a:lstStyle/>
          <a:p>
            <a:r>
              <a:rPr lang="en-US" dirty="0" smtClean="0"/>
              <a:t>Ding Yuan, ECE454</a:t>
            </a:r>
            <a:endParaRPr lang="en-US" dirty="0"/>
          </a:p>
        </p:txBody>
      </p:sp>
      <p:grpSp>
        <p:nvGrpSpPr>
          <p:cNvPr id="6" name="Group 11"/>
          <p:cNvGrpSpPr/>
          <p:nvPr/>
        </p:nvGrpSpPr>
        <p:grpSpPr>
          <a:xfrm>
            <a:off x="562842" y="475488"/>
            <a:ext cx="7982713" cy="5888736"/>
            <a:chOff x="562842" y="475488"/>
            <a:chExt cx="7982713" cy="5888736"/>
          </a:xfrm>
        </p:grpSpPr>
        <p:sp>
          <p:nvSpPr>
            <p:cNvPr id="8" name="Rectangle 7"/>
            <p:cNvSpPr>
              <a:spLocks/>
            </p:cNvSpPr>
            <p:nvPr/>
          </p:nvSpPr>
          <p:spPr>
            <a:xfrm>
              <a:off x="562843" y="475488"/>
              <a:ext cx="7982712" cy="5888736"/>
            </a:xfrm>
            <a:prstGeom prst="rect">
              <a:avLst/>
            </a:prstGeom>
            <a:noFill/>
            <a:ln w="12700">
              <a:solidFill>
                <a:schemeClr val="tx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cxnSp>
          <p:nvCxnSpPr>
            <p:cNvPr id="9" name="Straight Connector 8"/>
            <p:cNvCxnSpPr/>
            <p:nvPr/>
          </p:nvCxnSpPr>
          <p:spPr>
            <a:xfrm>
              <a:off x="562842" y="6133646"/>
              <a:ext cx="7982712" cy="1472"/>
            </a:xfrm>
            <a:prstGeom prst="line">
              <a:avLst/>
            </a:prstGeom>
            <a:noFill/>
            <a:ln w="12700">
              <a:solidFill>
                <a:schemeClr val="tx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>
              <a:off x="562842" y="3427528"/>
              <a:ext cx="7982712" cy="1472"/>
            </a:xfrm>
            <a:prstGeom prst="line">
              <a:avLst/>
            </a:prstGeom>
            <a:noFill/>
            <a:ln w="12700">
              <a:solidFill>
                <a:schemeClr val="tx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</p:grpSp>
      <p:sp>
        <p:nvSpPr>
          <p:cNvPr id="14" name="Picture Placeholder 13"/>
          <p:cNvSpPr>
            <a:spLocks noGrp="1"/>
          </p:cNvSpPr>
          <p:nvPr>
            <p:ph type="pic" sz="quarter" idx="12"/>
          </p:nvPr>
        </p:nvSpPr>
        <p:spPr>
          <a:xfrm>
            <a:off x="636493" y="533400"/>
            <a:ext cx="7836408" cy="2828925"/>
          </a:xfrm>
        </p:spPr>
        <p:txBody>
          <a:bodyPr>
            <a:normAutofit/>
          </a:bodyPr>
          <a:lstStyle>
            <a:lvl1pPr>
              <a:buNone/>
              <a:defRPr sz="2000"/>
            </a:lvl1pPr>
          </a:lstStyle>
          <a:p>
            <a:r>
              <a:rPr lang="en-US" dirty="0" smtClean="0"/>
              <a:t>Click icon to add picture</a:t>
            </a:r>
            <a:endParaRPr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23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pic>
          <p:nvPicPr>
            <p:cNvPr id="25" name="Picture 24" descr="PaperPanel-Base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82880" y="173699"/>
              <a:ext cx="8778240" cy="6510602"/>
            </a:xfrm>
            <a:prstGeom prst="rect">
              <a:avLst/>
            </a:prstGeom>
            <a:noFill/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</p:pic>
        <p:grpSp>
          <p:nvGrpSpPr>
            <p:cNvPr id="8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27" name="Rectangle 26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28" name="Straight Connector 27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0113" y="1371600"/>
            <a:ext cx="7345362" cy="1676400"/>
          </a:xfrm>
        </p:spPr>
        <p:txBody>
          <a:bodyPr anchor="b" anchorCtr="0">
            <a:noAutofit/>
          </a:bodyPr>
          <a:lstStyle>
            <a:lvl1pPr algn="ctr">
              <a:defRPr sz="5400" b="0" i="0" cap="none" baseline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0113" y="3134566"/>
            <a:ext cx="7345362" cy="1500187"/>
          </a:xfrm>
        </p:spPr>
        <p:txBody>
          <a:bodyPr anchor="t" anchorCtr="0"/>
          <a:lstStyle>
            <a:lvl1pPr marL="0" indent="0" algn="ctr">
              <a:spcBef>
                <a:spcPts val="30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92997-2337-7840-884F-EAB674CC1263}" type="datetime1">
              <a:rPr lang="en-CA" smtClean="0"/>
              <a:t>2014-09-29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Ding Yuan, ECE454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3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pic>
          <p:nvPicPr>
            <p:cNvPr id="15" name="Picture 14" descr="PaperPanel-Base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82880" y="173699"/>
              <a:ext cx="8778240" cy="6510602"/>
            </a:xfrm>
            <a:prstGeom prst="rect">
              <a:avLst/>
            </a:prstGeom>
            <a:noFill/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</p:pic>
        <p:grpSp>
          <p:nvGrpSpPr>
            <p:cNvPr id="9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17" name="Rectangle 16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18" name="Straight Connector 17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19" name="Rectangle 18"/>
              <p:cNvSpPr/>
              <p:nvPr/>
            </p:nvSpPr>
            <p:spPr>
              <a:xfrm>
                <a:off x="247157" y="1612392"/>
                <a:ext cx="8622792" cy="64008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3175"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00111" y="2147888"/>
            <a:ext cx="3566160" cy="39274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199" y="2147888"/>
            <a:ext cx="3566160" cy="39274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80788-D154-484E-ADE4-A6CA8C3F91B8}" type="datetime1">
              <a:rPr lang="en-CA" smtClean="0"/>
              <a:t>2014-09-29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Ding Yuan, ECE454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16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pic>
          <p:nvPicPr>
            <p:cNvPr id="18" name="Picture 17" descr="PaperPanel-Base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82880" y="173699"/>
              <a:ext cx="8778240" cy="6510602"/>
            </a:xfrm>
            <a:prstGeom prst="rect">
              <a:avLst/>
            </a:prstGeom>
            <a:noFill/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</p:pic>
        <p:grpSp>
          <p:nvGrpSpPr>
            <p:cNvPr id="11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20" name="Rectangle 19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21" name="Straight Connector 20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22" name="Rectangle 21"/>
              <p:cNvSpPr/>
              <p:nvPr/>
            </p:nvSpPr>
            <p:spPr>
              <a:xfrm>
                <a:off x="247157" y="1612392"/>
                <a:ext cx="8622792" cy="64008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3175"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301" y="1708990"/>
            <a:ext cx="3566160" cy="832503"/>
          </a:xfrm>
        </p:spPr>
        <p:txBody>
          <a:bodyPr anchor="ctr" anchorCtr="0">
            <a:noAutofit/>
          </a:bodyPr>
          <a:lstStyle>
            <a:lvl1pPr marL="0" indent="0" algn="ctr">
              <a:spcBef>
                <a:spcPts val="300"/>
              </a:spcBef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2301" y="2590801"/>
            <a:ext cx="3566160" cy="3484562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45539" y="1708990"/>
            <a:ext cx="3566160" cy="832503"/>
          </a:xfrm>
        </p:spPr>
        <p:txBody>
          <a:bodyPr anchor="ctr" anchorCtr="0">
            <a:noAutofit/>
          </a:bodyPr>
          <a:lstStyle>
            <a:lvl1pPr marL="0" indent="0" algn="ctr">
              <a:spcBef>
                <a:spcPts val="300"/>
              </a:spcBef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45539" y="2590801"/>
            <a:ext cx="3566160" cy="3484562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387B6-EB77-664C-80E1-E67DDC60FB55}" type="datetime1">
              <a:rPr lang="en-CA" smtClean="0"/>
              <a:t>2014-09-29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Ding Yuan, ECE454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30" name="Straight Connector 29"/>
          <p:cNvCxnSpPr/>
          <p:nvPr/>
        </p:nvCxnSpPr>
        <p:spPr>
          <a:xfrm rot="16200000" flipH="1">
            <a:off x="2217480" y="4026438"/>
            <a:ext cx="4711326" cy="2286"/>
          </a:xfrm>
          <a:prstGeom prst="line">
            <a:avLst/>
          </a:prstGeom>
          <a:noFill/>
          <a:ln w="12700">
            <a:solidFill>
              <a:schemeClr val="tx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23" name="Straight Connector 22"/>
          <p:cNvCxnSpPr/>
          <p:nvPr/>
        </p:nvCxnSpPr>
        <p:spPr>
          <a:xfrm rot="16200000" flipH="1">
            <a:off x="2217480" y="4026438"/>
            <a:ext cx="4711326" cy="2286"/>
          </a:xfrm>
          <a:prstGeom prst="line">
            <a:avLst/>
          </a:prstGeom>
          <a:noFill/>
          <a:ln w="12700">
            <a:solidFill>
              <a:schemeClr val="tx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18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pic>
          <p:nvPicPr>
            <p:cNvPr id="20" name="Picture 19" descr="PaperPanel-Base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82880" y="173699"/>
              <a:ext cx="8778240" cy="6510602"/>
            </a:xfrm>
            <a:prstGeom prst="rect">
              <a:avLst/>
            </a:prstGeom>
            <a:noFill/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</p:pic>
        <p:grpSp>
          <p:nvGrpSpPr>
            <p:cNvPr id="7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22" name="Rectangle 21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23" name="Straight Connector 22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24" name="Rectangle 23"/>
              <p:cNvSpPr/>
              <p:nvPr/>
            </p:nvSpPr>
            <p:spPr>
              <a:xfrm>
                <a:off x="247157" y="1612392"/>
                <a:ext cx="8622792" cy="64008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3175"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DC14A-CDF2-8F41-97EA-5859E0B09ACB}" type="datetime1">
              <a:rPr lang="en-CA" smtClean="0"/>
              <a:t>2014-09-29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Ding Yuan, ECE454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17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pic>
          <p:nvPicPr>
            <p:cNvPr id="19" name="Picture 18" descr="PaperPanel-Base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82880" y="173699"/>
              <a:ext cx="8778240" cy="6510602"/>
            </a:xfrm>
            <a:prstGeom prst="rect">
              <a:avLst/>
            </a:prstGeom>
            <a:noFill/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</p:pic>
        <p:grpSp>
          <p:nvGrpSpPr>
            <p:cNvPr id="6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21" name="Rectangle 20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22" name="Straight Connector 21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FE884D-445B-0D49-84F6-E3DFFB29A7D0}" type="datetime1">
              <a:rPr lang="en-CA" smtClean="0"/>
              <a:t>2014-09-29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Ding Yuan, ECE454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33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grpSp>
          <p:nvGrpSpPr>
            <p:cNvPr id="9" name="Group 26"/>
            <p:cNvGrpSpPr/>
            <p:nvPr/>
          </p:nvGrpSpPr>
          <p:grpSpPr>
            <a:xfrm>
              <a:off x="182880" y="173699"/>
              <a:ext cx="8778240" cy="6510602"/>
              <a:chOff x="182880" y="173699"/>
              <a:chExt cx="8778240" cy="6510602"/>
            </a:xfrm>
          </p:grpSpPr>
          <p:pic>
            <p:nvPicPr>
              <p:cNvPr id="28" name="Picture 27" descr="PaperPanel-Base.jpg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182880" y="173699"/>
                <a:ext cx="8778240" cy="6510602"/>
              </a:xfrm>
              <a:prstGeom prst="rect">
                <a:avLst/>
              </a:prstGeom>
              <a:noFill/>
              <a:ln w="12700">
                <a:noFill/>
              </a:ln>
              <a:effectLst>
                <a:outerShdw blurRad="63500" sx="101000" sy="101000" algn="ctr" rotWithShape="0">
                  <a:prstClr val="black">
                    <a:alpha val="40000"/>
                  </a:prstClr>
                </a:outerShdw>
              </a:effectLst>
              <a:scene3d>
                <a:camera prst="perspectiveFront" fov="4800000"/>
                <a:lightRig rig="threePt" dir="t"/>
              </a:scene3d>
            </p:spPr>
          </p:pic>
          <p:grpSp>
            <p:nvGrpSpPr>
              <p:cNvPr id="10" name="Group 10"/>
              <p:cNvGrpSpPr/>
              <p:nvPr/>
            </p:nvGrpSpPr>
            <p:grpSpPr>
              <a:xfrm>
                <a:off x="256032" y="237744"/>
                <a:ext cx="8622792" cy="6364224"/>
                <a:chOff x="247157" y="247430"/>
                <a:chExt cx="8622792" cy="6364224"/>
              </a:xfrm>
            </p:grpSpPr>
            <p:sp>
              <p:nvSpPr>
                <p:cNvPr id="30" name="Rectangle 29"/>
                <p:cNvSpPr>
                  <a:spLocks/>
                </p:cNvSpPr>
                <p:nvPr/>
              </p:nvSpPr>
              <p:spPr>
                <a:xfrm>
                  <a:off x="247157" y="247430"/>
                  <a:ext cx="8622792" cy="6364224"/>
                </a:xfrm>
                <a:prstGeom prst="rect">
                  <a:avLst/>
                </a:prstGeom>
                <a:noFill/>
                <a:ln w="12700">
                  <a:solidFill>
                    <a:schemeClr val="tx2">
                      <a:lumMod val="9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/>
                </a:p>
              </p:txBody>
            </p:sp>
            <p:cxnSp>
              <p:nvCxnSpPr>
                <p:cNvPr id="31" name="Straight Connector 30"/>
                <p:cNvCxnSpPr/>
                <p:nvPr/>
              </p:nvCxnSpPr>
              <p:spPr>
                <a:xfrm>
                  <a:off x="247157" y="6389024"/>
                  <a:ext cx="8622792" cy="1588"/>
                </a:xfrm>
                <a:prstGeom prst="line">
                  <a:avLst/>
                </a:prstGeom>
                <a:noFill/>
                <a:ln w="12700">
                  <a:solidFill>
                    <a:schemeClr val="tx2">
                      <a:lumMod val="9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</p:grpSp>
        </p:grpSp>
        <p:sp>
          <p:nvSpPr>
            <p:cNvPr id="33" name="Rectangle 32"/>
            <p:cNvSpPr/>
            <p:nvPr/>
          </p:nvSpPr>
          <p:spPr>
            <a:xfrm rot="5400000">
              <a:off x="801086" y="3274090"/>
              <a:ext cx="6135624" cy="6400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225" y="1169892"/>
            <a:ext cx="3008313" cy="9144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28319" y="609600"/>
            <a:ext cx="4114800" cy="5465763"/>
          </a:xfrm>
        </p:spPr>
        <p:txBody>
          <a:bodyPr>
            <a:normAutofit/>
          </a:bodyPr>
          <a:lstStyle>
            <a:lvl1pPr>
              <a:defRPr sz="2400" baseline="0"/>
            </a:lvl1pPr>
            <a:lvl2pPr>
              <a:defRPr sz="2200" baseline="0"/>
            </a:lvl2pPr>
            <a:lvl3pPr>
              <a:defRPr sz="2000" baseline="0"/>
            </a:lvl3pPr>
            <a:lvl4pPr>
              <a:defRPr sz="1800" baseline="0"/>
            </a:lvl4pPr>
            <a:lvl5pPr>
              <a:defRPr sz="1800" baseline="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0225" y="2147888"/>
            <a:ext cx="3008313" cy="3262313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lnSpc>
                <a:spcPct val="120000"/>
              </a:lnSpc>
              <a:buNone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lnSpc>
                <a:spcPct val="110000"/>
              </a:lnSpc>
              <a:spcBef>
                <a:spcPts val="2000"/>
              </a:spcBef>
              <a:buClr>
                <a:schemeClr val="bg1">
                  <a:lumMod val="75000"/>
                  <a:lumOff val="25000"/>
                </a:schemeClr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9210A-698B-6044-BB21-B2CF0811C291}" type="datetime1">
              <a:rPr lang="en-CA" smtClean="0"/>
              <a:t>2014-09-29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Ding Yuan, ECE454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29E33-B620-47F9-BB04-8846C2A5AFCC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00113" y="244158"/>
            <a:ext cx="7345362" cy="13398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0112" y="2133601"/>
            <a:ext cx="7345363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43840" y="6371591"/>
            <a:ext cx="2133600" cy="2593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>
                    <a:lumMod val="60000"/>
                    <a:lumOff val="40000"/>
                  </a:schemeClr>
                </a:solidFill>
                <a:latin typeface="Brush Script MT" pitchFamily="66" charset="0"/>
              </a:defRPr>
            </a:lvl1pPr>
          </a:lstStyle>
          <a:p>
            <a:fld id="{78E2B3A1-E201-B840-AB13-24F4A028DFF1}" type="datetime1">
              <a:rPr lang="en-CA" smtClean="0"/>
              <a:t>2014-09-29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958840" y="6371591"/>
            <a:ext cx="2895600" cy="25781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1200" kern="1200">
                <a:solidFill>
                  <a:schemeClr val="bg2">
                    <a:lumMod val="60000"/>
                    <a:lumOff val="40000"/>
                  </a:schemeClr>
                </a:solidFill>
                <a:latin typeface="Brush Script MT" pitchFamily="66" charset="0"/>
                <a:ea typeface="+mn-ea"/>
                <a:cs typeface="+mn-cs"/>
              </a:defRPr>
            </a:lvl1pPr>
          </a:lstStyle>
          <a:p>
            <a:r>
              <a:rPr lang="en-US" dirty="0" smtClean="0"/>
              <a:t>Ding Yuan, ECE454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191000" y="6356350"/>
            <a:ext cx="762000" cy="2714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marL="0" algn="ctr" defTabSz="914400" rtl="0" eaLnBrk="1" latinLnBrk="0" hangingPunct="1">
              <a:defRPr sz="1200" kern="1200">
                <a:solidFill>
                  <a:schemeClr val="bg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5BCC3F0E-9362-6D47-9781-DB401EE9B6B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58" r:id="rId1"/>
    <p:sldLayoutId id="2147483759" r:id="rId2"/>
    <p:sldLayoutId id="2147483760" r:id="rId3"/>
    <p:sldLayoutId id="2147483761" r:id="rId4"/>
    <p:sldLayoutId id="2147483762" r:id="rId5"/>
    <p:sldLayoutId id="2147483763" r:id="rId6"/>
    <p:sldLayoutId id="2147483764" r:id="rId7"/>
    <p:sldLayoutId id="2147483765" r:id="rId8"/>
    <p:sldLayoutId id="2147483766" r:id="rId9"/>
    <p:sldLayoutId id="2147483767" r:id="rId10"/>
    <p:sldLayoutId id="2147483768" r:id="rId11"/>
    <p:sldLayoutId id="2147483769" r:id="rId12"/>
    <p:sldLayoutId id="2147483770" r:id="rId13"/>
    <p:sldLayoutId id="2147483771" r:id="rId14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800" kern="120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2000"/>
        </a:spcBef>
        <a:buClr>
          <a:schemeClr val="tx1">
            <a:lumMod val="75000"/>
            <a:lumOff val="25000"/>
          </a:schemeClr>
        </a:buClr>
        <a:buFont typeface="Arial" pitchFamily="34" charset="0"/>
        <a:buChar char="•"/>
        <a:defRPr sz="2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79438" indent="-228600" algn="l" defTabSz="914400" rtl="0" eaLnBrk="1" latinLnBrk="0" hangingPunct="1">
        <a:spcBef>
          <a:spcPts val="600"/>
        </a:spcBef>
        <a:buClr>
          <a:schemeClr val="bg2">
            <a:lumMod val="60000"/>
            <a:lumOff val="40000"/>
          </a:schemeClr>
        </a:buClr>
        <a:buFont typeface="Arial" pitchFamily="34" charset="0"/>
        <a:buChar char="•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08038" indent="-228600" algn="l" defTabSz="914400" rtl="0" eaLnBrk="1" latinLnBrk="0" hangingPunct="1">
        <a:spcBef>
          <a:spcPts val="600"/>
        </a:spcBef>
        <a:buClr>
          <a:schemeClr val="tx1">
            <a:lumMod val="75000"/>
            <a:lumOff val="25000"/>
          </a:schemeClr>
        </a:buClr>
        <a:buFont typeface="Arial" pitchFamily="34" charset="0"/>
        <a:buChar char="•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36638" indent="-228600" algn="l" defTabSz="914400" rtl="0" eaLnBrk="1" latinLnBrk="0" hangingPunct="1">
        <a:spcBef>
          <a:spcPts val="600"/>
        </a:spcBef>
        <a:buClr>
          <a:schemeClr val="bg2">
            <a:lumMod val="60000"/>
            <a:lumOff val="40000"/>
          </a:schemeClr>
        </a:buClr>
        <a:buFont typeface="Arial" pitchFamily="34" charset="0"/>
        <a:buChar char="•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265238" indent="-228600" algn="l" defTabSz="914400" rtl="0" eaLnBrk="1" latinLnBrk="0" hangingPunct="1">
        <a:spcBef>
          <a:spcPts val="600"/>
        </a:spcBef>
        <a:buClr>
          <a:schemeClr val="tx1">
            <a:lumMod val="75000"/>
            <a:lumOff val="25000"/>
          </a:schemeClr>
        </a:buClr>
        <a:buFont typeface="Arial" pitchFamily="34" charset="0"/>
        <a:buChar char="•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5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8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9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0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3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4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5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6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4333" y="1123950"/>
            <a:ext cx="7452255" cy="1924050"/>
          </a:xfrm>
        </p:spPr>
        <p:txBody>
          <a:bodyPr/>
          <a:lstStyle/>
          <a:p>
            <a:r>
              <a:rPr lang="en-US" sz="4000" dirty="0" smtClean="0"/>
              <a:t>ECE 454 </a:t>
            </a:r>
            <a:br>
              <a:rPr lang="en-US" sz="4000" dirty="0" smtClean="0"/>
            </a:br>
            <a:r>
              <a:rPr lang="en-US" sz="4000" dirty="0" smtClean="0"/>
              <a:t>Computer Systems Programming</a:t>
            </a:r>
            <a:br>
              <a:rPr lang="en-US" sz="4000" dirty="0" smtClean="0"/>
            </a:br>
            <a:r>
              <a:rPr lang="en-US" sz="4000" i="1" dirty="0" smtClean="0"/>
              <a:t>Memory performance</a:t>
            </a:r>
            <a:br>
              <a:rPr lang="en-US" sz="4000" i="1" dirty="0" smtClean="0"/>
            </a:br>
            <a:r>
              <a:rPr lang="en-US" sz="4000" i="1" dirty="0" smtClean="0"/>
              <a:t>(Part II: Optimizing for caches)</a:t>
            </a:r>
            <a:endParaRPr lang="en-US" sz="4400" i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3527777"/>
            <a:ext cx="7342188" cy="1752600"/>
          </a:xfrm>
        </p:spPr>
        <p:txBody>
          <a:bodyPr>
            <a:noAutofit/>
          </a:bodyPr>
          <a:lstStyle/>
          <a:p>
            <a:r>
              <a:rPr lang="en-US" sz="2800" dirty="0" smtClean="0"/>
              <a:t>Ding Yuan</a:t>
            </a:r>
          </a:p>
          <a:p>
            <a:r>
              <a:rPr lang="en-US" sz="2800" dirty="0" smtClean="0"/>
              <a:t>ECE Dept., University of Toronto</a:t>
            </a:r>
          </a:p>
          <a:p>
            <a:r>
              <a:rPr lang="en-US" sz="2800" dirty="0" smtClean="0"/>
              <a:t>http://www.eecg.toronto.edu/~yuan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Simple Array w outer loop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07930413"/>
              </p:ext>
            </p:extLst>
          </p:nvPr>
        </p:nvGraphicFramePr>
        <p:xfrm>
          <a:off x="596900" y="2133600"/>
          <a:ext cx="1600200" cy="889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00100"/>
                <a:gridCol w="800100"/>
              </a:tblGrid>
              <a:tr h="444500"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44500"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2743200" y="2286000"/>
          <a:ext cx="1872344" cy="4445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8086"/>
                <a:gridCol w="468086"/>
                <a:gridCol w="468086"/>
                <a:gridCol w="468086"/>
              </a:tblGrid>
              <a:tr h="444500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43034" name="TextBox 5"/>
          <p:cNvSpPr txBox="1">
            <a:spLocks noChangeArrowheads="1"/>
          </p:cNvSpPr>
          <p:nvPr/>
        </p:nvSpPr>
        <p:spPr bwMode="auto">
          <a:xfrm>
            <a:off x="2362200" y="2325688"/>
            <a:ext cx="350838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29" tIns="45714" rIns="91429" bIns="45714">
            <a:sp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</a:pPr>
            <a:r>
              <a:rPr lang="en-US">
                <a:solidFill>
                  <a:srgbClr val="000066"/>
                </a:solidFill>
                <a:latin typeface="Helvetica" pitchFamily="34" charset="0"/>
              </a:rPr>
              <a:t>A</a:t>
            </a:r>
          </a:p>
        </p:txBody>
      </p:sp>
      <p:sp>
        <p:nvSpPr>
          <p:cNvPr id="43035" name="TextBox 6"/>
          <p:cNvSpPr txBox="1">
            <a:spLocks noChangeArrowheads="1"/>
          </p:cNvSpPr>
          <p:nvPr/>
        </p:nvSpPr>
        <p:spPr bwMode="auto">
          <a:xfrm>
            <a:off x="409575" y="1752600"/>
            <a:ext cx="877888" cy="341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29" tIns="45714" rIns="91429" bIns="45714">
            <a:sp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</a:pPr>
            <a:r>
              <a:rPr lang="en-US">
                <a:solidFill>
                  <a:srgbClr val="000066"/>
                </a:solidFill>
                <a:latin typeface="Helvetica" pitchFamily="34" charset="0"/>
              </a:rPr>
              <a:t>Cache</a:t>
            </a:r>
          </a:p>
        </p:txBody>
      </p:sp>
      <p:sp>
        <p:nvSpPr>
          <p:cNvPr id="43036" name="TextBox 7"/>
          <p:cNvSpPr txBox="1">
            <a:spLocks noChangeArrowheads="1"/>
          </p:cNvSpPr>
          <p:nvPr/>
        </p:nvSpPr>
        <p:spPr bwMode="auto">
          <a:xfrm>
            <a:off x="5105400" y="1905000"/>
            <a:ext cx="2722899" cy="13434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29" tIns="45714" rIns="91429" bIns="45714">
            <a:sp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dirty="0">
                <a:solidFill>
                  <a:srgbClr val="000066"/>
                </a:solidFill>
                <a:latin typeface="Consolas"/>
                <a:cs typeface="Consolas"/>
              </a:rPr>
              <a:t>for (k=0;k&lt;</a:t>
            </a:r>
            <a:r>
              <a:rPr lang="en-US" dirty="0" err="1">
                <a:solidFill>
                  <a:srgbClr val="000066"/>
                </a:solidFill>
                <a:latin typeface="Consolas"/>
                <a:cs typeface="Consolas"/>
              </a:rPr>
              <a:t>P;k</a:t>
            </a:r>
            <a:r>
              <a:rPr lang="en-US" dirty="0">
                <a:solidFill>
                  <a:srgbClr val="000066"/>
                </a:solidFill>
                <a:latin typeface="Consolas"/>
                <a:cs typeface="Consolas"/>
              </a:rPr>
              <a:t>++){</a:t>
            </a:r>
          </a:p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dirty="0">
                <a:solidFill>
                  <a:srgbClr val="000066"/>
                </a:solidFill>
                <a:latin typeface="Consolas"/>
                <a:cs typeface="Consolas"/>
              </a:rPr>
              <a:t>  for (</a:t>
            </a:r>
            <a:r>
              <a:rPr lang="en-US" dirty="0" err="1">
                <a:solidFill>
                  <a:srgbClr val="000066"/>
                </a:solidFill>
                <a:latin typeface="Consolas"/>
                <a:cs typeface="Consolas"/>
              </a:rPr>
              <a:t>i</a:t>
            </a:r>
            <a:r>
              <a:rPr lang="en-US" dirty="0">
                <a:solidFill>
                  <a:srgbClr val="000066"/>
                </a:solidFill>
                <a:latin typeface="Consolas"/>
                <a:cs typeface="Consolas"/>
              </a:rPr>
              <a:t>=0;i&lt;</a:t>
            </a:r>
            <a:r>
              <a:rPr lang="en-US" dirty="0" err="1">
                <a:solidFill>
                  <a:srgbClr val="000066"/>
                </a:solidFill>
                <a:latin typeface="Consolas"/>
                <a:cs typeface="Consolas"/>
              </a:rPr>
              <a:t>N;i</a:t>
            </a:r>
            <a:r>
              <a:rPr lang="en-US" dirty="0">
                <a:solidFill>
                  <a:srgbClr val="000066"/>
                </a:solidFill>
                <a:latin typeface="Consolas"/>
                <a:cs typeface="Consolas"/>
              </a:rPr>
              <a:t>++){</a:t>
            </a:r>
          </a:p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dirty="0">
                <a:solidFill>
                  <a:srgbClr val="000066"/>
                </a:solidFill>
                <a:latin typeface="Consolas"/>
                <a:cs typeface="Consolas"/>
              </a:rPr>
              <a:t>    … = A[</a:t>
            </a:r>
            <a:r>
              <a:rPr lang="en-US" dirty="0" err="1">
                <a:solidFill>
                  <a:srgbClr val="000066"/>
                </a:solidFill>
                <a:latin typeface="Consolas"/>
                <a:cs typeface="Consolas"/>
              </a:rPr>
              <a:t>i</a:t>
            </a:r>
            <a:r>
              <a:rPr lang="en-US" dirty="0">
                <a:solidFill>
                  <a:srgbClr val="000066"/>
                </a:solidFill>
                <a:latin typeface="Consolas"/>
                <a:cs typeface="Consolas"/>
              </a:rPr>
              <a:t>];</a:t>
            </a:r>
          </a:p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dirty="0">
                <a:solidFill>
                  <a:srgbClr val="000066"/>
                </a:solidFill>
                <a:latin typeface="Consolas"/>
                <a:cs typeface="Consolas"/>
              </a:rPr>
              <a:t>  }</a:t>
            </a:r>
          </a:p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dirty="0">
                <a:solidFill>
                  <a:srgbClr val="000066"/>
                </a:solidFill>
                <a:latin typeface="Consolas"/>
                <a:cs typeface="Consolas"/>
              </a:rPr>
              <a:t>}</a:t>
            </a:r>
          </a:p>
        </p:txBody>
      </p:sp>
      <p:cxnSp>
        <p:nvCxnSpPr>
          <p:cNvPr id="43037" name="Straight Arrow Connector 9"/>
          <p:cNvCxnSpPr>
            <a:cxnSpLocks noChangeShapeType="1"/>
          </p:cNvCxnSpPr>
          <p:nvPr/>
        </p:nvCxnSpPr>
        <p:spPr bwMode="auto">
          <a:xfrm>
            <a:off x="2743200" y="2133600"/>
            <a:ext cx="1905000" cy="1588"/>
          </a:xfrm>
          <a:prstGeom prst="straightConnector1">
            <a:avLst/>
          </a:prstGeom>
          <a:noFill/>
          <a:ln w="19050" algn="ctr">
            <a:solidFill>
              <a:srgbClr val="0000FF"/>
            </a:solidFill>
            <a:round/>
            <a:headEnd/>
            <a:tailEnd type="arrow" w="med" len="med"/>
          </a:ln>
        </p:spPr>
      </p:cxnSp>
      <p:sp>
        <p:nvSpPr>
          <p:cNvPr id="43038" name="TextBox 10"/>
          <p:cNvSpPr txBox="1">
            <a:spLocks noChangeArrowheads="1"/>
          </p:cNvSpPr>
          <p:nvPr/>
        </p:nvSpPr>
        <p:spPr bwMode="auto">
          <a:xfrm>
            <a:off x="762000" y="3962400"/>
            <a:ext cx="3903663" cy="839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29" tIns="45714" rIns="91429" bIns="45714">
            <a:sp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</a:pPr>
            <a:r>
              <a:rPr lang="en-US" dirty="0">
                <a:solidFill>
                  <a:srgbClr val="000066"/>
                </a:solidFill>
                <a:latin typeface="Helvetica" pitchFamily="34" charset="0"/>
              </a:rPr>
              <a:t>Assume A[] fits in the cache:</a:t>
            </a:r>
          </a:p>
          <a:p>
            <a:pPr algn="ctr">
              <a:lnSpc>
                <a:spcPct val="90000"/>
              </a:lnSpc>
              <a:spcBef>
                <a:spcPct val="0"/>
              </a:spcBef>
            </a:pPr>
            <a:endParaRPr lang="en-US" dirty="0">
              <a:solidFill>
                <a:srgbClr val="000066"/>
              </a:solidFill>
              <a:latin typeface="Helvetica" pitchFamily="34" charset="0"/>
            </a:endParaRPr>
          </a:p>
          <a:p>
            <a:pPr algn="ctr">
              <a:lnSpc>
                <a:spcPct val="90000"/>
              </a:lnSpc>
              <a:spcBef>
                <a:spcPct val="0"/>
              </a:spcBef>
            </a:pPr>
            <a:r>
              <a:rPr lang="en-US" dirty="0">
                <a:solidFill>
                  <a:srgbClr val="000066"/>
                </a:solidFill>
                <a:latin typeface="Helvetica" pitchFamily="34" charset="0"/>
              </a:rPr>
              <a:t>Miss rate = #misses / #accesses =</a:t>
            </a:r>
            <a:endParaRPr lang="en-US" dirty="0">
              <a:solidFill>
                <a:srgbClr val="C00000"/>
              </a:solidFill>
              <a:latin typeface="Helvetica" pitchFamily="34" charset="0"/>
            </a:endParaRPr>
          </a:p>
        </p:txBody>
      </p:sp>
      <p:sp>
        <p:nvSpPr>
          <p:cNvPr id="43039" name="Freeform 12"/>
          <p:cNvSpPr>
            <a:spLocks/>
          </p:cNvSpPr>
          <p:nvPr/>
        </p:nvSpPr>
        <p:spPr bwMode="auto">
          <a:xfrm>
            <a:off x="2724150" y="1739900"/>
            <a:ext cx="92075" cy="271463"/>
          </a:xfrm>
          <a:custGeom>
            <a:avLst/>
            <a:gdLst>
              <a:gd name="T0" fmla="*/ 92385 w 1857375"/>
              <a:gd name="T1" fmla="*/ 252318 h 306930"/>
              <a:gd name="T2" fmla="*/ 59695 w 1857375"/>
              <a:gd name="T3" fmla="*/ 18565 h 306930"/>
              <a:gd name="T4" fmla="*/ 49746 w 1857375"/>
              <a:gd name="T5" fmla="*/ 1865 h 306930"/>
              <a:gd name="T6" fmla="*/ 30321 w 1857375"/>
              <a:gd name="T7" fmla="*/ 35260 h 306930"/>
              <a:gd name="T8" fmla="*/ 22267 w 1857375"/>
              <a:gd name="T9" fmla="*/ 60305 h 306930"/>
              <a:gd name="T10" fmla="*/ 13266 w 1857375"/>
              <a:gd name="T11" fmla="*/ 102047 h 306930"/>
              <a:gd name="T12" fmla="*/ 9002 w 1857375"/>
              <a:gd name="T13" fmla="*/ 143789 h 306930"/>
              <a:gd name="T14" fmla="*/ 7107 w 1857375"/>
              <a:gd name="T15" fmla="*/ 160486 h 306930"/>
              <a:gd name="T16" fmla="*/ 4264 w 1857375"/>
              <a:gd name="T17" fmla="*/ 210576 h 306930"/>
              <a:gd name="T18" fmla="*/ 3316 w 1857375"/>
              <a:gd name="T19" fmla="*/ 235621 h 306930"/>
              <a:gd name="T20" fmla="*/ 0 w 1857375"/>
              <a:gd name="T21" fmla="*/ 269016 h 30693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1857375"/>
              <a:gd name="T34" fmla="*/ 0 h 306930"/>
              <a:gd name="T35" fmla="*/ 1857375 w 1857375"/>
              <a:gd name="T36" fmla="*/ 306930 h 306930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1857375" h="306930">
                <a:moveTo>
                  <a:pt x="1857375" y="287880"/>
                </a:moveTo>
                <a:cubicBezTo>
                  <a:pt x="1638300" y="198980"/>
                  <a:pt x="1424443" y="95944"/>
                  <a:pt x="1200150" y="21180"/>
                </a:cubicBezTo>
                <a:cubicBezTo>
                  <a:pt x="1136610" y="0"/>
                  <a:pt x="1067091" y="934"/>
                  <a:pt x="1000125" y="2130"/>
                </a:cubicBezTo>
                <a:cubicBezTo>
                  <a:pt x="732447" y="6910"/>
                  <a:pt x="762057" y="16775"/>
                  <a:pt x="609600" y="40230"/>
                </a:cubicBezTo>
                <a:cubicBezTo>
                  <a:pt x="555495" y="48554"/>
                  <a:pt x="500583" y="53688"/>
                  <a:pt x="447675" y="68805"/>
                </a:cubicBezTo>
                <a:cubicBezTo>
                  <a:pt x="256380" y="123461"/>
                  <a:pt x="422801" y="96917"/>
                  <a:pt x="266700" y="116430"/>
                </a:cubicBezTo>
                <a:cubicBezTo>
                  <a:pt x="175349" y="162105"/>
                  <a:pt x="288616" y="104254"/>
                  <a:pt x="180975" y="164055"/>
                </a:cubicBezTo>
                <a:cubicBezTo>
                  <a:pt x="168563" y="170951"/>
                  <a:pt x="153963" y="174235"/>
                  <a:pt x="142875" y="183105"/>
                </a:cubicBezTo>
                <a:cubicBezTo>
                  <a:pt x="121838" y="199935"/>
                  <a:pt x="100669" y="217839"/>
                  <a:pt x="85725" y="240255"/>
                </a:cubicBezTo>
                <a:cubicBezTo>
                  <a:pt x="79375" y="249780"/>
                  <a:pt x="75367" y="261380"/>
                  <a:pt x="66675" y="268830"/>
                </a:cubicBezTo>
                <a:cubicBezTo>
                  <a:pt x="51635" y="281721"/>
                  <a:pt x="20778" y="296541"/>
                  <a:pt x="0" y="306930"/>
                </a:cubicBezTo>
              </a:path>
            </a:pathLst>
          </a:custGeom>
          <a:noFill/>
          <a:ln w="19050" cap="flat" cmpd="sng" algn="ctr">
            <a:solidFill>
              <a:srgbClr val="0000FF"/>
            </a:solidFill>
            <a:prstDash val="solid"/>
            <a:round/>
            <a:headEnd type="none" w="med" len="med"/>
            <a:tailEnd type="triangle" w="lg" len="med"/>
          </a:ln>
        </p:spPr>
        <p:txBody>
          <a:bodyPr wrap="none" lIns="45714" tIns="45714" rIns="45714" bIns="45714" anchor="ctr">
            <a:spAutoFit/>
          </a:bodyPr>
          <a:lstStyle/>
          <a:p>
            <a:endParaRPr lang="en-CA"/>
          </a:p>
        </p:txBody>
      </p:sp>
      <p:sp>
        <p:nvSpPr>
          <p:cNvPr id="3" name="TextBox 2"/>
          <p:cNvSpPr txBox="1"/>
          <p:nvPr/>
        </p:nvSpPr>
        <p:spPr>
          <a:xfrm>
            <a:off x="4356100" y="4802188"/>
            <a:ext cx="22114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(N/2) / N*P = 1/</a:t>
            </a:r>
            <a:r>
              <a:rPr lang="en-US" dirty="0" smtClean="0">
                <a:solidFill>
                  <a:srgbClr val="C00000"/>
                </a:solidFill>
              </a:rPr>
              <a:t>2P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12" name="TextBox 13"/>
          <p:cNvSpPr txBox="1">
            <a:spLocks noChangeArrowheads="1"/>
          </p:cNvSpPr>
          <p:nvPr/>
        </p:nvSpPr>
        <p:spPr bwMode="auto">
          <a:xfrm>
            <a:off x="1071563" y="5322498"/>
            <a:ext cx="5868576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0000FF"/>
                </a:solidFill>
                <a:latin typeface="Comic Sans MS"/>
                <a:cs typeface="Comic Sans MS"/>
              </a:rPr>
              <a:t>Lesson: for sequential accesses with re-use,</a:t>
            </a:r>
          </a:p>
          <a:p>
            <a:r>
              <a:rPr lang="en-US" dirty="0">
                <a:solidFill>
                  <a:srgbClr val="0000FF"/>
                </a:solidFill>
                <a:latin typeface="Comic Sans MS"/>
                <a:cs typeface="Comic Sans MS"/>
              </a:rPr>
              <a:t>If fits in the cache, first visit suffers all the misses</a:t>
            </a:r>
          </a:p>
        </p:txBody>
      </p:sp>
    </p:spTree>
    <p:extLst>
      <p:ext uri="{BB962C8B-B14F-4D97-AF65-F5344CB8AC3E}">
        <p14:creationId xmlns:p14="http://schemas.microsoft.com/office/powerpoint/2010/main" val="599053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Simple Array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381000" y="2133600"/>
          <a:ext cx="1600200" cy="889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00100"/>
                <a:gridCol w="800100"/>
              </a:tblGrid>
              <a:tr h="444500"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44500"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2743200" y="2286000"/>
          <a:ext cx="3048000" cy="4445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1000"/>
                <a:gridCol w="381000"/>
                <a:gridCol w="381000"/>
                <a:gridCol w="381000"/>
                <a:gridCol w="381000"/>
                <a:gridCol w="381000"/>
                <a:gridCol w="381000"/>
                <a:gridCol w="381000"/>
              </a:tblGrid>
              <a:tr h="444500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5 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44066" name="TextBox 5"/>
          <p:cNvSpPr txBox="1">
            <a:spLocks noChangeArrowheads="1"/>
          </p:cNvSpPr>
          <p:nvPr/>
        </p:nvSpPr>
        <p:spPr bwMode="auto">
          <a:xfrm>
            <a:off x="2362200" y="2325688"/>
            <a:ext cx="350838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29" tIns="45714" rIns="91429" bIns="45714">
            <a:sp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</a:pPr>
            <a:r>
              <a:rPr lang="en-US">
                <a:solidFill>
                  <a:srgbClr val="000066"/>
                </a:solidFill>
                <a:latin typeface="Helvetica" pitchFamily="34" charset="0"/>
              </a:rPr>
              <a:t>A</a:t>
            </a:r>
          </a:p>
        </p:txBody>
      </p:sp>
      <p:sp>
        <p:nvSpPr>
          <p:cNvPr id="44067" name="TextBox 6"/>
          <p:cNvSpPr txBox="1">
            <a:spLocks noChangeArrowheads="1"/>
          </p:cNvSpPr>
          <p:nvPr/>
        </p:nvSpPr>
        <p:spPr bwMode="auto">
          <a:xfrm>
            <a:off x="193675" y="1752600"/>
            <a:ext cx="877888" cy="341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29" tIns="45714" rIns="91429" bIns="45714">
            <a:sp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</a:pPr>
            <a:r>
              <a:rPr lang="en-US">
                <a:solidFill>
                  <a:srgbClr val="000066"/>
                </a:solidFill>
                <a:latin typeface="Helvetica" pitchFamily="34" charset="0"/>
              </a:rPr>
              <a:t>Cache</a:t>
            </a:r>
          </a:p>
        </p:txBody>
      </p:sp>
      <p:sp>
        <p:nvSpPr>
          <p:cNvPr id="44068" name="TextBox 7"/>
          <p:cNvSpPr txBox="1">
            <a:spLocks noChangeArrowheads="1"/>
          </p:cNvSpPr>
          <p:nvPr/>
        </p:nvSpPr>
        <p:spPr bwMode="auto">
          <a:xfrm>
            <a:off x="6019800" y="1828800"/>
            <a:ext cx="2469073" cy="8448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29" tIns="45714" rIns="91429" bIns="45714">
            <a:sp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dirty="0">
                <a:solidFill>
                  <a:srgbClr val="000066"/>
                </a:solidFill>
                <a:latin typeface="Consolas"/>
                <a:cs typeface="Consolas"/>
              </a:rPr>
              <a:t>for (</a:t>
            </a:r>
            <a:r>
              <a:rPr lang="en-US" dirty="0" err="1">
                <a:solidFill>
                  <a:srgbClr val="000066"/>
                </a:solidFill>
                <a:latin typeface="Consolas"/>
                <a:cs typeface="Consolas"/>
              </a:rPr>
              <a:t>i</a:t>
            </a:r>
            <a:r>
              <a:rPr lang="en-US" dirty="0">
                <a:solidFill>
                  <a:srgbClr val="000066"/>
                </a:solidFill>
                <a:latin typeface="Consolas"/>
                <a:cs typeface="Consolas"/>
              </a:rPr>
              <a:t>=0;i&lt;</a:t>
            </a:r>
            <a:r>
              <a:rPr lang="en-US" dirty="0" err="1">
                <a:solidFill>
                  <a:srgbClr val="000066"/>
                </a:solidFill>
                <a:latin typeface="Consolas"/>
                <a:cs typeface="Consolas"/>
              </a:rPr>
              <a:t>N;i</a:t>
            </a:r>
            <a:r>
              <a:rPr lang="en-US" dirty="0">
                <a:solidFill>
                  <a:srgbClr val="000066"/>
                </a:solidFill>
                <a:latin typeface="Consolas"/>
                <a:cs typeface="Consolas"/>
              </a:rPr>
              <a:t>++){</a:t>
            </a:r>
          </a:p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dirty="0">
                <a:solidFill>
                  <a:srgbClr val="000066"/>
                </a:solidFill>
                <a:latin typeface="Consolas"/>
                <a:cs typeface="Consolas"/>
              </a:rPr>
              <a:t>  … = A[</a:t>
            </a:r>
            <a:r>
              <a:rPr lang="en-US" dirty="0" err="1">
                <a:solidFill>
                  <a:srgbClr val="000066"/>
                </a:solidFill>
                <a:latin typeface="Consolas"/>
                <a:cs typeface="Consolas"/>
              </a:rPr>
              <a:t>i</a:t>
            </a:r>
            <a:r>
              <a:rPr lang="en-US" dirty="0">
                <a:solidFill>
                  <a:srgbClr val="000066"/>
                </a:solidFill>
                <a:latin typeface="Consolas"/>
                <a:cs typeface="Consolas"/>
              </a:rPr>
              <a:t>];</a:t>
            </a:r>
          </a:p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dirty="0">
                <a:solidFill>
                  <a:srgbClr val="000066"/>
                </a:solidFill>
                <a:latin typeface="Consolas"/>
                <a:cs typeface="Consolas"/>
              </a:rPr>
              <a:t>}</a:t>
            </a:r>
          </a:p>
        </p:txBody>
      </p:sp>
      <p:cxnSp>
        <p:nvCxnSpPr>
          <p:cNvPr id="44069" name="Straight Arrow Connector 9"/>
          <p:cNvCxnSpPr>
            <a:cxnSpLocks noChangeShapeType="1"/>
          </p:cNvCxnSpPr>
          <p:nvPr/>
        </p:nvCxnSpPr>
        <p:spPr bwMode="auto">
          <a:xfrm>
            <a:off x="2743200" y="2133600"/>
            <a:ext cx="3048000" cy="1588"/>
          </a:xfrm>
          <a:prstGeom prst="straightConnector1">
            <a:avLst/>
          </a:prstGeom>
          <a:noFill/>
          <a:ln w="19050" algn="ctr">
            <a:solidFill>
              <a:schemeClr val="tx2"/>
            </a:solidFill>
            <a:round/>
            <a:headEnd/>
            <a:tailEnd type="arrow" w="med" len="med"/>
          </a:ln>
        </p:spPr>
      </p:cxnSp>
      <p:sp>
        <p:nvSpPr>
          <p:cNvPr id="44070" name="TextBox 10"/>
          <p:cNvSpPr txBox="1">
            <a:spLocks noChangeArrowheads="1"/>
          </p:cNvSpPr>
          <p:nvPr/>
        </p:nvSpPr>
        <p:spPr bwMode="auto">
          <a:xfrm>
            <a:off x="304800" y="3886200"/>
            <a:ext cx="4241800" cy="839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29" tIns="45714" rIns="91429" bIns="45714">
            <a:sp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</a:pPr>
            <a:r>
              <a:rPr lang="en-US">
                <a:solidFill>
                  <a:srgbClr val="000066"/>
                </a:solidFill>
                <a:latin typeface="Helvetica" pitchFamily="34" charset="0"/>
              </a:rPr>
              <a:t>Assume A[] does not fit in the cache:</a:t>
            </a:r>
          </a:p>
          <a:p>
            <a:pPr algn="ctr">
              <a:lnSpc>
                <a:spcPct val="90000"/>
              </a:lnSpc>
              <a:spcBef>
                <a:spcPct val="0"/>
              </a:spcBef>
            </a:pPr>
            <a:endParaRPr lang="en-US">
              <a:solidFill>
                <a:srgbClr val="000066"/>
              </a:solidFill>
              <a:latin typeface="Helvetica" pitchFamily="34" charset="0"/>
            </a:endParaRPr>
          </a:p>
          <a:p>
            <a:pPr algn="ctr">
              <a:lnSpc>
                <a:spcPct val="90000"/>
              </a:lnSpc>
              <a:spcBef>
                <a:spcPct val="0"/>
              </a:spcBef>
            </a:pPr>
            <a:r>
              <a:rPr lang="en-US">
                <a:solidFill>
                  <a:srgbClr val="000066"/>
                </a:solidFill>
                <a:latin typeface="Helvetica" pitchFamily="34" charset="0"/>
              </a:rPr>
              <a:t>Miss rate = #misses / #accesses</a:t>
            </a:r>
            <a:endParaRPr lang="en-US">
              <a:solidFill>
                <a:srgbClr val="C00000"/>
              </a:solidFill>
              <a:latin typeface="Helvetic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49110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Simple Array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381000" y="2133600"/>
          <a:ext cx="1600200" cy="889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00100"/>
                <a:gridCol w="800100"/>
              </a:tblGrid>
              <a:tr h="444500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C00000"/>
                          </a:solidFill>
                        </a:rPr>
                        <a:t>5</a:t>
                      </a:r>
                      <a:endParaRPr lang="en-US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C00000"/>
                          </a:solidFill>
                        </a:rPr>
                        <a:t>6</a:t>
                      </a:r>
                      <a:endParaRPr lang="en-US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44500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C00000"/>
                          </a:solidFill>
                        </a:rPr>
                        <a:t>7</a:t>
                      </a:r>
                      <a:endParaRPr lang="en-US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C00000"/>
                          </a:solidFill>
                        </a:rPr>
                        <a:t>8</a:t>
                      </a:r>
                      <a:endParaRPr lang="en-US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2743200" y="2286000"/>
          <a:ext cx="3048000" cy="4445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1000"/>
                <a:gridCol w="381000"/>
                <a:gridCol w="381000"/>
                <a:gridCol w="381000"/>
                <a:gridCol w="381000"/>
                <a:gridCol w="381000"/>
                <a:gridCol w="381000"/>
                <a:gridCol w="381000"/>
              </a:tblGrid>
              <a:tr h="44450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5 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7202" name="TextBox 5"/>
          <p:cNvSpPr txBox="1">
            <a:spLocks noChangeArrowheads="1"/>
          </p:cNvSpPr>
          <p:nvPr/>
        </p:nvSpPr>
        <p:spPr bwMode="auto">
          <a:xfrm>
            <a:off x="2362200" y="2325688"/>
            <a:ext cx="350838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A</a:t>
            </a:r>
          </a:p>
        </p:txBody>
      </p:sp>
      <p:sp>
        <p:nvSpPr>
          <p:cNvPr id="7203" name="TextBox 6"/>
          <p:cNvSpPr txBox="1">
            <a:spLocks noChangeArrowheads="1"/>
          </p:cNvSpPr>
          <p:nvPr/>
        </p:nvSpPr>
        <p:spPr bwMode="auto">
          <a:xfrm>
            <a:off x="193675" y="1752600"/>
            <a:ext cx="877888" cy="341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Cache</a:t>
            </a:r>
          </a:p>
        </p:txBody>
      </p:sp>
      <p:sp>
        <p:nvSpPr>
          <p:cNvPr id="7204" name="TextBox 7"/>
          <p:cNvSpPr txBox="1">
            <a:spLocks noChangeArrowheads="1"/>
          </p:cNvSpPr>
          <p:nvPr/>
        </p:nvSpPr>
        <p:spPr bwMode="auto">
          <a:xfrm>
            <a:off x="6019800" y="1828800"/>
            <a:ext cx="2469095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latin typeface="Consolas"/>
                <a:cs typeface="Consolas"/>
              </a:rPr>
              <a:t>for (</a:t>
            </a:r>
            <a:r>
              <a:rPr lang="en-US" dirty="0" err="1">
                <a:latin typeface="Consolas"/>
                <a:cs typeface="Consolas"/>
              </a:rPr>
              <a:t>i</a:t>
            </a:r>
            <a:r>
              <a:rPr lang="en-US" dirty="0">
                <a:latin typeface="Consolas"/>
                <a:cs typeface="Consolas"/>
              </a:rPr>
              <a:t>=0;i&lt;</a:t>
            </a:r>
            <a:r>
              <a:rPr lang="en-US" dirty="0" err="1">
                <a:latin typeface="Consolas"/>
                <a:cs typeface="Consolas"/>
              </a:rPr>
              <a:t>N;i</a:t>
            </a:r>
            <a:r>
              <a:rPr lang="en-US" dirty="0">
                <a:latin typeface="Consolas"/>
                <a:cs typeface="Consolas"/>
              </a:rPr>
              <a:t>++){</a:t>
            </a:r>
          </a:p>
          <a:p>
            <a:r>
              <a:rPr lang="en-US" dirty="0">
                <a:latin typeface="Consolas"/>
                <a:cs typeface="Consolas"/>
              </a:rPr>
              <a:t>  … = A[</a:t>
            </a:r>
            <a:r>
              <a:rPr lang="en-US" dirty="0" err="1">
                <a:latin typeface="Consolas"/>
                <a:cs typeface="Consolas"/>
              </a:rPr>
              <a:t>i</a:t>
            </a:r>
            <a:r>
              <a:rPr lang="en-US" dirty="0">
                <a:latin typeface="Consolas"/>
                <a:cs typeface="Consolas"/>
              </a:rPr>
              <a:t>];</a:t>
            </a:r>
          </a:p>
          <a:p>
            <a:r>
              <a:rPr lang="en-US" dirty="0">
                <a:latin typeface="Consolas"/>
                <a:cs typeface="Consolas"/>
              </a:rPr>
              <a:t>}</a:t>
            </a:r>
          </a:p>
        </p:txBody>
      </p:sp>
      <p:cxnSp>
        <p:nvCxnSpPr>
          <p:cNvPr id="7205" name="Straight Arrow Connector 9"/>
          <p:cNvCxnSpPr>
            <a:cxnSpLocks noChangeShapeType="1"/>
          </p:cNvCxnSpPr>
          <p:nvPr/>
        </p:nvCxnSpPr>
        <p:spPr bwMode="auto">
          <a:xfrm>
            <a:off x="2743200" y="2133600"/>
            <a:ext cx="3048000" cy="1588"/>
          </a:xfrm>
          <a:prstGeom prst="straightConnector1">
            <a:avLst/>
          </a:prstGeom>
          <a:noFill/>
          <a:ln w="19050" algn="ctr">
            <a:solidFill>
              <a:srgbClr val="0000FF"/>
            </a:solidFill>
            <a:round/>
            <a:headEnd/>
            <a:tailEnd type="arrow" w="med" len="med"/>
          </a:ln>
        </p:spPr>
      </p:cxnSp>
      <p:sp>
        <p:nvSpPr>
          <p:cNvPr id="7206" name="TextBox 10"/>
          <p:cNvSpPr txBox="1">
            <a:spLocks noChangeArrowheads="1"/>
          </p:cNvSpPr>
          <p:nvPr/>
        </p:nvSpPr>
        <p:spPr bwMode="auto">
          <a:xfrm>
            <a:off x="1225550" y="4038600"/>
            <a:ext cx="6205582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Assume A[] does not fit in the cache:</a:t>
            </a:r>
          </a:p>
          <a:p>
            <a:endParaRPr lang="en-US" dirty="0">
              <a:latin typeface="Comic Sans MS"/>
              <a:cs typeface="Comic Sans MS"/>
            </a:endParaRPr>
          </a:p>
          <a:p>
            <a:r>
              <a:rPr lang="en-US" dirty="0">
                <a:latin typeface="Comic Sans MS"/>
                <a:cs typeface="Comic Sans MS"/>
              </a:rPr>
              <a:t>Miss rate = #misses / #accesses </a:t>
            </a:r>
            <a:r>
              <a:rPr lang="en-US" dirty="0">
                <a:solidFill>
                  <a:srgbClr val="C00000"/>
                </a:solidFill>
                <a:latin typeface="Comic Sans MS"/>
                <a:cs typeface="Comic Sans MS"/>
              </a:rPr>
              <a:t>= (N/2) / N = ½ = 50%</a:t>
            </a:r>
          </a:p>
        </p:txBody>
      </p:sp>
      <p:sp>
        <p:nvSpPr>
          <p:cNvPr id="7207" name="TextBox 13"/>
          <p:cNvSpPr txBox="1">
            <a:spLocks noChangeArrowheads="1"/>
          </p:cNvSpPr>
          <p:nvPr/>
        </p:nvSpPr>
        <p:spPr bwMode="auto">
          <a:xfrm>
            <a:off x="1395413" y="5486400"/>
            <a:ext cx="595401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000090"/>
                </a:solidFill>
                <a:latin typeface="Comic Sans MS"/>
                <a:cs typeface="Comic Sans MS"/>
              </a:rPr>
              <a:t>Lesson: for sequential accesses, if no-reuse it doesn’t</a:t>
            </a:r>
          </a:p>
          <a:p>
            <a:r>
              <a:rPr lang="en-US" dirty="0">
                <a:solidFill>
                  <a:srgbClr val="000090"/>
                </a:solidFill>
                <a:latin typeface="Comic Sans MS"/>
                <a:cs typeface="Comic Sans MS"/>
              </a:rPr>
              <a:t>matter whether data structure fits</a:t>
            </a:r>
          </a:p>
        </p:txBody>
      </p:sp>
    </p:spTree>
    <p:extLst>
      <p:ext uri="{BB962C8B-B14F-4D97-AF65-F5344CB8AC3E}">
        <p14:creationId xmlns:p14="http://schemas.microsoft.com/office/powerpoint/2010/main" val="38688049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US" dirty="0" smtClean="0"/>
              <a:t>Simple Array with outer loop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2743200" y="2286000"/>
          <a:ext cx="3048000" cy="4445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1000"/>
                <a:gridCol w="381000"/>
                <a:gridCol w="381000"/>
                <a:gridCol w="381000"/>
                <a:gridCol w="381000"/>
                <a:gridCol w="381000"/>
                <a:gridCol w="381000"/>
                <a:gridCol w="381000"/>
              </a:tblGrid>
              <a:tr h="444500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5 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45079" name="TextBox 5"/>
          <p:cNvSpPr txBox="1">
            <a:spLocks noChangeArrowheads="1"/>
          </p:cNvSpPr>
          <p:nvPr/>
        </p:nvSpPr>
        <p:spPr bwMode="auto">
          <a:xfrm>
            <a:off x="2362200" y="2325688"/>
            <a:ext cx="350838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29" tIns="45714" rIns="91429" bIns="45714">
            <a:sp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</a:pPr>
            <a:r>
              <a:rPr lang="en-US">
                <a:solidFill>
                  <a:srgbClr val="000066"/>
                </a:solidFill>
                <a:latin typeface="Helvetica" pitchFamily="34" charset="0"/>
              </a:rPr>
              <a:t>A</a:t>
            </a:r>
          </a:p>
        </p:txBody>
      </p:sp>
      <p:sp>
        <p:nvSpPr>
          <p:cNvPr id="45080" name="TextBox 6"/>
          <p:cNvSpPr txBox="1">
            <a:spLocks noChangeArrowheads="1"/>
          </p:cNvSpPr>
          <p:nvPr/>
        </p:nvSpPr>
        <p:spPr bwMode="auto">
          <a:xfrm>
            <a:off x="193675" y="1752600"/>
            <a:ext cx="877888" cy="341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29" tIns="45714" rIns="91429" bIns="45714">
            <a:sp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</a:pPr>
            <a:r>
              <a:rPr lang="en-US">
                <a:solidFill>
                  <a:srgbClr val="000066"/>
                </a:solidFill>
                <a:latin typeface="Helvetica" pitchFamily="34" charset="0"/>
              </a:rPr>
              <a:t>Cache</a:t>
            </a:r>
          </a:p>
        </p:txBody>
      </p:sp>
      <p:cxnSp>
        <p:nvCxnSpPr>
          <p:cNvPr id="45081" name="Straight Arrow Connector 9"/>
          <p:cNvCxnSpPr>
            <a:cxnSpLocks noChangeShapeType="1"/>
          </p:cNvCxnSpPr>
          <p:nvPr/>
        </p:nvCxnSpPr>
        <p:spPr bwMode="auto">
          <a:xfrm>
            <a:off x="2743200" y="2133600"/>
            <a:ext cx="3048000" cy="1588"/>
          </a:xfrm>
          <a:prstGeom prst="straightConnector1">
            <a:avLst/>
          </a:prstGeom>
          <a:noFill/>
          <a:ln w="19050" algn="ctr">
            <a:solidFill>
              <a:srgbClr val="0000FF"/>
            </a:solidFill>
            <a:round/>
            <a:headEnd/>
            <a:tailEnd type="arrow" w="med" len="med"/>
          </a:ln>
        </p:spPr>
      </p:cxnSp>
      <p:sp>
        <p:nvSpPr>
          <p:cNvPr id="45082" name="TextBox 10"/>
          <p:cNvSpPr txBox="1">
            <a:spLocks noChangeArrowheads="1"/>
          </p:cNvSpPr>
          <p:nvPr/>
        </p:nvSpPr>
        <p:spPr bwMode="auto">
          <a:xfrm>
            <a:off x="457200" y="3962400"/>
            <a:ext cx="4241800" cy="1089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29" tIns="45714" rIns="91429" bIns="45714">
            <a:sp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</a:pPr>
            <a:r>
              <a:rPr lang="en-US">
                <a:solidFill>
                  <a:srgbClr val="000066"/>
                </a:solidFill>
                <a:latin typeface="Helvetica" pitchFamily="34" charset="0"/>
              </a:rPr>
              <a:t>Assume A[] does not fit in the cache:</a:t>
            </a:r>
          </a:p>
          <a:p>
            <a:pPr algn="ctr">
              <a:lnSpc>
                <a:spcPct val="90000"/>
              </a:lnSpc>
              <a:spcBef>
                <a:spcPct val="0"/>
              </a:spcBef>
            </a:pPr>
            <a:endParaRPr lang="en-US">
              <a:solidFill>
                <a:srgbClr val="000066"/>
              </a:solidFill>
              <a:latin typeface="Helvetica" pitchFamily="34" charset="0"/>
            </a:endParaRPr>
          </a:p>
          <a:p>
            <a:pPr algn="ctr">
              <a:lnSpc>
                <a:spcPct val="90000"/>
              </a:lnSpc>
              <a:spcBef>
                <a:spcPct val="0"/>
              </a:spcBef>
            </a:pPr>
            <a:r>
              <a:rPr lang="en-US">
                <a:solidFill>
                  <a:srgbClr val="000066"/>
                </a:solidFill>
                <a:latin typeface="Helvetica" pitchFamily="34" charset="0"/>
              </a:rPr>
              <a:t>Miss rate = #misses / #accesses =</a:t>
            </a:r>
            <a:endParaRPr lang="en-US">
              <a:solidFill>
                <a:srgbClr val="C00000"/>
              </a:solidFill>
              <a:latin typeface="Helvetica" pitchFamily="34" charset="0"/>
            </a:endParaRPr>
          </a:p>
          <a:p>
            <a:pPr algn="ctr">
              <a:lnSpc>
                <a:spcPct val="90000"/>
              </a:lnSpc>
              <a:spcBef>
                <a:spcPct val="0"/>
              </a:spcBef>
            </a:pPr>
            <a:endParaRPr lang="en-US">
              <a:solidFill>
                <a:srgbClr val="000066"/>
              </a:solidFill>
              <a:latin typeface="Helvetica" pitchFamily="34" charset="0"/>
            </a:endParaRPr>
          </a:p>
        </p:txBody>
      </p:sp>
      <p:sp>
        <p:nvSpPr>
          <p:cNvPr id="45084" name="TextBox 12"/>
          <p:cNvSpPr txBox="1">
            <a:spLocks noChangeArrowheads="1"/>
          </p:cNvSpPr>
          <p:nvPr/>
        </p:nvSpPr>
        <p:spPr bwMode="auto">
          <a:xfrm>
            <a:off x="6019800" y="1828800"/>
            <a:ext cx="2722899" cy="13434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29" tIns="45714" rIns="91429" bIns="45714">
            <a:sp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dirty="0">
                <a:solidFill>
                  <a:srgbClr val="000066"/>
                </a:solidFill>
                <a:latin typeface="Consolas"/>
                <a:cs typeface="Consolas"/>
              </a:rPr>
              <a:t>for (k=0;k&lt;</a:t>
            </a:r>
            <a:r>
              <a:rPr lang="en-US" dirty="0" err="1">
                <a:solidFill>
                  <a:srgbClr val="000066"/>
                </a:solidFill>
                <a:latin typeface="Consolas"/>
                <a:cs typeface="Consolas"/>
              </a:rPr>
              <a:t>P;k</a:t>
            </a:r>
            <a:r>
              <a:rPr lang="en-US" dirty="0">
                <a:solidFill>
                  <a:srgbClr val="000066"/>
                </a:solidFill>
                <a:latin typeface="Consolas"/>
                <a:cs typeface="Consolas"/>
              </a:rPr>
              <a:t>++){</a:t>
            </a:r>
          </a:p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dirty="0">
                <a:solidFill>
                  <a:srgbClr val="000066"/>
                </a:solidFill>
                <a:latin typeface="Consolas"/>
                <a:cs typeface="Consolas"/>
              </a:rPr>
              <a:t>  for (</a:t>
            </a:r>
            <a:r>
              <a:rPr lang="en-US" dirty="0" err="1">
                <a:solidFill>
                  <a:srgbClr val="000066"/>
                </a:solidFill>
                <a:latin typeface="Consolas"/>
                <a:cs typeface="Consolas"/>
              </a:rPr>
              <a:t>i</a:t>
            </a:r>
            <a:r>
              <a:rPr lang="en-US" dirty="0">
                <a:solidFill>
                  <a:srgbClr val="000066"/>
                </a:solidFill>
                <a:latin typeface="Consolas"/>
                <a:cs typeface="Consolas"/>
              </a:rPr>
              <a:t>=0;i&lt;</a:t>
            </a:r>
            <a:r>
              <a:rPr lang="en-US" dirty="0" err="1">
                <a:solidFill>
                  <a:srgbClr val="000066"/>
                </a:solidFill>
                <a:latin typeface="Consolas"/>
                <a:cs typeface="Consolas"/>
              </a:rPr>
              <a:t>N;i</a:t>
            </a:r>
            <a:r>
              <a:rPr lang="en-US" dirty="0">
                <a:solidFill>
                  <a:srgbClr val="000066"/>
                </a:solidFill>
                <a:latin typeface="Consolas"/>
                <a:cs typeface="Consolas"/>
              </a:rPr>
              <a:t>++){</a:t>
            </a:r>
          </a:p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dirty="0">
                <a:solidFill>
                  <a:srgbClr val="000066"/>
                </a:solidFill>
                <a:latin typeface="Consolas"/>
                <a:cs typeface="Consolas"/>
              </a:rPr>
              <a:t>    … = A[</a:t>
            </a:r>
            <a:r>
              <a:rPr lang="en-US" dirty="0" err="1">
                <a:solidFill>
                  <a:srgbClr val="000066"/>
                </a:solidFill>
                <a:latin typeface="Consolas"/>
                <a:cs typeface="Consolas"/>
              </a:rPr>
              <a:t>i</a:t>
            </a:r>
            <a:r>
              <a:rPr lang="en-US" dirty="0">
                <a:solidFill>
                  <a:srgbClr val="000066"/>
                </a:solidFill>
                <a:latin typeface="Consolas"/>
                <a:cs typeface="Consolas"/>
              </a:rPr>
              <a:t>];</a:t>
            </a:r>
          </a:p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dirty="0">
                <a:solidFill>
                  <a:srgbClr val="000066"/>
                </a:solidFill>
                <a:latin typeface="Consolas"/>
                <a:cs typeface="Consolas"/>
              </a:rPr>
              <a:t>  }</a:t>
            </a:r>
          </a:p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dirty="0">
                <a:solidFill>
                  <a:srgbClr val="000066"/>
                </a:solidFill>
                <a:latin typeface="Consolas"/>
                <a:cs typeface="Consolas"/>
              </a:rPr>
              <a:t>}</a:t>
            </a:r>
          </a:p>
        </p:txBody>
      </p:sp>
      <p:graphicFrame>
        <p:nvGraphicFramePr>
          <p:cNvPr id="14" name="Table 13"/>
          <p:cNvGraphicFramePr>
            <a:graphicFrameLocks noGrp="1"/>
          </p:cNvGraphicFramePr>
          <p:nvPr/>
        </p:nvGraphicFramePr>
        <p:xfrm>
          <a:off x="381000" y="2133600"/>
          <a:ext cx="1600200" cy="889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00100"/>
                <a:gridCol w="800100"/>
              </a:tblGrid>
              <a:tr h="444500"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44500"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11" name="Freeform 12"/>
          <p:cNvSpPr>
            <a:spLocks/>
          </p:cNvSpPr>
          <p:nvPr/>
        </p:nvSpPr>
        <p:spPr bwMode="auto">
          <a:xfrm>
            <a:off x="2724150" y="1739900"/>
            <a:ext cx="92075" cy="271463"/>
          </a:xfrm>
          <a:custGeom>
            <a:avLst/>
            <a:gdLst>
              <a:gd name="T0" fmla="*/ 92385 w 1857375"/>
              <a:gd name="T1" fmla="*/ 252318 h 306930"/>
              <a:gd name="T2" fmla="*/ 59695 w 1857375"/>
              <a:gd name="T3" fmla="*/ 18565 h 306930"/>
              <a:gd name="T4" fmla="*/ 49746 w 1857375"/>
              <a:gd name="T5" fmla="*/ 1865 h 306930"/>
              <a:gd name="T6" fmla="*/ 30321 w 1857375"/>
              <a:gd name="T7" fmla="*/ 35260 h 306930"/>
              <a:gd name="T8" fmla="*/ 22267 w 1857375"/>
              <a:gd name="T9" fmla="*/ 60305 h 306930"/>
              <a:gd name="T10" fmla="*/ 13266 w 1857375"/>
              <a:gd name="T11" fmla="*/ 102047 h 306930"/>
              <a:gd name="T12" fmla="*/ 9002 w 1857375"/>
              <a:gd name="T13" fmla="*/ 143789 h 306930"/>
              <a:gd name="T14" fmla="*/ 7107 w 1857375"/>
              <a:gd name="T15" fmla="*/ 160486 h 306930"/>
              <a:gd name="T16" fmla="*/ 4264 w 1857375"/>
              <a:gd name="T17" fmla="*/ 210576 h 306930"/>
              <a:gd name="T18" fmla="*/ 3316 w 1857375"/>
              <a:gd name="T19" fmla="*/ 235621 h 306930"/>
              <a:gd name="T20" fmla="*/ 0 w 1857375"/>
              <a:gd name="T21" fmla="*/ 269016 h 30693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1857375"/>
              <a:gd name="T34" fmla="*/ 0 h 306930"/>
              <a:gd name="T35" fmla="*/ 1857375 w 1857375"/>
              <a:gd name="T36" fmla="*/ 306930 h 306930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1857375" h="306930">
                <a:moveTo>
                  <a:pt x="1857375" y="287880"/>
                </a:moveTo>
                <a:cubicBezTo>
                  <a:pt x="1638300" y="198980"/>
                  <a:pt x="1424443" y="95944"/>
                  <a:pt x="1200150" y="21180"/>
                </a:cubicBezTo>
                <a:cubicBezTo>
                  <a:pt x="1136610" y="0"/>
                  <a:pt x="1067091" y="934"/>
                  <a:pt x="1000125" y="2130"/>
                </a:cubicBezTo>
                <a:cubicBezTo>
                  <a:pt x="732447" y="6910"/>
                  <a:pt x="762057" y="16775"/>
                  <a:pt x="609600" y="40230"/>
                </a:cubicBezTo>
                <a:cubicBezTo>
                  <a:pt x="555495" y="48554"/>
                  <a:pt x="500583" y="53688"/>
                  <a:pt x="447675" y="68805"/>
                </a:cubicBezTo>
                <a:cubicBezTo>
                  <a:pt x="256380" y="123461"/>
                  <a:pt x="422801" y="96917"/>
                  <a:pt x="266700" y="116430"/>
                </a:cubicBezTo>
                <a:cubicBezTo>
                  <a:pt x="175349" y="162105"/>
                  <a:pt x="288616" y="104254"/>
                  <a:pt x="180975" y="164055"/>
                </a:cubicBezTo>
                <a:cubicBezTo>
                  <a:pt x="168563" y="170951"/>
                  <a:pt x="153963" y="174235"/>
                  <a:pt x="142875" y="183105"/>
                </a:cubicBezTo>
                <a:cubicBezTo>
                  <a:pt x="121838" y="199935"/>
                  <a:pt x="100669" y="217839"/>
                  <a:pt x="85725" y="240255"/>
                </a:cubicBezTo>
                <a:cubicBezTo>
                  <a:pt x="79375" y="249780"/>
                  <a:pt x="75367" y="261380"/>
                  <a:pt x="66675" y="268830"/>
                </a:cubicBezTo>
                <a:cubicBezTo>
                  <a:pt x="51635" y="281721"/>
                  <a:pt x="20778" y="296541"/>
                  <a:pt x="0" y="306930"/>
                </a:cubicBezTo>
              </a:path>
            </a:pathLst>
          </a:custGeom>
          <a:noFill/>
          <a:ln w="19050" cap="flat" cmpd="sng" algn="ctr">
            <a:solidFill>
              <a:srgbClr val="0000FF"/>
            </a:solidFill>
            <a:prstDash val="solid"/>
            <a:round/>
            <a:headEnd type="none" w="med" len="med"/>
            <a:tailEnd type="triangle" w="lg" len="med"/>
          </a:ln>
        </p:spPr>
        <p:txBody>
          <a:bodyPr wrap="none" lIns="45714" tIns="45714" rIns="45714" bIns="45714" anchor="ctr">
            <a:spAutoFit/>
          </a:bodyPr>
          <a:lstStyle/>
          <a:p>
            <a:endParaRPr lang="en-CA"/>
          </a:p>
        </p:txBody>
      </p:sp>
      <p:sp>
        <p:nvSpPr>
          <p:cNvPr id="3" name="TextBox 2"/>
          <p:cNvSpPr txBox="1"/>
          <p:nvPr/>
        </p:nvSpPr>
        <p:spPr>
          <a:xfrm>
            <a:off x="4254500" y="4837668"/>
            <a:ext cx="23482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(N/2) / N = ½ = 50</a:t>
            </a:r>
            <a:r>
              <a:rPr lang="en-US" dirty="0" smtClean="0">
                <a:solidFill>
                  <a:srgbClr val="C00000"/>
                </a:solidFill>
              </a:rPr>
              <a:t>%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13" name="TextBox 14"/>
          <p:cNvSpPr txBox="1">
            <a:spLocks noChangeArrowheads="1"/>
          </p:cNvSpPr>
          <p:nvPr/>
        </p:nvSpPr>
        <p:spPr bwMode="auto">
          <a:xfrm>
            <a:off x="1536701" y="5270500"/>
            <a:ext cx="549910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0090"/>
                </a:solidFill>
                <a:latin typeface="Comic Sans MS"/>
                <a:cs typeface="Comic Sans MS"/>
              </a:rPr>
              <a:t>Lesson: for sequential accesses with re-use, </a:t>
            </a:r>
          </a:p>
          <a:p>
            <a:r>
              <a:rPr lang="en-US" dirty="0">
                <a:solidFill>
                  <a:srgbClr val="000090"/>
                </a:solidFill>
                <a:latin typeface="Comic Sans MS"/>
                <a:cs typeface="Comic Sans MS"/>
              </a:rPr>
              <a:t>If the data structure doesn’t fit,</a:t>
            </a:r>
          </a:p>
          <a:p>
            <a:r>
              <a:rPr lang="en-US" dirty="0">
                <a:solidFill>
                  <a:srgbClr val="000090"/>
                </a:solidFill>
                <a:latin typeface="Comic Sans MS"/>
                <a:cs typeface="Comic Sans MS"/>
              </a:rPr>
              <a:t>same miss rate as no-reuse</a:t>
            </a:r>
          </a:p>
        </p:txBody>
      </p:sp>
    </p:spTree>
    <p:extLst>
      <p:ext uri="{BB962C8B-B14F-4D97-AF65-F5344CB8AC3E}">
        <p14:creationId xmlns:p14="http://schemas.microsoft.com/office/powerpoint/2010/main" val="10640649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Let’s warm-up our cache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6100" y="1905000"/>
            <a:ext cx="7699375" cy="4160521"/>
          </a:xfrm>
        </p:spPr>
        <p:txBody>
          <a:bodyPr/>
          <a:lstStyle/>
          <a:p>
            <a:r>
              <a:rPr lang="en-US" dirty="0" smtClean="0"/>
              <a:t>Problem (and opportunity)</a:t>
            </a:r>
          </a:p>
          <a:p>
            <a:pPr lvl="1">
              <a:spcBef>
                <a:spcPts val="500"/>
              </a:spcBef>
            </a:pPr>
            <a:r>
              <a:rPr lang="en-US" dirty="0">
                <a:solidFill>
                  <a:srgbClr val="FF0000"/>
                </a:solidFill>
              </a:rPr>
              <a:t>L1 cache reference 0.5 ns* (L1 cache size: </a:t>
            </a:r>
            <a:r>
              <a:rPr lang="en-US" dirty="0" smtClean="0">
                <a:solidFill>
                  <a:srgbClr val="FF0000"/>
                </a:solidFill>
              </a:rPr>
              <a:t>32 KB)</a:t>
            </a:r>
          </a:p>
          <a:p>
            <a:pPr lvl="1">
              <a:spcBef>
                <a:spcPts val="500"/>
              </a:spcBef>
            </a:pPr>
            <a:r>
              <a:rPr lang="en-US" dirty="0">
                <a:solidFill>
                  <a:srgbClr val="FF0000"/>
                </a:solidFill>
              </a:rPr>
              <a:t>Main memory reference 100 ns (</a:t>
            </a:r>
            <a:r>
              <a:rPr lang="en-US" dirty="0" err="1">
                <a:solidFill>
                  <a:srgbClr val="FF0000"/>
                </a:solidFill>
              </a:rPr>
              <a:t>mem</a:t>
            </a:r>
            <a:r>
              <a:rPr lang="en-US" dirty="0">
                <a:solidFill>
                  <a:srgbClr val="FF0000"/>
                </a:solidFill>
              </a:rPr>
              <a:t>. size: 4 GBs)</a:t>
            </a:r>
          </a:p>
          <a:p>
            <a:pPr lvl="1">
              <a:spcBef>
                <a:spcPts val="500"/>
              </a:spcBef>
            </a:pPr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Locality</a:t>
            </a:r>
          </a:p>
          <a:p>
            <a:pPr lvl="2">
              <a:spcBef>
                <a:spcPts val="500"/>
              </a:spcBef>
            </a:pPr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Temporal locality</a:t>
            </a:r>
          </a:p>
          <a:p>
            <a:pPr lvl="2">
              <a:spcBef>
                <a:spcPts val="500"/>
              </a:spcBef>
            </a:pPr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Spatial locality </a:t>
            </a:r>
            <a:endParaRPr lang="en-US" dirty="0" smtClean="0"/>
          </a:p>
          <a:p>
            <a:pPr lvl="1">
              <a:spcBef>
                <a:spcPts val="500"/>
              </a:spcBef>
            </a:pPr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Target program: matrix multiplication</a:t>
            </a:r>
            <a:endParaRPr lang="en-US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45359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2D array</a:t>
            </a:r>
            <a:endParaRPr lang="en-US" dirty="0"/>
          </a:p>
        </p:txBody>
      </p:sp>
      <p:sp>
        <p:nvSpPr>
          <p:cNvPr id="46083" name="TextBox 5"/>
          <p:cNvSpPr txBox="1">
            <a:spLocks noChangeArrowheads="1"/>
          </p:cNvSpPr>
          <p:nvPr/>
        </p:nvSpPr>
        <p:spPr bwMode="auto">
          <a:xfrm>
            <a:off x="2362200" y="1981200"/>
            <a:ext cx="350838" cy="341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29" tIns="45714" rIns="91429" bIns="45714">
            <a:sp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</a:pPr>
            <a:r>
              <a:rPr lang="en-US">
                <a:solidFill>
                  <a:srgbClr val="000066"/>
                </a:solidFill>
                <a:latin typeface="Helvetica" pitchFamily="34" charset="0"/>
              </a:rPr>
              <a:t>A</a:t>
            </a:r>
          </a:p>
        </p:txBody>
      </p:sp>
      <p:sp>
        <p:nvSpPr>
          <p:cNvPr id="46084" name="TextBox 6"/>
          <p:cNvSpPr txBox="1">
            <a:spLocks noChangeArrowheads="1"/>
          </p:cNvSpPr>
          <p:nvPr/>
        </p:nvSpPr>
        <p:spPr bwMode="auto">
          <a:xfrm>
            <a:off x="320675" y="1752600"/>
            <a:ext cx="877888" cy="341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29" tIns="45714" rIns="91429" bIns="45714">
            <a:sp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</a:pPr>
            <a:r>
              <a:rPr lang="en-US">
                <a:solidFill>
                  <a:srgbClr val="000066"/>
                </a:solidFill>
                <a:latin typeface="Helvetica" pitchFamily="34" charset="0"/>
              </a:rPr>
              <a:t>Cache</a:t>
            </a:r>
          </a:p>
        </p:txBody>
      </p:sp>
      <p:cxnSp>
        <p:nvCxnSpPr>
          <p:cNvPr id="46085" name="Straight Arrow Connector 9"/>
          <p:cNvCxnSpPr>
            <a:cxnSpLocks noChangeShapeType="1"/>
          </p:cNvCxnSpPr>
          <p:nvPr/>
        </p:nvCxnSpPr>
        <p:spPr bwMode="auto">
          <a:xfrm>
            <a:off x="2743200" y="2209800"/>
            <a:ext cx="1524000" cy="1588"/>
          </a:xfrm>
          <a:prstGeom prst="straightConnector1">
            <a:avLst/>
          </a:prstGeom>
          <a:noFill/>
          <a:ln w="19050" algn="ctr">
            <a:solidFill>
              <a:srgbClr val="008000"/>
            </a:solidFill>
            <a:round/>
            <a:headEnd/>
            <a:tailEnd type="arrow" w="med" len="med"/>
          </a:ln>
        </p:spPr>
      </p:cxnSp>
      <p:sp>
        <p:nvSpPr>
          <p:cNvPr id="46086" name="TextBox 10"/>
          <p:cNvSpPr txBox="1">
            <a:spLocks noChangeArrowheads="1"/>
          </p:cNvSpPr>
          <p:nvPr/>
        </p:nvSpPr>
        <p:spPr bwMode="auto">
          <a:xfrm>
            <a:off x="304800" y="3810000"/>
            <a:ext cx="3903663" cy="1089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29" tIns="45714" rIns="91429" bIns="45714">
            <a:sp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</a:pPr>
            <a:r>
              <a:rPr lang="en-US">
                <a:solidFill>
                  <a:srgbClr val="000066"/>
                </a:solidFill>
                <a:latin typeface="Helvetica" pitchFamily="34" charset="0"/>
              </a:rPr>
              <a:t>Assume A[] fits in the cache:</a:t>
            </a:r>
          </a:p>
          <a:p>
            <a:pPr algn="ctr">
              <a:lnSpc>
                <a:spcPct val="90000"/>
              </a:lnSpc>
              <a:spcBef>
                <a:spcPct val="0"/>
              </a:spcBef>
            </a:pPr>
            <a:endParaRPr lang="en-US">
              <a:solidFill>
                <a:srgbClr val="000066"/>
              </a:solidFill>
              <a:latin typeface="Helvetica" pitchFamily="34" charset="0"/>
            </a:endParaRPr>
          </a:p>
          <a:p>
            <a:pPr algn="ctr">
              <a:lnSpc>
                <a:spcPct val="90000"/>
              </a:lnSpc>
              <a:spcBef>
                <a:spcPct val="0"/>
              </a:spcBef>
            </a:pPr>
            <a:r>
              <a:rPr lang="en-US">
                <a:solidFill>
                  <a:srgbClr val="000066"/>
                </a:solidFill>
                <a:latin typeface="Helvetica" pitchFamily="34" charset="0"/>
              </a:rPr>
              <a:t>Miss rate = #misses / #accesses </a:t>
            </a:r>
            <a:r>
              <a:rPr lang="en-US">
                <a:solidFill>
                  <a:srgbClr val="C00000"/>
                </a:solidFill>
                <a:latin typeface="Helvetica" pitchFamily="34" charset="0"/>
              </a:rPr>
              <a:t>=</a:t>
            </a:r>
          </a:p>
          <a:p>
            <a:pPr algn="ctr">
              <a:lnSpc>
                <a:spcPct val="90000"/>
              </a:lnSpc>
              <a:spcBef>
                <a:spcPct val="0"/>
              </a:spcBef>
            </a:pPr>
            <a:endParaRPr lang="en-US">
              <a:solidFill>
                <a:srgbClr val="000066"/>
              </a:solidFill>
              <a:latin typeface="Helvetica" pitchFamily="34" charset="0"/>
            </a:endParaRPr>
          </a:p>
        </p:txBody>
      </p:sp>
      <p:sp>
        <p:nvSpPr>
          <p:cNvPr id="46087" name="TextBox 12"/>
          <p:cNvSpPr txBox="1">
            <a:spLocks noChangeArrowheads="1"/>
          </p:cNvSpPr>
          <p:nvPr/>
        </p:nvSpPr>
        <p:spPr bwMode="auto">
          <a:xfrm>
            <a:off x="5803900" y="1828800"/>
            <a:ext cx="2722899" cy="13434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29" tIns="45714" rIns="91429" bIns="45714">
            <a:sp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dirty="0">
                <a:solidFill>
                  <a:srgbClr val="000066"/>
                </a:solidFill>
                <a:latin typeface="Consolas"/>
                <a:cs typeface="Consolas"/>
              </a:rPr>
              <a:t>for (</a:t>
            </a:r>
            <a:r>
              <a:rPr lang="en-US" dirty="0" err="1">
                <a:solidFill>
                  <a:srgbClr val="000066"/>
                </a:solidFill>
                <a:latin typeface="Consolas"/>
                <a:cs typeface="Consolas"/>
              </a:rPr>
              <a:t>i</a:t>
            </a:r>
            <a:r>
              <a:rPr lang="en-US" dirty="0">
                <a:solidFill>
                  <a:srgbClr val="000066"/>
                </a:solidFill>
                <a:latin typeface="Consolas"/>
                <a:cs typeface="Consolas"/>
              </a:rPr>
              <a:t>=0;i&lt;</a:t>
            </a:r>
            <a:r>
              <a:rPr lang="en-US" dirty="0" err="1">
                <a:solidFill>
                  <a:srgbClr val="000066"/>
                </a:solidFill>
                <a:latin typeface="Consolas"/>
                <a:cs typeface="Consolas"/>
              </a:rPr>
              <a:t>N;i</a:t>
            </a:r>
            <a:r>
              <a:rPr lang="en-US" dirty="0">
                <a:solidFill>
                  <a:srgbClr val="000066"/>
                </a:solidFill>
                <a:latin typeface="Consolas"/>
                <a:cs typeface="Consolas"/>
              </a:rPr>
              <a:t>++){</a:t>
            </a:r>
          </a:p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dirty="0">
                <a:solidFill>
                  <a:srgbClr val="000066"/>
                </a:solidFill>
                <a:latin typeface="Consolas"/>
                <a:cs typeface="Consolas"/>
              </a:rPr>
              <a:t>  for (j=0;j&lt;</a:t>
            </a:r>
            <a:r>
              <a:rPr lang="en-US" dirty="0" err="1">
                <a:solidFill>
                  <a:srgbClr val="000066"/>
                </a:solidFill>
                <a:latin typeface="Consolas"/>
                <a:cs typeface="Consolas"/>
              </a:rPr>
              <a:t>N;j</a:t>
            </a:r>
            <a:r>
              <a:rPr lang="en-US" dirty="0">
                <a:solidFill>
                  <a:srgbClr val="000066"/>
                </a:solidFill>
                <a:latin typeface="Consolas"/>
                <a:cs typeface="Consolas"/>
              </a:rPr>
              <a:t>++){</a:t>
            </a:r>
          </a:p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dirty="0">
                <a:solidFill>
                  <a:srgbClr val="000066"/>
                </a:solidFill>
                <a:latin typeface="Consolas"/>
                <a:cs typeface="Consolas"/>
              </a:rPr>
              <a:t>    … = A[</a:t>
            </a:r>
            <a:r>
              <a:rPr lang="en-US" dirty="0" err="1">
                <a:solidFill>
                  <a:srgbClr val="000066"/>
                </a:solidFill>
                <a:latin typeface="Consolas"/>
                <a:cs typeface="Consolas"/>
              </a:rPr>
              <a:t>i</a:t>
            </a:r>
            <a:r>
              <a:rPr lang="en-US" dirty="0">
                <a:solidFill>
                  <a:srgbClr val="000066"/>
                </a:solidFill>
                <a:latin typeface="Consolas"/>
                <a:cs typeface="Consolas"/>
              </a:rPr>
              <a:t>][j];</a:t>
            </a:r>
          </a:p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dirty="0">
                <a:solidFill>
                  <a:srgbClr val="000066"/>
                </a:solidFill>
                <a:latin typeface="Consolas"/>
                <a:cs typeface="Consolas"/>
              </a:rPr>
              <a:t>  }</a:t>
            </a:r>
          </a:p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dirty="0">
                <a:solidFill>
                  <a:srgbClr val="000066"/>
                </a:solidFill>
                <a:latin typeface="Consolas"/>
                <a:cs typeface="Consolas"/>
              </a:rPr>
              <a:t>}</a:t>
            </a:r>
          </a:p>
        </p:txBody>
      </p:sp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8195957"/>
              </p:ext>
            </p:extLst>
          </p:nvPr>
        </p:nvGraphicFramePr>
        <p:xfrm>
          <a:off x="508000" y="2133600"/>
          <a:ext cx="1600200" cy="889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00100"/>
                <a:gridCol w="800100"/>
              </a:tblGrid>
              <a:tr h="444500"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44500"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16" name="Table 15"/>
          <p:cNvGraphicFramePr>
            <a:graphicFrameLocks noGrp="1"/>
          </p:cNvGraphicFramePr>
          <p:nvPr/>
        </p:nvGraphicFramePr>
        <p:xfrm>
          <a:off x="2743200" y="2133600"/>
          <a:ext cx="1600200" cy="889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00100"/>
                <a:gridCol w="800100"/>
              </a:tblGrid>
              <a:tr h="444500"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44500"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cxnSp>
        <p:nvCxnSpPr>
          <p:cNvPr id="46111" name="Straight Arrow Connector 17"/>
          <p:cNvCxnSpPr>
            <a:cxnSpLocks noChangeShapeType="1"/>
          </p:cNvCxnSpPr>
          <p:nvPr/>
        </p:nvCxnSpPr>
        <p:spPr bwMode="auto">
          <a:xfrm>
            <a:off x="2819400" y="2667000"/>
            <a:ext cx="1524000" cy="1588"/>
          </a:xfrm>
          <a:prstGeom prst="straightConnector1">
            <a:avLst/>
          </a:prstGeom>
          <a:noFill/>
          <a:ln w="19050" algn="ctr">
            <a:solidFill>
              <a:srgbClr val="008000"/>
            </a:solidFill>
            <a:round/>
            <a:headEnd/>
            <a:tailEnd type="arrow" w="med" len="med"/>
          </a:ln>
        </p:spPr>
      </p:cxnSp>
      <p:sp>
        <p:nvSpPr>
          <p:cNvPr id="11" name="TextBox 10"/>
          <p:cNvSpPr txBox="1"/>
          <p:nvPr/>
        </p:nvSpPr>
        <p:spPr>
          <a:xfrm>
            <a:off x="3987800" y="4653002"/>
            <a:ext cx="30894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(</a:t>
            </a:r>
            <a:r>
              <a:rPr lang="en-US" dirty="0" smtClean="0">
                <a:solidFill>
                  <a:srgbClr val="C00000"/>
                </a:solidFill>
              </a:rPr>
              <a:t>N*N/</a:t>
            </a:r>
            <a:r>
              <a:rPr lang="en-US" dirty="0">
                <a:solidFill>
                  <a:srgbClr val="C00000"/>
                </a:solidFill>
              </a:rPr>
              <a:t>2) / </a:t>
            </a:r>
            <a:r>
              <a:rPr lang="en-US" dirty="0" smtClean="0">
                <a:solidFill>
                  <a:srgbClr val="C00000"/>
                </a:solidFill>
              </a:rPr>
              <a:t>(N*N) </a:t>
            </a:r>
            <a:r>
              <a:rPr lang="en-US" dirty="0">
                <a:solidFill>
                  <a:srgbClr val="C00000"/>
                </a:solidFill>
              </a:rPr>
              <a:t>= ½ = 50</a:t>
            </a:r>
            <a:r>
              <a:rPr lang="en-US" dirty="0" smtClean="0">
                <a:solidFill>
                  <a:srgbClr val="C00000"/>
                </a:solidFill>
              </a:rPr>
              <a:t>%</a:t>
            </a:r>
            <a:endParaRPr lang="en-US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04572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2D array</a:t>
            </a:r>
            <a:endParaRPr lang="en-US" dirty="0"/>
          </a:p>
        </p:txBody>
      </p:sp>
      <p:sp>
        <p:nvSpPr>
          <p:cNvPr id="48131" name="TextBox 5"/>
          <p:cNvSpPr txBox="1">
            <a:spLocks noChangeArrowheads="1"/>
          </p:cNvSpPr>
          <p:nvPr/>
        </p:nvSpPr>
        <p:spPr bwMode="auto">
          <a:xfrm>
            <a:off x="2362200" y="1981200"/>
            <a:ext cx="350838" cy="341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29" tIns="45714" rIns="91429" bIns="45714">
            <a:sp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</a:pPr>
            <a:r>
              <a:rPr lang="en-US">
                <a:solidFill>
                  <a:srgbClr val="000066"/>
                </a:solidFill>
                <a:latin typeface="Helvetica" pitchFamily="34" charset="0"/>
              </a:rPr>
              <a:t>A</a:t>
            </a:r>
          </a:p>
        </p:txBody>
      </p:sp>
      <p:sp>
        <p:nvSpPr>
          <p:cNvPr id="48132" name="TextBox 6"/>
          <p:cNvSpPr txBox="1">
            <a:spLocks noChangeArrowheads="1"/>
          </p:cNvSpPr>
          <p:nvPr/>
        </p:nvSpPr>
        <p:spPr bwMode="auto">
          <a:xfrm>
            <a:off x="193675" y="1752600"/>
            <a:ext cx="877888" cy="341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29" tIns="45714" rIns="91429" bIns="45714">
            <a:sp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</a:pPr>
            <a:r>
              <a:rPr lang="en-US">
                <a:solidFill>
                  <a:srgbClr val="000066"/>
                </a:solidFill>
                <a:latin typeface="Helvetica" pitchFamily="34" charset="0"/>
              </a:rPr>
              <a:t>Cache</a:t>
            </a:r>
          </a:p>
        </p:txBody>
      </p:sp>
      <p:cxnSp>
        <p:nvCxnSpPr>
          <p:cNvPr id="48133" name="Straight Arrow Connector 9"/>
          <p:cNvCxnSpPr>
            <a:cxnSpLocks noChangeShapeType="1"/>
          </p:cNvCxnSpPr>
          <p:nvPr/>
        </p:nvCxnSpPr>
        <p:spPr bwMode="auto">
          <a:xfrm>
            <a:off x="2743200" y="2514600"/>
            <a:ext cx="1905000" cy="1588"/>
          </a:xfrm>
          <a:prstGeom prst="straightConnector1">
            <a:avLst/>
          </a:prstGeom>
          <a:noFill/>
          <a:ln w="19050" algn="ctr">
            <a:solidFill>
              <a:srgbClr val="008000"/>
            </a:solidFill>
            <a:round/>
            <a:headEnd/>
            <a:tailEnd type="arrow" w="med" len="med"/>
          </a:ln>
        </p:spPr>
      </p:cxnSp>
      <p:sp>
        <p:nvSpPr>
          <p:cNvPr id="48135" name="TextBox 12"/>
          <p:cNvSpPr txBox="1">
            <a:spLocks noChangeArrowheads="1"/>
          </p:cNvSpPr>
          <p:nvPr/>
        </p:nvSpPr>
        <p:spPr bwMode="auto">
          <a:xfrm>
            <a:off x="5638800" y="2057400"/>
            <a:ext cx="2722899" cy="13434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29" tIns="45714" rIns="91429" bIns="45714">
            <a:sp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dirty="0">
                <a:solidFill>
                  <a:srgbClr val="000066"/>
                </a:solidFill>
                <a:latin typeface="Consolas"/>
                <a:cs typeface="Consolas"/>
              </a:rPr>
              <a:t>for (</a:t>
            </a:r>
            <a:r>
              <a:rPr lang="en-US" dirty="0" err="1">
                <a:solidFill>
                  <a:srgbClr val="000066"/>
                </a:solidFill>
                <a:latin typeface="Consolas"/>
                <a:cs typeface="Consolas"/>
              </a:rPr>
              <a:t>i</a:t>
            </a:r>
            <a:r>
              <a:rPr lang="en-US" dirty="0">
                <a:solidFill>
                  <a:srgbClr val="000066"/>
                </a:solidFill>
                <a:latin typeface="Consolas"/>
                <a:cs typeface="Consolas"/>
              </a:rPr>
              <a:t>=0;i&lt;</a:t>
            </a:r>
            <a:r>
              <a:rPr lang="en-US" dirty="0" err="1">
                <a:solidFill>
                  <a:srgbClr val="000066"/>
                </a:solidFill>
                <a:latin typeface="Consolas"/>
                <a:cs typeface="Consolas"/>
              </a:rPr>
              <a:t>N;i</a:t>
            </a:r>
            <a:r>
              <a:rPr lang="en-US" dirty="0">
                <a:solidFill>
                  <a:srgbClr val="000066"/>
                </a:solidFill>
                <a:latin typeface="Consolas"/>
                <a:cs typeface="Consolas"/>
              </a:rPr>
              <a:t>++){</a:t>
            </a:r>
          </a:p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dirty="0">
                <a:solidFill>
                  <a:srgbClr val="000066"/>
                </a:solidFill>
                <a:latin typeface="Consolas"/>
                <a:cs typeface="Consolas"/>
              </a:rPr>
              <a:t>  for (j=0;j&lt;</a:t>
            </a:r>
            <a:r>
              <a:rPr lang="en-US" dirty="0" err="1">
                <a:solidFill>
                  <a:srgbClr val="000066"/>
                </a:solidFill>
                <a:latin typeface="Consolas"/>
                <a:cs typeface="Consolas"/>
              </a:rPr>
              <a:t>N;j</a:t>
            </a:r>
            <a:r>
              <a:rPr lang="en-US" dirty="0">
                <a:solidFill>
                  <a:srgbClr val="000066"/>
                </a:solidFill>
                <a:latin typeface="Consolas"/>
                <a:cs typeface="Consolas"/>
              </a:rPr>
              <a:t>++){</a:t>
            </a:r>
          </a:p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dirty="0">
                <a:solidFill>
                  <a:srgbClr val="000066"/>
                </a:solidFill>
                <a:latin typeface="Consolas"/>
                <a:cs typeface="Consolas"/>
              </a:rPr>
              <a:t>    … = A[</a:t>
            </a:r>
            <a:r>
              <a:rPr lang="en-US" dirty="0" err="1">
                <a:solidFill>
                  <a:srgbClr val="000066"/>
                </a:solidFill>
                <a:latin typeface="Consolas"/>
                <a:cs typeface="Consolas"/>
              </a:rPr>
              <a:t>i</a:t>
            </a:r>
            <a:r>
              <a:rPr lang="en-US" dirty="0">
                <a:solidFill>
                  <a:srgbClr val="000066"/>
                </a:solidFill>
                <a:latin typeface="Consolas"/>
                <a:cs typeface="Consolas"/>
              </a:rPr>
              <a:t>][j];</a:t>
            </a:r>
          </a:p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dirty="0">
                <a:solidFill>
                  <a:srgbClr val="000066"/>
                </a:solidFill>
                <a:latin typeface="Consolas"/>
                <a:cs typeface="Consolas"/>
              </a:rPr>
              <a:t>  }</a:t>
            </a:r>
          </a:p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dirty="0">
                <a:solidFill>
                  <a:srgbClr val="000066"/>
                </a:solidFill>
                <a:latin typeface="Consolas"/>
                <a:cs typeface="Consolas"/>
              </a:rPr>
              <a:t>}</a:t>
            </a:r>
          </a:p>
        </p:txBody>
      </p:sp>
      <p:graphicFrame>
        <p:nvGraphicFramePr>
          <p:cNvPr id="14" name="Table 13"/>
          <p:cNvGraphicFramePr>
            <a:graphicFrameLocks noGrp="1"/>
          </p:cNvGraphicFramePr>
          <p:nvPr/>
        </p:nvGraphicFramePr>
        <p:xfrm>
          <a:off x="381000" y="2133600"/>
          <a:ext cx="1600200" cy="889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00100"/>
                <a:gridCol w="800100"/>
              </a:tblGrid>
              <a:tr h="444500"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44500"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48147" name="TextBox 14"/>
          <p:cNvSpPr txBox="1">
            <a:spLocks noChangeArrowheads="1"/>
          </p:cNvSpPr>
          <p:nvPr/>
        </p:nvSpPr>
        <p:spPr bwMode="auto">
          <a:xfrm>
            <a:off x="1591816" y="5486400"/>
            <a:ext cx="5742881" cy="5955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29" tIns="45714" rIns="91429" bIns="45714">
            <a:sp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</a:pPr>
            <a:r>
              <a:rPr lang="en-US" dirty="0">
                <a:solidFill>
                  <a:srgbClr val="000066"/>
                </a:solidFill>
                <a:latin typeface="Comic Sans MS"/>
                <a:cs typeface="Comic Sans MS"/>
              </a:rPr>
              <a:t>Lesson: for 2D accesses, if row order and no-reuse,</a:t>
            </a:r>
          </a:p>
          <a:p>
            <a:pPr algn="ctr">
              <a:lnSpc>
                <a:spcPct val="90000"/>
              </a:lnSpc>
              <a:spcBef>
                <a:spcPct val="0"/>
              </a:spcBef>
            </a:pPr>
            <a:r>
              <a:rPr lang="en-US" dirty="0">
                <a:solidFill>
                  <a:srgbClr val="000066"/>
                </a:solidFill>
                <a:latin typeface="Comic Sans MS"/>
                <a:cs typeface="Comic Sans MS"/>
              </a:rPr>
              <a:t>same hit rate as sequential, </a:t>
            </a:r>
            <a:r>
              <a:rPr lang="en-US" dirty="0">
                <a:solidFill>
                  <a:srgbClr val="FF0000"/>
                </a:solidFill>
                <a:latin typeface="Comic Sans MS"/>
                <a:cs typeface="Comic Sans MS"/>
              </a:rPr>
              <a:t>whether fits or not</a:t>
            </a:r>
          </a:p>
        </p:txBody>
      </p:sp>
      <p:graphicFrame>
        <p:nvGraphicFramePr>
          <p:cNvPr id="16" name="Table 15"/>
          <p:cNvGraphicFramePr>
            <a:graphicFrameLocks noGrp="1"/>
          </p:cNvGraphicFramePr>
          <p:nvPr/>
        </p:nvGraphicFramePr>
        <p:xfrm>
          <a:off x="2743200" y="2057400"/>
          <a:ext cx="1905000" cy="1463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76250"/>
                <a:gridCol w="476250"/>
                <a:gridCol w="476250"/>
                <a:gridCol w="476250"/>
              </a:tblGrid>
              <a:tr h="365760"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5760"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5760"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5760"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chemeClr val="tx1"/>
                          </a:solidFill>
                        </a:rPr>
                        <a:t>13</a:t>
                      </a:r>
                      <a:endParaRPr 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chemeClr val="tx1"/>
                          </a:solidFill>
                        </a:rPr>
                        <a:t>15</a:t>
                      </a:r>
                      <a:endParaRPr 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chemeClr val="tx1"/>
                          </a:solidFill>
                        </a:rPr>
                        <a:t>16</a:t>
                      </a:r>
                      <a:endParaRPr 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cxnSp>
        <p:nvCxnSpPr>
          <p:cNvPr id="48175" name="Straight Arrow Connector 17"/>
          <p:cNvCxnSpPr>
            <a:cxnSpLocks noChangeShapeType="1"/>
          </p:cNvCxnSpPr>
          <p:nvPr/>
        </p:nvCxnSpPr>
        <p:spPr bwMode="auto">
          <a:xfrm>
            <a:off x="2743200" y="2133600"/>
            <a:ext cx="1905000" cy="1588"/>
          </a:xfrm>
          <a:prstGeom prst="straightConnector1">
            <a:avLst/>
          </a:prstGeom>
          <a:noFill/>
          <a:ln w="19050" algn="ctr">
            <a:solidFill>
              <a:srgbClr val="008000"/>
            </a:solidFill>
            <a:round/>
            <a:headEnd/>
            <a:tailEnd type="arrow" w="med" len="med"/>
          </a:ln>
        </p:spPr>
      </p:cxnSp>
      <p:sp>
        <p:nvSpPr>
          <p:cNvPr id="13" name="TextBox 10"/>
          <p:cNvSpPr txBox="1">
            <a:spLocks noChangeArrowheads="1"/>
          </p:cNvSpPr>
          <p:nvPr/>
        </p:nvSpPr>
        <p:spPr bwMode="auto">
          <a:xfrm>
            <a:off x="1068388" y="4038600"/>
            <a:ext cx="3791197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/>
              <a:t>Assume A[] does not fit in the cache:</a:t>
            </a:r>
          </a:p>
          <a:p>
            <a:endParaRPr lang="en-US" dirty="0"/>
          </a:p>
          <a:p>
            <a:r>
              <a:rPr lang="en-US" dirty="0"/>
              <a:t>Miss rate = #misses / #</a:t>
            </a:r>
            <a:r>
              <a:rPr lang="en-US" dirty="0" smtClean="0"/>
              <a:t>accesses =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4622800" y="4598432"/>
            <a:ext cx="30894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(</a:t>
            </a:r>
            <a:r>
              <a:rPr lang="en-US" dirty="0" smtClean="0">
                <a:solidFill>
                  <a:srgbClr val="C00000"/>
                </a:solidFill>
              </a:rPr>
              <a:t>N*N/</a:t>
            </a:r>
            <a:r>
              <a:rPr lang="en-US" dirty="0">
                <a:solidFill>
                  <a:srgbClr val="C00000"/>
                </a:solidFill>
              </a:rPr>
              <a:t>2) / </a:t>
            </a:r>
            <a:r>
              <a:rPr lang="en-US" dirty="0" smtClean="0">
                <a:solidFill>
                  <a:srgbClr val="C00000"/>
                </a:solidFill>
              </a:rPr>
              <a:t>(N*N) </a:t>
            </a:r>
            <a:r>
              <a:rPr lang="en-US" dirty="0">
                <a:solidFill>
                  <a:srgbClr val="C00000"/>
                </a:solidFill>
              </a:rPr>
              <a:t>= ½ = 50</a:t>
            </a:r>
            <a:r>
              <a:rPr lang="en-US" dirty="0" smtClean="0">
                <a:solidFill>
                  <a:srgbClr val="C00000"/>
                </a:solidFill>
              </a:rPr>
              <a:t>%</a:t>
            </a:r>
            <a:endParaRPr lang="en-US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27608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147" grpId="0"/>
      <p:bldP spid="12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2D array</a:t>
            </a:r>
            <a:endParaRPr lang="en-US" dirty="0"/>
          </a:p>
        </p:txBody>
      </p:sp>
      <p:sp>
        <p:nvSpPr>
          <p:cNvPr id="47107" name="TextBox 5"/>
          <p:cNvSpPr txBox="1">
            <a:spLocks noChangeArrowheads="1"/>
          </p:cNvSpPr>
          <p:nvPr/>
        </p:nvSpPr>
        <p:spPr bwMode="auto">
          <a:xfrm>
            <a:off x="2362200" y="1981200"/>
            <a:ext cx="350838" cy="341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29" tIns="45714" rIns="91429" bIns="45714">
            <a:sp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</a:pPr>
            <a:r>
              <a:rPr lang="en-US">
                <a:solidFill>
                  <a:srgbClr val="000066"/>
                </a:solidFill>
                <a:latin typeface="Helvetica" pitchFamily="34" charset="0"/>
              </a:rPr>
              <a:t>A</a:t>
            </a:r>
          </a:p>
        </p:txBody>
      </p:sp>
      <p:sp>
        <p:nvSpPr>
          <p:cNvPr id="47108" name="TextBox 6"/>
          <p:cNvSpPr txBox="1">
            <a:spLocks noChangeArrowheads="1"/>
          </p:cNvSpPr>
          <p:nvPr/>
        </p:nvSpPr>
        <p:spPr bwMode="auto">
          <a:xfrm>
            <a:off x="193675" y="1752600"/>
            <a:ext cx="877888" cy="341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29" tIns="45714" rIns="91429" bIns="45714">
            <a:sp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</a:pPr>
            <a:r>
              <a:rPr lang="en-US">
                <a:solidFill>
                  <a:srgbClr val="000066"/>
                </a:solidFill>
                <a:latin typeface="Helvetica" pitchFamily="34" charset="0"/>
              </a:rPr>
              <a:t>Cache</a:t>
            </a:r>
          </a:p>
        </p:txBody>
      </p:sp>
      <p:cxnSp>
        <p:nvCxnSpPr>
          <p:cNvPr id="47109" name="Straight Arrow Connector 9"/>
          <p:cNvCxnSpPr>
            <a:cxnSpLocks noChangeShapeType="1"/>
          </p:cNvCxnSpPr>
          <p:nvPr/>
        </p:nvCxnSpPr>
        <p:spPr bwMode="auto">
          <a:xfrm rot="5400000">
            <a:off x="2666207" y="2591594"/>
            <a:ext cx="762000" cy="1587"/>
          </a:xfrm>
          <a:prstGeom prst="straightConnector1">
            <a:avLst/>
          </a:prstGeom>
          <a:noFill/>
          <a:ln w="19050" algn="ctr">
            <a:solidFill>
              <a:srgbClr val="008000"/>
            </a:solidFill>
            <a:round/>
            <a:headEnd/>
            <a:tailEnd type="arrow" w="med" len="med"/>
          </a:ln>
        </p:spPr>
      </p:cxnSp>
      <p:sp>
        <p:nvSpPr>
          <p:cNvPr id="47111" name="TextBox 12"/>
          <p:cNvSpPr txBox="1">
            <a:spLocks noChangeArrowheads="1"/>
          </p:cNvSpPr>
          <p:nvPr/>
        </p:nvSpPr>
        <p:spPr bwMode="auto">
          <a:xfrm>
            <a:off x="6019800" y="1828800"/>
            <a:ext cx="2722899" cy="13434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29" tIns="45714" rIns="91429" bIns="45714">
            <a:sp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dirty="0">
                <a:solidFill>
                  <a:srgbClr val="000066"/>
                </a:solidFill>
                <a:latin typeface="Consolas"/>
                <a:cs typeface="Consolas"/>
              </a:rPr>
              <a:t>for (j=0;j&lt;</a:t>
            </a:r>
            <a:r>
              <a:rPr lang="en-US" dirty="0" err="1">
                <a:solidFill>
                  <a:srgbClr val="000066"/>
                </a:solidFill>
                <a:latin typeface="Consolas"/>
                <a:cs typeface="Consolas"/>
              </a:rPr>
              <a:t>N;j</a:t>
            </a:r>
            <a:r>
              <a:rPr lang="en-US" dirty="0">
                <a:solidFill>
                  <a:srgbClr val="000066"/>
                </a:solidFill>
                <a:latin typeface="Consolas"/>
                <a:cs typeface="Consolas"/>
              </a:rPr>
              <a:t>++){</a:t>
            </a:r>
          </a:p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dirty="0">
                <a:solidFill>
                  <a:srgbClr val="000066"/>
                </a:solidFill>
                <a:latin typeface="Consolas"/>
                <a:cs typeface="Consolas"/>
              </a:rPr>
              <a:t>  for (</a:t>
            </a:r>
            <a:r>
              <a:rPr lang="en-US" dirty="0" err="1">
                <a:solidFill>
                  <a:srgbClr val="000066"/>
                </a:solidFill>
                <a:latin typeface="Consolas"/>
                <a:cs typeface="Consolas"/>
              </a:rPr>
              <a:t>i</a:t>
            </a:r>
            <a:r>
              <a:rPr lang="en-US" dirty="0">
                <a:solidFill>
                  <a:srgbClr val="000066"/>
                </a:solidFill>
                <a:latin typeface="Consolas"/>
                <a:cs typeface="Consolas"/>
              </a:rPr>
              <a:t>=0;i&lt;</a:t>
            </a:r>
            <a:r>
              <a:rPr lang="en-US" dirty="0" err="1">
                <a:solidFill>
                  <a:srgbClr val="000066"/>
                </a:solidFill>
                <a:latin typeface="Consolas"/>
                <a:cs typeface="Consolas"/>
              </a:rPr>
              <a:t>N;i</a:t>
            </a:r>
            <a:r>
              <a:rPr lang="en-US" dirty="0">
                <a:solidFill>
                  <a:srgbClr val="000066"/>
                </a:solidFill>
                <a:latin typeface="Consolas"/>
                <a:cs typeface="Consolas"/>
              </a:rPr>
              <a:t>++){</a:t>
            </a:r>
          </a:p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dirty="0">
                <a:solidFill>
                  <a:srgbClr val="000066"/>
                </a:solidFill>
                <a:latin typeface="Consolas"/>
                <a:cs typeface="Consolas"/>
              </a:rPr>
              <a:t>    … = A[</a:t>
            </a:r>
            <a:r>
              <a:rPr lang="en-US" dirty="0" err="1">
                <a:solidFill>
                  <a:srgbClr val="000066"/>
                </a:solidFill>
                <a:latin typeface="Consolas"/>
                <a:cs typeface="Consolas"/>
              </a:rPr>
              <a:t>i</a:t>
            </a:r>
            <a:r>
              <a:rPr lang="en-US" dirty="0">
                <a:solidFill>
                  <a:srgbClr val="000066"/>
                </a:solidFill>
                <a:latin typeface="Consolas"/>
                <a:cs typeface="Consolas"/>
              </a:rPr>
              <a:t>][j];</a:t>
            </a:r>
          </a:p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dirty="0">
                <a:solidFill>
                  <a:srgbClr val="000066"/>
                </a:solidFill>
                <a:latin typeface="Consolas"/>
                <a:cs typeface="Consolas"/>
              </a:rPr>
              <a:t>  }</a:t>
            </a:r>
          </a:p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dirty="0">
                <a:solidFill>
                  <a:srgbClr val="000066"/>
                </a:solidFill>
                <a:latin typeface="Consolas"/>
                <a:cs typeface="Consolas"/>
              </a:rPr>
              <a:t>}</a:t>
            </a:r>
          </a:p>
        </p:txBody>
      </p:sp>
      <p:graphicFrame>
        <p:nvGraphicFramePr>
          <p:cNvPr id="14" name="Table 13"/>
          <p:cNvGraphicFramePr>
            <a:graphicFrameLocks noGrp="1"/>
          </p:cNvGraphicFramePr>
          <p:nvPr/>
        </p:nvGraphicFramePr>
        <p:xfrm>
          <a:off x="381000" y="2133600"/>
          <a:ext cx="1600200" cy="889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00100"/>
                <a:gridCol w="800100"/>
              </a:tblGrid>
              <a:tr h="444500"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44500"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47123" name="TextBox 14"/>
          <p:cNvSpPr txBox="1">
            <a:spLocks noChangeArrowheads="1"/>
          </p:cNvSpPr>
          <p:nvPr/>
        </p:nvSpPr>
        <p:spPr bwMode="auto">
          <a:xfrm>
            <a:off x="1100138" y="5486400"/>
            <a:ext cx="6724650" cy="590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29" tIns="45714" rIns="91429" bIns="45714">
            <a:sp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</a:pPr>
            <a:r>
              <a:rPr lang="en-US">
                <a:solidFill>
                  <a:srgbClr val="000066"/>
                </a:solidFill>
                <a:latin typeface="Helvetica" pitchFamily="34" charset="0"/>
              </a:rPr>
              <a:t>Lesson: for 2D accesses, if column order and no-reuse,</a:t>
            </a:r>
          </a:p>
          <a:p>
            <a:pPr algn="ctr">
              <a:lnSpc>
                <a:spcPct val="90000"/>
              </a:lnSpc>
              <a:spcBef>
                <a:spcPct val="0"/>
              </a:spcBef>
            </a:pPr>
            <a:r>
              <a:rPr lang="en-US">
                <a:solidFill>
                  <a:srgbClr val="000066"/>
                </a:solidFill>
                <a:latin typeface="Helvetica" pitchFamily="34" charset="0"/>
              </a:rPr>
              <a:t>same hit rate as sequential if entire column fits in the cache</a:t>
            </a:r>
          </a:p>
        </p:txBody>
      </p:sp>
      <p:graphicFrame>
        <p:nvGraphicFramePr>
          <p:cNvPr id="16" name="Table 15"/>
          <p:cNvGraphicFramePr>
            <a:graphicFrameLocks noGrp="1"/>
          </p:cNvGraphicFramePr>
          <p:nvPr/>
        </p:nvGraphicFramePr>
        <p:xfrm>
          <a:off x="2743200" y="2133600"/>
          <a:ext cx="1600200" cy="889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00100"/>
                <a:gridCol w="800100"/>
              </a:tblGrid>
              <a:tr h="444500"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44500"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cxnSp>
        <p:nvCxnSpPr>
          <p:cNvPr id="47135" name="Straight Arrow Connector 16"/>
          <p:cNvCxnSpPr>
            <a:cxnSpLocks noChangeShapeType="1"/>
          </p:cNvCxnSpPr>
          <p:nvPr/>
        </p:nvCxnSpPr>
        <p:spPr bwMode="auto">
          <a:xfrm rot="5400000">
            <a:off x="3582194" y="2590006"/>
            <a:ext cx="762000" cy="1588"/>
          </a:xfrm>
          <a:prstGeom prst="straightConnector1">
            <a:avLst/>
          </a:prstGeom>
          <a:noFill/>
          <a:ln w="19050" algn="ctr">
            <a:solidFill>
              <a:srgbClr val="008000"/>
            </a:solidFill>
            <a:round/>
            <a:headEnd/>
            <a:tailEnd type="arrow" w="med" len="med"/>
          </a:ln>
        </p:spPr>
      </p:cxnSp>
      <p:sp>
        <p:nvSpPr>
          <p:cNvPr id="13" name="TextBox 10"/>
          <p:cNvSpPr txBox="1">
            <a:spLocks noChangeArrowheads="1"/>
          </p:cNvSpPr>
          <p:nvPr/>
        </p:nvSpPr>
        <p:spPr bwMode="auto">
          <a:xfrm>
            <a:off x="1068388" y="4038600"/>
            <a:ext cx="6532562" cy="1089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/>
              <a:t>Assume A[] fits in the cache:</a:t>
            </a:r>
          </a:p>
          <a:p>
            <a:endParaRPr lang="en-US" dirty="0"/>
          </a:p>
          <a:p>
            <a:r>
              <a:rPr lang="en-US" dirty="0"/>
              <a:t>Miss rate = #misses / #accesses = </a:t>
            </a:r>
            <a:r>
              <a:rPr lang="en-US" dirty="0">
                <a:solidFill>
                  <a:srgbClr val="C00000"/>
                </a:solidFill>
              </a:rPr>
              <a:t>(N*N/2) / N*N = ½ = 50%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00366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123" grpId="0"/>
      <p:bldP spid="13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2D array</a:t>
            </a:r>
            <a:endParaRPr lang="en-US" dirty="0"/>
          </a:p>
        </p:txBody>
      </p:sp>
      <p:sp>
        <p:nvSpPr>
          <p:cNvPr id="49155" name="TextBox 5"/>
          <p:cNvSpPr txBox="1">
            <a:spLocks noChangeArrowheads="1"/>
          </p:cNvSpPr>
          <p:nvPr/>
        </p:nvSpPr>
        <p:spPr bwMode="auto">
          <a:xfrm>
            <a:off x="2362200" y="1981200"/>
            <a:ext cx="350838" cy="341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29" tIns="45714" rIns="91429" bIns="45714">
            <a:sp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</a:pPr>
            <a:r>
              <a:rPr lang="en-US">
                <a:solidFill>
                  <a:srgbClr val="000066"/>
                </a:solidFill>
                <a:latin typeface="Helvetica" pitchFamily="34" charset="0"/>
              </a:rPr>
              <a:t>A</a:t>
            </a:r>
          </a:p>
        </p:txBody>
      </p:sp>
      <p:sp>
        <p:nvSpPr>
          <p:cNvPr id="49156" name="TextBox 6"/>
          <p:cNvSpPr txBox="1">
            <a:spLocks noChangeArrowheads="1"/>
          </p:cNvSpPr>
          <p:nvPr/>
        </p:nvSpPr>
        <p:spPr bwMode="auto">
          <a:xfrm>
            <a:off x="193675" y="1752600"/>
            <a:ext cx="877888" cy="341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29" tIns="45714" rIns="91429" bIns="45714">
            <a:sp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</a:pPr>
            <a:r>
              <a:rPr lang="en-US">
                <a:solidFill>
                  <a:srgbClr val="000066"/>
                </a:solidFill>
                <a:latin typeface="Helvetica" pitchFamily="34" charset="0"/>
              </a:rPr>
              <a:t>Cache</a:t>
            </a:r>
          </a:p>
        </p:txBody>
      </p:sp>
      <p:sp>
        <p:nvSpPr>
          <p:cNvPr id="49157" name="TextBox 10"/>
          <p:cNvSpPr txBox="1">
            <a:spLocks noChangeArrowheads="1"/>
          </p:cNvSpPr>
          <p:nvPr/>
        </p:nvSpPr>
        <p:spPr bwMode="auto">
          <a:xfrm>
            <a:off x="152400" y="3962400"/>
            <a:ext cx="4241800" cy="1089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29" tIns="45714" rIns="91429" bIns="45714">
            <a:sp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</a:pPr>
            <a:r>
              <a:rPr lang="en-US">
                <a:solidFill>
                  <a:srgbClr val="000066"/>
                </a:solidFill>
                <a:latin typeface="Helvetica" pitchFamily="34" charset="0"/>
              </a:rPr>
              <a:t>Assume A[] does not fit in the cache:</a:t>
            </a:r>
          </a:p>
          <a:p>
            <a:pPr algn="ctr">
              <a:lnSpc>
                <a:spcPct val="90000"/>
              </a:lnSpc>
              <a:spcBef>
                <a:spcPct val="0"/>
              </a:spcBef>
            </a:pPr>
            <a:endParaRPr lang="en-US">
              <a:solidFill>
                <a:srgbClr val="000066"/>
              </a:solidFill>
              <a:latin typeface="Helvetica" pitchFamily="34" charset="0"/>
            </a:endParaRPr>
          </a:p>
          <a:p>
            <a:pPr algn="ctr">
              <a:lnSpc>
                <a:spcPct val="90000"/>
              </a:lnSpc>
              <a:spcBef>
                <a:spcPct val="0"/>
              </a:spcBef>
            </a:pPr>
            <a:r>
              <a:rPr lang="en-US">
                <a:solidFill>
                  <a:srgbClr val="000066"/>
                </a:solidFill>
                <a:latin typeface="Helvetica" pitchFamily="34" charset="0"/>
              </a:rPr>
              <a:t>Miss rate = #misses / #accesses</a:t>
            </a:r>
            <a:endParaRPr lang="en-US">
              <a:solidFill>
                <a:srgbClr val="C00000"/>
              </a:solidFill>
              <a:latin typeface="Helvetica" pitchFamily="34" charset="0"/>
            </a:endParaRPr>
          </a:p>
          <a:p>
            <a:pPr algn="ctr">
              <a:lnSpc>
                <a:spcPct val="90000"/>
              </a:lnSpc>
              <a:spcBef>
                <a:spcPct val="0"/>
              </a:spcBef>
            </a:pPr>
            <a:endParaRPr lang="en-US">
              <a:solidFill>
                <a:srgbClr val="000066"/>
              </a:solidFill>
              <a:latin typeface="Helvetica" pitchFamily="34" charset="0"/>
            </a:endParaRPr>
          </a:p>
        </p:txBody>
      </p:sp>
      <p:graphicFrame>
        <p:nvGraphicFramePr>
          <p:cNvPr id="14" name="Table 13"/>
          <p:cNvGraphicFramePr>
            <a:graphicFrameLocks noGrp="1"/>
          </p:cNvGraphicFramePr>
          <p:nvPr/>
        </p:nvGraphicFramePr>
        <p:xfrm>
          <a:off x="381000" y="2133600"/>
          <a:ext cx="1600200" cy="889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00100"/>
                <a:gridCol w="800100"/>
              </a:tblGrid>
              <a:tr h="444500"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44500"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16" name="Table 15"/>
          <p:cNvGraphicFramePr>
            <a:graphicFrameLocks noGrp="1"/>
          </p:cNvGraphicFramePr>
          <p:nvPr/>
        </p:nvGraphicFramePr>
        <p:xfrm>
          <a:off x="2743200" y="2057400"/>
          <a:ext cx="1905000" cy="1463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76250"/>
                <a:gridCol w="476250"/>
                <a:gridCol w="476250"/>
                <a:gridCol w="476250"/>
              </a:tblGrid>
              <a:tr h="365760"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5760"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5760"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5760"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chemeClr val="tx1"/>
                          </a:solidFill>
                        </a:rPr>
                        <a:t>13</a:t>
                      </a:r>
                      <a:endParaRPr 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chemeClr val="tx1"/>
                          </a:solidFill>
                        </a:rPr>
                        <a:t>15</a:t>
                      </a:r>
                      <a:endParaRPr 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chemeClr val="tx1"/>
                          </a:solidFill>
                        </a:rPr>
                        <a:t>16</a:t>
                      </a:r>
                      <a:endParaRPr 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cxnSp>
        <p:nvCxnSpPr>
          <p:cNvPr id="49197" name="Straight Arrow Connector 17"/>
          <p:cNvCxnSpPr>
            <a:cxnSpLocks noChangeShapeType="1"/>
          </p:cNvCxnSpPr>
          <p:nvPr/>
        </p:nvCxnSpPr>
        <p:spPr bwMode="auto">
          <a:xfrm rot="5400000">
            <a:off x="2477294" y="2780506"/>
            <a:ext cx="1295400" cy="1588"/>
          </a:xfrm>
          <a:prstGeom prst="straightConnector1">
            <a:avLst/>
          </a:prstGeom>
          <a:noFill/>
          <a:ln w="19050" algn="ctr">
            <a:solidFill>
              <a:srgbClr val="008000"/>
            </a:solidFill>
            <a:round/>
            <a:headEnd/>
            <a:tailEnd type="arrow" w="med" len="med"/>
          </a:ln>
        </p:spPr>
      </p:cxnSp>
      <p:sp>
        <p:nvSpPr>
          <p:cNvPr id="49198" name="TextBox 11"/>
          <p:cNvSpPr txBox="1">
            <a:spLocks noChangeArrowheads="1"/>
          </p:cNvSpPr>
          <p:nvPr/>
        </p:nvSpPr>
        <p:spPr bwMode="auto">
          <a:xfrm>
            <a:off x="5715000" y="1981200"/>
            <a:ext cx="2722899" cy="13434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29" tIns="45714" rIns="91429" bIns="45714">
            <a:sp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dirty="0">
                <a:solidFill>
                  <a:srgbClr val="000066"/>
                </a:solidFill>
                <a:latin typeface="Consolas"/>
                <a:cs typeface="Consolas"/>
              </a:rPr>
              <a:t>for (j=0;j&lt;</a:t>
            </a:r>
            <a:r>
              <a:rPr lang="en-US" dirty="0" err="1">
                <a:solidFill>
                  <a:srgbClr val="000066"/>
                </a:solidFill>
                <a:latin typeface="Consolas"/>
                <a:cs typeface="Consolas"/>
              </a:rPr>
              <a:t>N;j</a:t>
            </a:r>
            <a:r>
              <a:rPr lang="en-US" dirty="0">
                <a:solidFill>
                  <a:srgbClr val="000066"/>
                </a:solidFill>
                <a:latin typeface="Consolas"/>
                <a:cs typeface="Consolas"/>
              </a:rPr>
              <a:t>++){</a:t>
            </a:r>
          </a:p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dirty="0">
                <a:solidFill>
                  <a:srgbClr val="000066"/>
                </a:solidFill>
                <a:latin typeface="Consolas"/>
                <a:cs typeface="Consolas"/>
              </a:rPr>
              <a:t>  for (</a:t>
            </a:r>
            <a:r>
              <a:rPr lang="en-US" dirty="0" err="1">
                <a:solidFill>
                  <a:srgbClr val="000066"/>
                </a:solidFill>
                <a:latin typeface="Consolas"/>
                <a:cs typeface="Consolas"/>
              </a:rPr>
              <a:t>i</a:t>
            </a:r>
            <a:r>
              <a:rPr lang="en-US" dirty="0">
                <a:solidFill>
                  <a:srgbClr val="000066"/>
                </a:solidFill>
                <a:latin typeface="Consolas"/>
                <a:cs typeface="Consolas"/>
              </a:rPr>
              <a:t>=0;i&lt;</a:t>
            </a:r>
            <a:r>
              <a:rPr lang="en-US" dirty="0" err="1">
                <a:solidFill>
                  <a:srgbClr val="000066"/>
                </a:solidFill>
                <a:latin typeface="Consolas"/>
                <a:cs typeface="Consolas"/>
              </a:rPr>
              <a:t>N;i</a:t>
            </a:r>
            <a:r>
              <a:rPr lang="en-US" dirty="0">
                <a:solidFill>
                  <a:srgbClr val="000066"/>
                </a:solidFill>
                <a:latin typeface="Consolas"/>
                <a:cs typeface="Consolas"/>
              </a:rPr>
              <a:t>++){</a:t>
            </a:r>
          </a:p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dirty="0">
                <a:solidFill>
                  <a:srgbClr val="000066"/>
                </a:solidFill>
                <a:latin typeface="Consolas"/>
                <a:cs typeface="Consolas"/>
              </a:rPr>
              <a:t>    … = A[</a:t>
            </a:r>
            <a:r>
              <a:rPr lang="en-US" dirty="0" err="1">
                <a:solidFill>
                  <a:srgbClr val="000066"/>
                </a:solidFill>
                <a:latin typeface="Consolas"/>
                <a:cs typeface="Consolas"/>
              </a:rPr>
              <a:t>i</a:t>
            </a:r>
            <a:r>
              <a:rPr lang="en-US" dirty="0">
                <a:solidFill>
                  <a:srgbClr val="000066"/>
                </a:solidFill>
                <a:latin typeface="Consolas"/>
                <a:cs typeface="Consolas"/>
              </a:rPr>
              <a:t>][j];</a:t>
            </a:r>
          </a:p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dirty="0">
                <a:solidFill>
                  <a:srgbClr val="000066"/>
                </a:solidFill>
                <a:latin typeface="Consolas"/>
                <a:cs typeface="Consolas"/>
              </a:rPr>
              <a:t>  }</a:t>
            </a:r>
          </a:p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dirty="0">
                <a:solidFill>
                  <a:srgbClr val="000066"/>
                </a:solidFill>
                <a:latin typeface="Consolas"/>
                <a:cs typeface="Consolas"/>
              </a:rPr>
              <a:t>}</a:t>
            </a:r>
          </a:p>
        </p:txBody>
      </p:sp>
      <p:cxnSp>
        <p:nvCxnSpPr>
          <p:cNvPr id="49199" name="Straight Arrow Connector 18"/>
          <p:cNvCxnSpPr>
            <a:cxnSpLocks noChangeShapeType="1"/>
          </p:cNvCxnSpPr>
          <p:nvPr/>
        </p:nvCxnSpPr>
        <p:spPr bwMode="auto">
          <a:xfrm rot="5400000">
            <a:off x="2972594" y="2780506"/>
            <a:ext cx="1295400" cy="1588"/>
          </a:xfrm>
          <a:prstGeom prst="straightConnector1">
            <a:avLst/>
          </a:prstGeom>
          <a:noFill/>
          <a:ln w="19050" algn="ctr">
            <a:solidFill>
              <a:srgbClr val="008000"/>
            </a:solidFill>
            <a:round/>
            <a:headEnd/>
            <a:tailEnd type="arrow" w="med" len="med"/>
          </a:ln>
        </p:spPr>
      </p:cxnSp>
      <p:sp>
        <p:nvSpPr>
          <p:cNvPr id="11" name="TextBox 10"/>
          <p:cNvSpPr txBox="1"/>
          <p:nvPr/>
        </p:nvSpPr>
        <p:spPr>
          <a:xfrm>
            <a:off x="4127500" y="4413766"/>
            <a:ext cx="24196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= N</a:t>
            </a:r>
            <a:r>
              <a:rPr lang="en-US" dirty="0">
                <a:solidFill>
                  <a:srgbClr val="C00000"/>
                </a:solidFill>
              </a:rPr>
              <a:t>*N / N*N = 100%</a:t>
            </a:r>
          </a:p>
        </p:txBody>
      </p:sp>
      <p:sp>
        <p:nvSpPr>
          <p:cNvPr id="12" name="TextBox 14"/>
          <p:cNvSpPr txBox="1">
            <a:spLocks noChangeArrowheads="1"/>
          </p:cNvSpPr>
          <p:nvPr/>
        </p:nvSpPr>
        <p:spPr bwMode="auto">
          <a:xfrm>
            <a:off x="696914" y="5166025"/>
            <a:ext cx="7537808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Lesson: for 2D accesses, if column order, if entire column </a:t>
            </a:r>
            <a:endParaRPr lang="en-US" dirty="0" smtClean="0">
              <a:latin typeface="Comic Sans MS"/>
              <a:cs typeface="Comic Sans MS"/>
            </a:endParaRPr>
          </a:p>
          <a:p>
            <a:r>
              <a:rPr lang="en-US" dirty="0" smtClean="0">
                <a:latin typeface="Comic Sans MS"/>
                <a:cs typeface="Comic Sans MS"/>
              </a:rPr>
              <a:t>doesn’t fit, then </a:t>
            </a:r>
            <a:r>
              <a:rPr lang="en-US" dirty="0">
                <a:latin typeface="Comic Sans MS"/>
                <a:cs typeface="Comic Sans MS"/>
              </a:rPr>
              <a:t>100% miss rate (block (1,2) is gone </a:t>
            </a:r>
            <a:endParaRPr lang="en-US" dirty="0" smtClean="0">
              <a:latin typeface="Comic Sans MS"/>
              <a:cs typeface="Comic Sans MS"/>
            </a:endParaRPr>
          </a:p>
          <a:p>
            <a:r>
              <a:rPr lang="en-US" dirty="0" smtClean="0">
                <a:latin typeface="Comic Sans MS"/>
                <a:cs typeface="Comic Sans MS"/>
              </a:rPr>
              <a:t>after </a:t>
            </a:r>
            <a:r>
              <a:rPr lang="en-US" dirty="0">
                <a:latin typeface="Comic Sans MS"/>
                <a:cs typeface="Comic Sans MS"/>
              </a:rPr>
              <a:t>access to element </a:t>
            </a:r>
            <a:r>
              <a:rPr lang="en-US" dirty="0" smtClean="0">
                <a:latin typeface="Comic Sans MS"/>
                <a:cs typeface="Comic Sans MS"/>
              </a:rPr>
              <a:t>9)</a:t>
            </a:r>
            <a:r>
              <a:rPr lang="en-US" dirty="0">
                <a:latin typeface="Comic Sans MS"/>
                <a:cs typeface="Comic Sans MS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4466948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Matrix multiplication</a:t>
            </a:r>
            <a:endParaRPr lang="en-US" dirty="0"/>
          </a:p>
        </p:txBody>
      </p:sp>
      <p:sp>
        <p:nvSpPr>
          <p:cNvPr id="50179" name="TextBox 5"/>
          <p:cNvSpPr txBox="1">
            <a:spLocks noChangeArrowheads="1"/>
          </p:cNvSpPr>
          <p:nvPr/>
        </p:nvSpPr>
        <p:spPr bwMode="auto">
          <a:xfrm>
            <a:off x="2286000" y="1981200"/>
            <a:ext cx="350838" cy="341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29" tIns="45714" rIns="91429" bIns="45714">
            <a:sp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</a:pPr>
            <a:r>
              <a:rPr lang="en-US">
                <a:solidFill>
                  <a:srgbClr val="000066"/>
                </a:solidFill>
                <a:latin typeface="Helvetica" pitchFamily="34" charset="0"/>
              </a:rPr>
              <a:t>A</a:t>
            </a:r>
          </a:p>
        </p:txBody>
      </p:sp>
      <p:sp>
        <p:nvSpPr>
          <p:cNvPr id="50182" name="TextBox 12"/>
          <p:cNvSpPr txBox="1">
            <a:spLocks noChangeArrowheads="1"/>
          </p:cNvSpPr>
          <p:nvPr/>
        </p:nvSpPr>
        <p:spPr bwMode="auto">
          <a:xfrm>
            <a:off x="5935663" y="1905000"/>
            <a:ext cx="2976724" cy="18420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29" tIns="45714" rIns="91429" bIns="45714">
            <a:sp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dirty="0">
                <a:solidFill>
                  <a:srgbClr val="000066"/>
                </a:solidFill>
                <a:latin typeface="Consolas"/>
                <a:cs typeface="Consolas"/>
              </a:rPr>
              <a:t>for (</a:t>
            </a:r>
            <a:r>
              <a:rPr lang="en-US" dirty="0" err="1">
                <a:solidFill>
                  <a:srgbClr val="000066"/>
                </a:solidFill>
                <a:latin typeface="Consolas"/>
                <a:cs typeface="Consolas"/>
              </a:rPr>
              <a:t>i</a:t>
            </a:r>
            <a:r>
              <a:rPr lang="en-US" dirty="0">
                <a:solidFill>
                  <a:srgbClr val="000066"/>
                </a:solidFill>
                <a:latin typeface="Consolas"/>
                <a:cs typeface="Consolas"/>
              </a:rPr>
              <a:t>=0;i&lt;</a:t>
            </a:r>
            <a:r>
              <a:rPr lang="en-US" dirty="0" err="1">
                <a:solidFill>
                  <a:srgbClr val="000066"/>
                </a:solidFill>
                <a:latin typeface="Consolas"/>
                <a:cs typeface="Consolas"/>
              </a:rPr>
              <a:t>N;i</a:t>
            </a:r>
            <a:r>
              <a:rPr lang="en-US" dirty="0">
                <a:solidFill>
                  <a:srgbClr val="000066"/>
                </a:solidFill>
                <a:latin typeface="Consolas"/>
                <a:cs typeface="Consolas"/>
              </a:rPr>
              <a:t>++){</a:t>
            </a:r>
          </a:p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dirty="0">
                <a:solidFill>
                  <a:srgbClr val="000066"/>
                </a:solidFill>
                <a:latin typeface="Consolas"/>
                <a:cs typeface="Consolas"/>
              </a:rPr>
              <a:t>  for (j=0;j&lt;</a:t>
            </a:r>
            <a:r>
              <a:rPr lang="en-US" dirty="0" err="1">
                <a:solidFill>
                  <a:srgbClr val="000066"/>
                </a:solidFill>
                <a:latin typeface="Consolas"/>
                <a:cs typeface="Consolas"/>
              </a:rPr>
              <a:t>N;j</a:t>
            </a:r>
            <a:r>
              <a:rPr lang="en-US" dirty="0">
                <a:solidFill>
                  <a:srgbClr val="000066"/>
                </a:solidFill>
                <a:latin typeface="Consolas"/>
                <a:cs typeface="Consolas"/>
              </a:rPr>
              <a:t>++){</a:t>
            </a:r>
          </a:p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dirty="0">
                <a:solidFill>
                  <a:srgbClr val="000066"/>
                </a:solidFill>
                <a:latin typeface="Consolas"/>
                <a:cs typeface="Consolas"/>
              </a:rPr>
              <a:t>    for (k=0;k&lt;</a:t>
            </a:r>
            <a:r>
              <a:rPr lang="en-US" dirty="0" err="1">
                <a:solidFill>
                  <a:srgbClr val="000066"/>
                </a:solidFill>
                <a:latin typeface="Consolas"/>
                <a:cs typeface="Consolas"/>
              </a:rPr>
              <a:t>N;k</a:t>
            </a:r>
            <a:r>
              <a:rPr lang="en-US" dirty="0">
                <a:solidFill>
                  <a:srgbClr val="000066"/>
                </a:solidFill>
                <a:latin typeface="Consolas"/>
                <a:cs typeface="Consolas"/>
              </a:rPr>
              <a:t>++){</a:t>
            </a:r>
          </a:p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dirty="0">
                <a:solidFill>
                  <a:srgbClr val="000066"/>
                </a:solidFill>
                <a:latin typeface="Consolas"/>
                <a:cs typeface="Consolas"/>
              </a:rPr>
              <a:t>    … = </a:t>
            </a:r>
            <a:r>
              <a:rPr lang="en-US" dirty="0" smtClean="0">
                <a:solidFill>
                  <a:srgbClr val="000066"/>
                </a:solidFill>
                <a:latin typeface="Consolas"/>
                <a:cs typeface="Consolas"/>
              </a:rPr>
              <a:t>A[</a:t>
            </a:r>
            <a:r>
              <a:rPr lang="en-US" dirty="0">
                <a:solidFill>
                  <a:srgbClr val="000066"/>
                </a:solidFill>
                <a:latin typeface="Consolas"/>
                <a:cs typeface="Consolas"/>
              </a:rPr>
              <a:t>i</a:t>
            </a:r>
            <a:r>
              <a:rPr lang="en-US" dirty="0" smtClean="0">
                <a:solidFill>
                  <a:srgbClr val="000066"/>
                </a:solidFill>
                <a:latin typeface="Consolas"/>
                <a:cs typeface="Consolas"/>
              </a:rPr>
              <a:t>][k] </a:t>
            </a:r>
            <a:r>
              <a:rPr lang="en-US" dirty="0">
                <a:solidFill>
                  <a:srgbClr val="000066"/>
                </a:solidFill>
                <a:latin typeface="Consolas"/>
                <a:cs typeface="Consolas"/>
              </a:rPr>
              <a:t>* </a:t>
            </a:r>
          </a:p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dirty="0">
                <a:solidFill>
                  <a:srgbClr val="000066"/>
                </a:solidFill>
                <a:latin typeface="Consolas"/>
                <a:cs typeface="Consolas"/>
              </a:rPr>
              <a:t>	 </a:t>
            </a:r>
            <a:r>
              <a:rPr lang="en-US" dirty="0" smtClean="0">
                <a:solidFill>
                  <a:srgbClr val="000066"/>
                </a:solidFill>
                <a:latin typeface="Consolas"/>
                <a:cs typeface="Consolas"/>
              </a:rPr>
              <a:t>B[</a:t>
            </a:r>
            <a:r>
              <a:rPr lang="en-US" dirty="0">
                <a:solidFill>
                  <a:srgbClr val="000066"/>
                </a:solidFill>
                <a:latin typeface="Consolas"/>
                <a:cs typeface="Consolas"/>
              </a:rPr>
              <a:t>k</a:t>
            </a:r>
            <a:r>
              <a:rPr lang="en-US" dirty="0" smtClean="0">
                <a:solidFill>
                  <a:srgbClr val="000066"/>
                </a:solidFill>
                <a:latin typeface="Consolas"/>
                <a:cs typeface="Consolas"/>
              </a:rPr>
              <a:t>][j]</a:t>
            </a:r>
            <a:r>
              <a:rPr lang="en-US" dirty="0">
                <a:solidFill>
                  <a:srgbClr val="000066"/>
                </a:solidFill>
                <a:latin typeface="Consolas"/>
                <a:cs typeface="Consolas"/>
              </a:rPr>
              <a:t>;</a:t>
            </a:r>
          </a:p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dirty="0">
                <a:solidFill>
                  <a:srgbClr val="000066"/>
                </a:solidFill>
                <a:latin typeface="Consolas"/>
                <a:cs typeface="Consolas"/>
              </a:rPr>
              <a:t>  }</a:t>
            </a:r>
          </a:p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dirty="0">
                <a:solidFill>
                  <a:srgbClr val="000066"/>
                </a:solidFill>
                <a:latin typeface="Consolas"/>
                <a:cs typeface="Consolas"/>
              </a:rPr>
              <a:t>}</a:t>
            </a:r>
          </a:p>
        </p:txBody>
      </p:sp>
      <p:graphicFrame>
        <p:nvGraphicFramePr>
          <p:cNvPr id="16" name="Table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79187225"/>
              </p:ext>
            </p:extLst>
          </p:nvPr>
        </p:nvGraphicFramePr>
        <p:xfrm>
          <a:off x="2667000" y="2057400"/>
          <a:ext cx="1371600" cy="975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2900"/>
                <a:gridCol w="342900"/>
                <a:gridCol w="342900"/>
                <a:gridCol w="342900"/>
              </a:tblGrid>
              <a:tr h="243840"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3840"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3840"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3840"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13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15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16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cxnSp>
        <p:nvCxnSpPr>
          <p:cNvPr id="50227" name="Straight Arrow Connector 17"/>
          <p:cNvCxnSpPr>
            <a:cxnSpLocks noChangeShapeType="1"/>
          </p:cNvCxnSpPr>
          <p:nvPr/>
        </p:nvCxnSpPr>
        <p:spPr bwMode="auto">
          <a:xfrm rot="5400000">
            <a:off x="4401344" y="2551906"/>
            <a:ext cx="914400" cy="1588"/>
          </a:xfrm>
          <a:prstGeom prst="straightConnector1">
            <a:avLst/>
          </a:prstGeom>
          <a:noFill/>
          <a:ln w="19050" algn="ctr">
            <a:solidFill>
              <a:srgbClr val="008000"/>
            </a:solidFill>
            <a:round/>
            <a:headEnd/>
            <a:tailEnd type="arrow" w="med" len="med"/>
          </a:ln>
        </p:spPr>
      </p:cxnSp>
      <p:sp>
        <p:nvSpPr>
          <p:cNvPr id="50228" name="TextBox 11"/>
          <p:cNvSpPr txBox="1">
            <a:spLocks noChangeArrowheads="1"/>
          </p:cNvSpPr>
          <p:nvPr/>
        </p:nvSpPr>
        <p:spPr bwMode="auto">
          <a:xfrm>
            <a:off x="4191000" y="1981200"/>
            <a:ext cx="350838" cy="341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29" tIns="45714" rIns="91429" bIns="45714">
            <a:sp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</a:pPr>
            <a:r>
              <a:rPr lang="en-US">
                <a:solidFill>
                  <a:srgbClr val="000066"/>
                </a:solidFill>
                <a:latin typeface="Helvetica" pitchFamily="34" charset="0"/>
              </a:rPr>
              <a:t>B</a:t>
            </a:r>
          </a:p>
        </p:txBody>
      </p:sp>
      <p:graphicFrame>
        <p:nvGraphicFramePr>
          <p:cNvPr id="17" name="Table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63144888"/>
              </p:ext>
            </p:extLst>
          </p:nvPr>
        </p:nvGraphicFramePr>
        <p:xfrm>
          <a:off x="4572000" y="2057400"/>
          <a:ext cx="1371600" cy="975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2900"/>
                <a:gridCol w="342900"/>
                <a:gridCol w="342900"/>
                <a:gridCol w="342900"/>
              </a:tblGrid>
              <a:tr h="243840"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17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18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19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20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3840"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21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22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23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24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3840"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25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26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27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28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3840"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29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30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31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32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cxnSp>
        <p:nvCxnSpPr>
          <p:cNvPr id="50256" name="Straight Arrow Connector 19"/>
          <p:cNvCxnSpPr>
            <a:cxnSpLocks noChangeShapeType="1"/>
          </p:cNvCxnSpPr>
          <p:nvPr/>
        </p:nvCxnSpPr>
        <p:spPr bwMode="auto">
          <a:xfrm>
            <a:off x="2667000" y="2133600"/>
            <a:ext cx="1295400" cy="1588"/>
          </a:xfrm>
          <a:prstGeom prst="straightConnector1">
            <a:avLst/>
          </a:prstGeom>
          <a:noFill/>
          <a:ln w="19050" algn="ctr">
            <a:solidFill>
              <a:srgbClr val="008000"/>
            </a:solidFill>
            <a:round/>
            <a:headEnd/>
            <a:tailEnd type="arrow" w="med" len="med"/>
          </a:ln>
        </p:spPr>
      </p:cxnSp>
    </p:spTree>
    <p:extLst>
      <p:ext uri="{BB962C8B-B14F-4D97-AF65-F5344CB8AC3E}">
        <p14:creationId xmlns:p14="http://schemas.microsoft.com/office/powerpoint/2010/main" val="7163263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3840" y="1826259"/>
            <a:ext cx="8610600" cy="4504691"/>
          </a:xfrm>
        </p:spPr>
        <p:txBody>
          <a:bodyPr>
            <a:normAutofit/>
          </a:bodyPr>
          <a:lstStyle/>
          <a:p>
            <a:pPr marL="744451" lvl="1" indent="-246034">
              <a:lnSpc>
                <a:spcPct val="90000"/>
              </a:lnSpc>
              <a:defRPr/>
            </a:pPr>
            <a:r>
              <a:rPr lang="en-US" sz="3200" dirty="0" smtClean="0">
                <a:solidFill>
                  <a:schemeClr val="bg1">
                    <a:lumMod val="65000"/>
                  </a:schemeClr>
                </a:solidFill>
              </a:rPr>
              <a:t>Cache </a:t>
            </a:r>
            <a:r>
              <a:rPr lang="en-US" sz="3200" dirty="0">
                <a:solidFill>
                  <a:schemeClr val="bg1">
                    <a:lumMod val="65000"/>
                  </a:schemeClr>
                </a:solidFill>
              </a:rPr>
              <a:t>basics and </a:t>
            </a:r>
            <a:r>
              <a:rPr lang="en-US" sz="3200" dirty="0" smtClean="0">
                <a:solidFill>
                  <a:schemeClr val="bg1">
                    <a:lumMod val="65000"/>
                  </a:schemeClr>
                </a:solidFill>
              </a:rPr>
              <a:t>organization (last </a:t>
            </a:r>
            <a:r>
              <a:rPr lang="en-US" sz="3200" dirty="0" err="1" smtClean="0">
                <a:solidFill>
                  <a:schemeClr val="bg1">
                    <a:lumMod val="65000"/>
                  </a:schemeClr>
                </a:solidFill>
              </a:rPr>
              <a:t>lec</a:t>
            </a:r>
            <a:r>
              <a:rPr lang="en-US" sz="3200" dirty="0" smtClean="0">
                <a:solidFill>
                  <a:schemeClr val="bg1">
                    <a:lumMod val="65000"/>
                  </a:schemeClr>
                </a:solidFill>
              </a:rPr>
              <a:t>.)</a:t>
            </a:r>
            <a:endParaRPr lang="en-US" sz="3200" dirty="0">
              <a:solidFill>
                <a:schemeClr val="bg1">
                  <a:lumMod val="65000"/>
                </a:schemeClr>
              </a:solidFill>
            </a:endParaRPr>
          </a:p>
          <a:p>
            <a:pPr marL="744451" lvl="1" indent="-246034">
              <a:lnSpc>
                <a:spcPct val="90000"/>
              </a:lnSpc>
              <a:defRPr/>
            </a:pPr>
            <a:r>
              <a:rPr lang="en-US" sz="3200" dirty="0"/>
              <a:t>Optimizing for </a:t>
            </a:r>
            <a:r>
              <a:rPr lang="en-US" sz="3200" dirty="0" smtClean="0"/>
              <a:t>Caches (this </a:t>
            </a:r>
            <a:r>
              <a:rPr lang="en-US" sz="3200" dirty="0" err="1" smtClean="0"/>
              <a:t>lec</a:t>
            </a:r>
            <a:r>
              <a:rPr lang="en-US" sz="3200" dirty="0" smtClean="0"/>
              <a:t>.)</a:t>
            </a:r>
            <a:endParaRPr lang="en-US" sz="3200" dirty="0"/>
          </a:p>
          <a:p>
            <a:pPr marL="1146041" lvl="2" indent="-238097">
              <a:lnSpc>
                <a:spcPct val="90000"/>
              </a:lnSpc>
              <a:defRPr/>
            </a:pPr>
            <a:r>
              <a:rPr lang="en-US" sz="2800" dirty="0"/>
              <a:t>Tiling/blocking</a:t>
            </a:r>
          </a:p>
          <a:p>
            <a:pPr marL="1146041" lvl="2" indent="-238097">
              <a:lnSpc>
                <a:spcPct val="90000"/>
              </a:lnSpc>
              <a:defRPr/>
            </a:pPr>
            <a:r>
              <a:rPr lang="en-US" sz="2800" dirty="0"/>
              <a:t>Loop reordering</a:t>
            </a:r>
          </a:p>
          <a:p>
            <a:pPr marL="744451" lvl="1" indent="-246034">
              <a:lnSpc>
                <a:spcPct val="90000"/>
              </a:lnSpc>
              <a:defRPr/>
            </a:pPr>
            <a:r>
              <a:rPr lang="en-US" sz="3200" dirty="0" smtClean="0"/>
              <a:t>Prefetching (next </a:t>
            </a:r>
            <a:r>
              <a:rPr lang="en-US" sz="3200" dirty="0" err="1" smtClean="0"/>
              <a:t>lec</a:t>
            </a:r>
            <a:r>
              <a:rPr lang="en-US" sz="3200" dirty="0" smtClean="0"/>
              <a:t>.)</a:t>
            </a:r>
            <a:endParaRPr lang="en-US" sz="3200" dirty="0"/>
          </a:p>
          <a:p>
            <a:pPr marL="744451" lvl="1" indent="-246034">
              <a:lnSpc>
                <a:spcPct val="90000"/>
              </a:lnSpc>
              <a:defRPr/>
            </a:pPr>
            <a:r>
              <a:rPr lang="en-US" sz="3200" dirty="0"/>
              <a:t>Virtual </a:t>
            </a:r>
            <a:r>
              <a:rPr lang="en-US" sz="3200" dirty="0" smtClean="0"/>
              <a:t>Memory (next </a:t>
            </a:r>
            <a:r>
              <a:rPr lang="en-US" sz="3200" dirty="0" err="1" smtClean="0"/>
              <a:t>lec</a:t>
            </a:r>
            <a:r>
              <a:rPr lang="en-US" sz="3200" dirty="0" smtClean="0"/>
              <a:t>.)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6496863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2 2D Arrays</a:t>
            </a:r>
            <a:endParaRPr lang="en-US" dirty="0"/>
          </a:p>
        </p:txBody>
      </p:sp>
      <p:sp>
        <p:nvSpPr>
          <p:cNvPr id="50179" name="TextBox 5"/>
          <p:cNvSpPr txBox="1">
            <a:spLocks noChangeArrowheads="1"/>
          </p:cNvSpPr>
          <p:nvPr/>
        </p:nvSpPr>
        <p:spPr bwMode="auto">
          <a:xfrm>
            <a:off x="2286000" y="1981200"/>
            <a:ext cx="350838" cy="341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29" tIns="45714" rIns="91429" bIns="45714">
            <a:sp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</a:pPr>
            <a:r>
              <a:rPr lang="en-US">
                <a:solidFill>
                  <a:srgbClr val="000066"/>
                </a:solidFill>
                <a:latin typeface="Helvetica" pitchFamily="34" charset="0"/>
              </a:rPr>
              <a:t>A</a:t>
            </a:r>
          </a:p>
        </p:txBody>
      </p:sp>
      <p:sp>
        <p:nvSpPr>
          <p:cNvPr id="50180" name="TextBox 6"/>
          <p:cNvSpPr txBox="1">
            <a:spLocks noChangeArrowheads="1"/>
          </p:cNvSpPr>
          <p:nvPr/>
        </p:nvSpPr>
        <p:spPr bwMode="auto">
          <a:xfrm>
            <a:off x="193675" y="1752600"/>
            <a:ext cx="877888" cy="341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29" tIns="45714" rIns="91429" bIns="45714">
            <a:sp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</a:pPr>
            <a:r>
              <a:rPr lang="en-US">
                <a:solidFill>
                  <a:srgbClr val="000066"/>
                </a:solidFill>
                <a:latin typeface="Helvetica" pitchFamily="34" charset="0"/>
              </a:rPr>
              <a:t>Cache</a:t>
            </a:r>
          </a:p>
        </p:txBody>
      </p:sp>
      <p:sp>
        <p:nvSpPr>
          <p:cNvPr id="50181" name="TextBox 10"/>
          <p:cNvSpPr txBox="1">
            <a:spLocks noChangeArrowheads="1"/>
          </p:cNvSpPr>
          <p:nvPr/>
        </p:nvSpPr>
        <p:spPr bwMode="auto">
          <a:xfrm>
            <a:off x="342900" y="4343400"/>
            <a:ext cx="8315325" cy="1338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dirty="0">
                <a:solidFill>
                  <a:srgbClr val="000066"/>
                </a:solidFill>
                <a:latin typeface="Helvetica" pitchFamily="34" charset="0"/>
              </a:rPr>
              <a:t>A[] does not fit, B[] does not fit, </a:t>
            </a:r>
          </a:p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dirty="0">
                <a:solidFill>
                  <a:srgbClr val="000066"/>
                </a:solidFill>
                <a:latin typeface="Helvetica" pitchFamily="34" charset="0"/>
              </a:rPr>
              <a:t>column of B[] does not fit (at same time as row of A[])</a:t>
            </a:r>
          </a:p>
          <a:p>
            <a:pPr>
              <a:lnSpc>
                <a:spcPct val="90000"/>
              </a:lnSpc>
              <a:spcBef>
                <a:spcPct val="0"/>
              </a:spcBef>
            </a:pPr>
            <a:endParaRPr lang="en-US" dirty="0">
              <a:solidFill>
                <a:srgbClr val="000066"/>
              </a:solidFill>
              <a:latin typeface="Helvetica" pitchFamily="34" charset="0"/>
            </a:endParaRPr>
          </a:p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dirty="0">
                <a:solidFill>
                  <a:srgbClr val="000066"/>
                </a:solidFill>
                <a:latin typeface="Helvetica" pitchFamily="34" charset="0"/>
              </a:rPr>
              <a:t>Miss rate = #misses / #accesses =</a:t>
            </a:r>
            <a:endParaRPr lang="en-US" dirty="0">
              <a:solidFill>
                <a:srgbClr val="C00000"/>
              </a:solidFill>
              <a:latin typeface="Helvetica" pitchFamily="34" charset="0"/>
            </a:endParaRPr>
          </a:p>
          <a:p>
            <a:pPr>
              <a:lnSpc>
                <a:spcPct val="90000"/>
              </a:lnSpc>
              <a:spcBef>
                <a:spcPct val="0"/>
              </a:spcBef>
            </a:pPr>
            <a:endParaRPr lang="en-US" dirty="0">
              <a:solidFill>
                <a:srgbClr val="000066"/>
              </a:solidFill>
              <a:latin typeface="Helvetica" pitchFamily="34" charset="0"/>
            </a:endParaRPr>
          </a:p>
        </p:txBody>
      </p:sp>
      <p:sp>
        <p:nvSpPr>
          <p:cNvPr id="50182" name="TextBox 12"/>
          <p:cNvSpPr txBox="1">
            <a:spLocks noChangeArrowheads="1"/>
          </p:cNvSpPr>
          <p:nvPr/>
        </p:nvSpPr>
        <p:spPr bwMode="auto">
          <a:xfrm>
            <a:off x="5935663" y="1905000"/>
            <a:ext cx="2976724" cy="18420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29" tIns="45714" rIns="91429" bIns="45714">
            <a:sp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dirty="0">
                <a:solidFill>
                  <a:srgbClr val="000066"/>
                </a:solidFill>
                <a:latin typeface="Consolas"/>
                <a:cs typeface="Consolas"/>
              </a:rPr>
              <a:t>for (</a:t>
            </a:r>
            <a:r>
              <a:rPr lang="en-US" dirty="0" err="1">
                <a:solidFill>
                  <a:srgbClr val="000066"/>
                </a:solidFill>
                <a:latin typeface="Consolas"/>
                <a:cs typeface="Consolas"/>
              </a:rPr>
              <a:t>i</a:t>
            </a:r>
            <a:r>
              <a:rPr lang="en-US" dirty="0">
                <a:solidFill>
                  <a:srgbClr val="000066"/>
                </a:solidFill>
                <a:latin typeface="Consolas"/>
                <a:cs typeface="Consolas"/>
              </a:rPr>
              <a:t>=0;i&lt;</a:t>
            </a:r>
            <a:r>
              <a:rPr lang="en-US" dirty="0" err="1">
                <a:solidFill>
                  <a:srgbClr val="000066"/>
                </a:solidFill>
                <a:latin typeface="Consolas"/>
                <a:cs typeface="Consolas"/>
              </a:rPr>
              <a:t>N;i</a:t>
            </a:r>
            <a:r>
              <a:rPr lang="en-US" dirty="0">
                <a:solidFill>
                  <a:srgbClr val="000066"/>
                </a:solidFill>
                <a:latin typeface="Consolas"/>
                <a:cs typeface="Consolas"/>
              </a:rPr>
              <a:t>++){</a:t>
            </a:r>
          </a:p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dirty="0">
                <a:solidFill>
                  <a:srgbClr val="000066"/>
                </a:solidFill>
                <a:latin typeface="Consolas"/>
                <a:cs typeface="Consolas"/>
              </a:rPr>
              <a:t>  for (j=0;j&lt;</a:t>
            </a:r>
            <a:r>
              <a:rPr lang="en-US" dirty="0" err="1">
                <a:solidFill>
                  <a:srgbClr val="000066"/>
                </a:solidFill>
                <a:latin typeface="Consolas"/>
                <a:cs typeface="Consolas"/>
              </a:rPr>
              <a:t>N;j</a:t>
            </a:r>
            <a:r>
              <a:rPr lang="en-US" dirty="0">
                <a:solidFill>
                  <a:srgbClr val="000066"/>
                </a:solidFill>
                <a:latin typeface="Consolas"/>
                <a:cs typeface="Consolas"/>
              </a:rPr>
              <a:t>++){</a:t>
            </a:r>
          </a:p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dirty="0">
                <a:solidFill>
                  <a:srgbClr val="000066"/>
                </a:solidFill>
                <a:latin typeface="Consolas"/>
                <a:cs typeface="Consolas"/>
              </a:rPr>
              <a:t>    for (k=0;k&lt;</a:t>
            </a:r>
            <a:r>
              <a:rPr lang="en-US" dirty="0" err="1">
                <a:solidFill>
                  <a:srgbClr val="000066"/>
                </a:solidFill>
                <a:latin typeface="Consolas"/>
                <a:cs typeface="Consolas"/>
              </a:rPr>
              <a:t>N;k</a:t>
            </a:r>
            <a:r>
              <a:rPr lang="en-US" dirty="0">
                <a:solidFill>
                  <a:srgbClr val="000066"/>
                </a:solidFill>
                <a:latin typeface="Consolas"/>
                <a:cs typeface="Consolas"/>
              </a:rPr>
              <a:t>++){</a:t>
            </a:r>
          </a:p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dirty="0">
                <a:solidFill>
                  <a:srgbClr val="000066"/>
                </a:solidFill>
                <a:latin typeface="Consolas"/>
                <a:cs typeface="Consolas"/>
              </a:rPr>
              <a:t>    … = </a:t>
            </a:r>
            <a:r>
              <a:rPr lang="en-US" dirty="0" smtClean="0">
                <a:solidFill>
                  <a:srgbClr val="000066"/>
                </a:solidFill>
                <a:latin typeface="Consolas"/>
                <a:cs typeface="Consolas"/>
              </a:rPr>
              <a:t>A[</a:t>
            </a:r>
            <a:r>
              <a:rPr lang="en-US" dirty="0">
                <a:solidFill>
                  <a:srgbClr val="000066"/>
                </a:solidFill>
                <a:latin typeface="Consolas"/>
                <a:cs typeface="Consolas"/>
              </a:rPr>
              <a:t>i</a:t>
            </a:r>
            <a:r>
              <a:rPr lang="en-US" dirty="0" smtClean="0">
                <a:solidFill>
                  <a:srgbClr val="000066"/>
                </a:solidFill>
                <a:latin typeface="Consolas"/>
                <a:cs typeface="Consolas"/>
              </a:rPr>
              <a:t>][k] </a:t>
            </a:r>
            <a:r>
              <a:rPr lang="en-US" dirty="0">
                <a:solidFill>
                  <a:srgbClr val="000066"/>
                </a:solidFill>
                <a:latin typeface="Consolas"/>
                <a:cs typeface="Consolas"/>
              </a:rPr>
              <a:t>* </a:t>
            </a:r>
          </a:p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dirty="0">
                <a:solidFill>
                  <a:srgbClr val="000066"/>
                </a:solidFill>
                <a:latin typeface="Consolas"/>
                <a:cs typeface="Consolas"/>
              </a:rPr>
              <a:t>	 </a:t>
            </a:r>
            <a:r>
              <a:rPr lang="en-US" dirty="0" smtClean="0">
                <a:solidFill>
                  <a:srgbClr val="000066"/>
                </a:solidFill>
                <a:latin typeface="Consolas"/>
                <a:cs typeface="Consolas"/>
              </a:rPr>
              <a:t>B[</a:t>
            </a:r>
            <a:r>
              <a:rPr lang="en-US" dirty="0">
                <a:solidFill>
                  <a:srgbClr val="000066"/>
                </a:solidFill>
                <a:latin typeface="Consolas"/>
                <a:cs typeface="Consolas"/>
              </a:rPr>
              <a:t>k</a:t>
            </a:r>
            <a:r>
              <a:rPr lang="en-US" dirty="0" smtClean="0">
                <a:solidFill>
                  <a:srgbClr val="000066"/>
                </a:solidFill>
                <a:latin typeface="Consolas"/>
                <a:cs typeface="Consolas"/>
              </a:rPr>
              <a:t>][j]</a:t>
            </a:r>
            <a:r>
              <a:rPr lang="en-US" dirty="0">
                <a:solidFill>
                  <a:srgbClr val="000066"/>
                </a:solidFill>
                <a:latin typeface="Consolas"/>
                <a:cs typeface="Consolas"/>
              </a:rPr>
              <a:t>;</a:t>
            </a:r>
          </a:p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dirty="0">
                <a:solidFill>
                  <a:srgbClr val="000066"/>
                </a:solidFill>
                <a:latin typeface="Consolas"/>
                <a:cs typeface="Consolas"/>
              </a:rPr>
              <a:t>  }</a:t>
            </a:r>
          </a:p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dirty="0">
                <a:solidFill>
                  <a:srgbClr val="000066"/>
                </a:solidFill>
                <a:latin typeface="Consolas"/>
                <a:cs typeface="Consolas"/>
              </a:rPr>
              <a:t>}</a:t>
            </a:r>
          </a:p>
        </p:txBody>
      </p:sp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80151376"/>
              </p:ext>
            </p:extLst>
          </p:nvPr>
        </p:nvGraphicFramePr>
        <p:xfrm>
          <a:off x="381000" y="2133600"/>
          <a:ext cx="1600200" cy="177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00100"/>
                <a:gridCol w="800100"/>
              </a:tblGrid>
              <a:tr h="444500"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44500"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44500"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44500"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16" name="Table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7416687"/>
              </p:ext>
            </p:extLst>
          </p:nvPr>
        </p:nvGraphicFramePr>
        <p:xfrm>
          <a:off x="2667000" y="2057400"/>
          <a:ext cx="1371600" cy="975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2900"/>
                <a:gridCol w="342900"/>
                <a:gridCol w="342900"/>
                <a:gridCol w="342900"/>
              </a:tblGrid>
              <a:tr h="243840"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3840"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3840"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3840"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13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15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16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cxnSp>
        <p:nvCxnSpPr>
          <p:cNvPr id="50227" name="Straight Arrow Connector 17"/>
          <p:cNvCxnSpPr>
            <a:cxnSpLocks noChangeShapeType="1"/>
          </p:cNvCxnSpPr>
          <p:nvPr/>
        </p:nvCxnSpPr>
        <p:spPr bwMode="auto">
          <a:xfrm rot="5400000">
            <a:off x="4401344" y="2551906"/>
            <a:ext cx="914400" cy="1588"/>
          </a:xfrm>
          <a:prstGeom prst="straightConnector1">
            <a:avLst/>
          </a:prstGeom>
          <a:noFill/>
          <a:ln w="19050" algn="ctr">
            <a:solidFill>
              <a:srgbClr val="008000"/>
            </a:solidFill>
            <a:round/>
            <a:headEnd/>
            <a:tailEnd type="arrow" w="med" len="med"/>
          </a:ln>
        </p:spPr>
      </p:cxnSp>
      <p:sp>
        <p:nvSpPr>
          <p:cNvPr id="50228" name="TextBox 11"/>
          <p:cNvSpPr txBox="1">
            <a:spLocks noChangeArrowheads="1"/>
          </p:cNvSpPr>
          <p:nvPr/>
        </p:nvSpPr>
        <p:spPr bwMode="auto">
          <a:xfrm>
            <a:off x="4191000" y="1981200"/>
            <a:ext cx="350838" cy="341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29" tIns="45714" rIns="91429" bIns="45714">
            <a:sp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</a:pPr>
            <a:r>
              <a:rPr lang="en-US">
                <a:solidFill>
                  <a:srgbClr val="000066"/>
                </a:solidFill>
                <a:latin typeface="Helvetica" pitchFamily="34" charset="0"/>
              </a:rPr>
              <a:t>B</a:t>
            </a:r>
          </a:p>
        </p:txBody>
      </p:sp>
      <p:graphicFrame>
        <p:nvGraphicFramePr>
          <p:cNvPr id="17" name="Table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0487661"/>
              </p:ext>
            </p:extLst>
          </p:nvPr>
        </p:nvGraphicFramePr>
        <p:xfrm>
          <a:off x="4572000" y="2057400"/>
          <a:ext cx="1371600" cy="975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2900"/>
                <a:gridCol w="342900"/>
                <a:gridCol w="342900"/>
                <a:gridCol w="342900"/>
              </a:tblGrid>
              <a:tr h="243840"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17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18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19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20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3840"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21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22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23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24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3840"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25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26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27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28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3840"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29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30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31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32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cxnSp>
        <p:nvCxnSpPr>
          <p:cNvPr id="50256" name="Straight Arrow Connector 19"/>
          <p:cNvCxnSpPr>
            <a:cxnSpLocks noChangeShapeType="1"/>
          </p:cNvCxnSpPr>
          <p:nvPr/>
        </p:nvCxnSpPr>
        <p:spPr bwMode="auto">
          <a:xfrm>
            <a:off x="2667000" y="2133600"/>
            <a:ext cx="1295400" cy="1588"/>
          </a:xfrm>
          <a:prstGeom prst="straightConnector1">
            <a:avLst/>
          </a:prstGeom>
          <a:noFill/>
          <a:ln w="19050" algn="ctr">
            <a:solidFill>
              <a:srgbClr val="008000"/>
            </a:solidFill>
            <a:round/>
            <a:headEnd/>
            <a:tailEnd type="arrow" w="med" len="med"/>
          </a:ln>
        </p:spPr>
      </p:cxnSp>
    </p:spTree>
    <p:extLst>
      <p:ext uri="{BB962C8B-B14F-4D97-AF65-F5344CB8AC3E}">
        <p14:creationId xmlns:p14="http://schemas.microsoft.com/office/powerpoint/2010/main" val="15226228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2 2D Arrays</a:t>
            </a:r>
            <a:endParaRPr lang="en-US" dirty="0"/>
          </a:p>
        </p:txBody>
      </p:sp>
      <p:sp>
        <p:nvSpPr>
          <p:cNvPr id="50179" name="TextBox 5"/>
          <p:cNvSpPr txBox="1">
            <a:spLocks noChangeArrowheads="1"/>
          </p:cNvSpPr>
          <p:nvPr/>
        </p:nvSpPr>
        <p:spPr bwMode="auto">
          <a:xfrm>
            <a:off x="2286000" y="1981200"/>
            <a:ext cx="350838" cy="341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29" tIns="45714" rIns="91429" bIns="45714">
            <a:sp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</a:pPr>
            <a:r>
              <a:rPr lang="en-US">
                <a:solidFill>
                  <a:srgbClr val="000066"/>
                </a:solidFill>
                <a:latin typeface="Helvetica" pitchFamily="34" charset="0"/>
              </a:rPr>
              <a:t>A</a:t>
            </a:r>
          </a:p>
        </p:txBody>
      </p:sp>
      <p:sp>
        <p:nvSpPr>
          <p:cNvPr id="50180" name="TextBox 6"/>
          <p:cNvSpPr txBox="1">
            <a:spLocks noChangeArrowheads="1"/>
          </p:cNvSpPr>
          <p:nvPr/>
        </p:nvSpPr>
        <p:spPr bwMode="auto">
          <a:xfrm>
            <a:off x="193675" y="1752600"/>
            <a:ext cx="877888" cy="341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29" tIns="45714" rIns="91429" bIns="45714">
            <a:sp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</a:pPr>
            <a:r>
              <a:rPr lang="en-US">
                <a:solidFill>
                  <a:srgbClr val="000066"/>
                </a:solidFill>
                <a:latin typeface="Helvetica" pitchFamily="34" charset="0"/>
              </a:rPr>
              <a:t>Cache</a:t>
            </a:r>
          </a:p>
        </p:txBody>
      </p:sp>
      <p:sp>
        <p:nvSpPr>
          <p:cNvPr id="50181" name="TextBox 10"/>
          <p:cNvSpPr txBox="1">
            <a:spLocks noChangeArrowheads="1"/>
          </p:cNvSpPr>
          <p:nvPr/>
        </p:nvSpPr>
        <p:spPr bwMode="auto">
          <a:xfrm>
            <a:off x="342900" y="4343400"/>
            <a:ext cx="8315325" cy="1338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dirty="0">
                <a:solidFill>
                  <a:srgbClr val="000066"/>
                </a:solidFill>
                <a:latin typeface="Helvetica" pitchFamily="34" charset="0"/>
              </a:rPr>
              <a:t>A[] does not fit, B[] does not fit, </a:t>
            </a:r>
          </a:p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dirty="0">
                <a:solidFill>
                  <a:srgbClr val="000066"/>
                </a:solidFill>
                <a:latin typeface="Helvetica" pitchFamily="34" charset="0"/>
              </a:rPr>
              <a:t>column of B[] does not fit (at same time as row of A[])</a:t>
            </a:r>
          </a:p>
          <a:p>
            <a:pPr>
              <a:lnSpc>
                <a:spcPct val="90000"/>
              </a:lnSpc>
              <a:spcBef>
                <a:spcPct val="0"/>
              </a:spcBef>
            </a:pPr>
            <a:endParaRPr lang="en-US" dirty="0">
              <a:solidFill>
                <a:srgbClr val="000066"/>
              </a:solidFill>
              <a:latin typeface="Helvetica" pitchFamily="34" charset="0"/>
            </a:endParaRPr>
          </a:p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dirty="0">
                <a:solidFill>
                  <a:srgbClr val="000066"/>
                </a:solidFill>
                <a:latin typeface="Helvetica" pitchFamily="34" charset="0"/>
              </a:rPr>
              <a:t>Miss rate = #misses / #accesses =</a:t>
            </a:r>
            <a:endParaRPr lang="en-US" dirty="0">
              <a:solidFill>
                <a:srgbClr val="C00000"/>
              </a:solidFill>
              <a:latin typeface="Helvetica" pitchFamily="34" charset="0"/>
            </a:endParaRPr>
          </a:p>
          <a:p>
            <a:pPr>
              <a:lnSpc>
                <a:spcPct val="90000"/>
              </a:lnSpc>
              <a:spcBef>
                <a:spcPct val="0"/>
              </a:spcBef>
            </a:pPr>
            <a:endParaRPr lang="en-US" dirty="0">
              <a:solidFill>
                <a:srgbClr val="000066"/>
              </a:solidFill>
              <a:latin typeface="Helvetica" pitchFamily="34" charset="0"/>
            </a:endParaRPr>
          </a:p>
        </p:txBody>
      </p:sp>
      <p:sp>
        <p:nvSpPr>
          <p:cNvPr id="50182" name="TextBox 12"/>
          <p:cNvSpPr txBox="1">
            <a:spLocks noChangeArrowheads="1"/>
          </p:cNvSpPr>
          <p:nvPr/>
        </p:nvSpPr>
        <p:spPr bwMode="auto">
          <a:xfrm>
            <a:off x="5935663" y="1905000"/>
            <a:ext cx="2976724" cy="18420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29" tIns="45714" rIns="91429" bIns="45714">
            <a:sp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dirty="0">
                <a:solidFill>
                  <a:srgbClr val="000066"/>
                </a:solidFill>
                <a:latin typeface="Consolas"/>
                <a:cs typeface="Consolas"/>
              </a:rPr>
              <a:t>for (</a:t>
            </a:r>
            <a:r>
              <a:rPr lang="en-US" dirty="0" err="1">
                <a:solidFill>
                  <a:srgbClr val="000066"/>
                </a:solidFill>
                <a:latin typeface="Consolas"/>
                <a:cs typeface="Consolas"/>
              </a:rPr>
              <a:t>i</a:t>
            </a:r>
            <a:r>
              <a:rPr lang="en-US" dirty="0">
                <a:solidFill>
                  <a:srgbClr val="000066"/>
                </a:solidFill>
                <a:latin typeface="Consolas"/>
                <a:cs typeface="Consolas"/>
              </a:rPr>
              <a:t>=0;i&lt;</a:t>
            </a:r>
            <a:r>
              <a:rPr lang="en-US" dirty="0" err="1">
                <a:solidFill>
                  <a:srgbClr val="000066"/>
                </a:solidFill>
                <a:latin typeface="Consolas"/>
                <a:cs typeface="Consolas"/>
              </a:rPr>
              <a:t>N;i</a:t>
            </a:r>
            <a:r>
              <a:rPr lang="en-US" dirty="0">
                <a:solidFill>
                  <a:srgbClr val="000066"/>
                </a:solidFill>
                <a:latin typeface="Consolas"/>
                <a:cs typeface="Consolas"/>
              </a:rPr>
              <a:t>++){</a:t>
            </a:r>
          </a:p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dirty="0">
                <a:solidFill>
                  <a:srgbClr val="000066"/>
                </a:solidFill>
                <a:latin typeface="Consolas"/>
                <a:cs typeface="Consolas"/>
              </a:rPr>
              <a:t>  for (j=0;j&lt;</a:t>
            </a:r>
            <a:r>
              <a:rPr lang="en-US" dirty="0" err="1">
                <a:solidFill>
                  <a:srgbClr val="000066"/>
                </a:solidFill>
                <a:latin typeface="Consolas"/>
                <a:cs typeface="Consolas"/>
              </a:rPr>
              <a:t>N;j</a:t>
            </a:r>
            <a:r>
              <a:rPr lang="en-US" dirty="0">
                <a:solidFill>
                  <a:srgbClr val="000066"/>
                </a:solidFill>
                <a:latin typeface="Consolas"/>
                <a:cs typeface="Consolas"/>
              </a:rPr>
              <a:t>++){</a:t>
            </a:r>
          </a:p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dirty="0">
                <a:solidFill>
                  <a:srgbClr val="000066"/>
                </a:solidFill>
                <a:latin typeface="Consolas"/>
                <a:cs typeface="Consolas"/>
              </a:rPr>
              <a:t>    for (k=0;k&lt;</a:t>
            </a:r>
            <a:r>
              <a:rPr lang="en-US" dirty="0" err="1">
                <a:solidFill>
                  <a:srgbClr val="000066"/>
                </a:solidFill>
                <a:latin typeface="Consolas"/>
                <a:cs typeface="Consolas"/>
              </a:rPr>
              <a:t>N;k</a:t>
            </a:r>
            <a:r>
              <a:rPr lang="en-US" dirty="0">
                <a:solidFill>
                  <a:srgbClr val="000066"/>
                </a:solidFill>
                <a:latin typeface="Consolas"/>
                <a:cs typeface="Consolas"/>
              </a:rPr>
              <a:t>++){</a:t>
            </a:r>
          </a:p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dirty="0">
                <a:solidFill>
                  <a:srgbClr val="000066"/>
                </a:solidFill>
                <a:latin typeface="Consolas"/>
                <a:cs typeface="Consolas"/>
              </a:rPr>
              <a:t>    … = </a:t>
            </a:r>
            <a:r>
              <a:rPr lang="en-US" dirty="0" smtClean="0">
                <a:solidFill>
                  <a:srgbClr val="000066"/>
                </a:solidFill>
                <a:latin typeface="Consolas"/>
                <a:cs typeface="Consolas"/>
              </a:rPr>
              <a:t>A[</a:t>
            </a:r>
            <a:r>
              <a:rPr lang="en-US" dirty="0">
                <a:solidFill>
                  <a:srgbClr val="000066"/>
                </a:solidFill>
                <a:latin typeface="Consolas"/>
                <a:cs typeface="Consolas"/>
              </a:rPr>
              <a:t>i</a:t>
            </a:r>
            <a:r>
              <a:rPr lang="en-US" dirty="0" smtClean="0">
                <a:solidFill>
                  <a:srgbClr val="000066"/>
                </a:solidFill>
                <a:latin typeface="Consolas"/>
                <a:cs typeface="Consolas"/>
              </a:rPr>
              <a:t>][k] </a:t>
            </a:r>
            <a:r>
              <a:rPr lang="en-US" dirty="0">
                <a:solidFill>
                  <a:srgbClr val="000066"/>
                </a:solidFill>
                <a:latin typeface="Consolas"/>
                <a:cs typeface="Consolas"/>
              </a:rPr>
              <a:t>* </a:t>
            </a:r>
          </a:p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dirty="0">
                <a:solidFill>
                  <a:srgbClr val="000066"/>
                </a:solidFill>
                <a:latin typeface="Consolas"/>
                <a:cs typeface="Consolas"/>
              </a:rPr>
              <a:t>	 </a:t>
            </a:r>
            <a:r>
              <a:rPr lang="en-US" dirty="0" smtClean="0">
                <a:solidFill>
                  <a:srgbClr val="000066"/>
                </a:solidFill>
                <a:latin typeface="Consolas"/>
                <a:cs typeface="Consolas"/>
              </a:rPr>
              <a:t>B[</a:t>
            </a:r>
            <a:r>
              <a:rPr lang="en-US" dirty="0">
                <a:solidFill>
                  <a:srgbClr val="000066"/>
                </a:solidFill>
                <a:latin typeface="Consolas"/>
                <a:cs typeface="Consolas"/>
              </a:rPr>
              <a:t>k</a:t>
            </a:r>
            <a:r>
              <a:rPr lang="en-US" dirty="0" smtClean="0">
                <a:solidFill>
                  <a:srgbClr val="000066"/>
                </a:solidFill>
                <a:latin typeface="Consolas"/>
                <a:cs typeface="Consolas"/>
              </a:rPr>
              <a:t>][j]</a:t>
            </a:r>
            <a:r>
              <a:rPr lang="en-US" dirty="0">
                <a:solidFill>
                  <a:srgbClr val="000066"/>
                </a:solidFill>
                <a:latin typeface="Consolas"/>
                <a:cs typeface="Consolas"/>
              </a:rPr>
              <a:t>;</a:t>
            </a:r>
          </a:p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dirty="0">
                <a:solidFill>
                  <a:srgbClr val="000066"/>
                </a:solidFill>
                <a:latin typeface="Consolas"/>
                <a:cs typeface="Consolas"/>
              </a:rPr>
              <a:t>  }</a:t>
            </a:r>
          </a:p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dirty="0">
                <a:solidFill>
                  <a:srgbClr val="000066"/>
                </a:solidFill>
                <a:latin typeface="Consolas"/>
                <a:cs typeface="Consolas"/>
              </a:rPr>
              <a:t>}</a:t>
            </a:r>
          </a:p>
        </p:txBody>
      </p:sp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9113351"/>
              </p:ext>
            </p:extLst>
          </p:nvPr>
        </p:nvGraphicFramePr>
        <p:xfrm>
          <a:off x="381000" y="2133600"/>
          <a:ext cx="1600200" cy="177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00100"/>
                <a:gridCol w="800100"/>
              </a:tblGrid>
              <a:tr h="444500"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rgbClr val="C00000"/>
                          </a:solidFill>
                        </a:rPr>
                        <a:t>1</a:t>
                      </a:r>
                      <a:endParaRPr lang="en-US" sz="1800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rgbClr val="C00000"/>
                          </a:solidFill>
                        </a:rPr>
                        <a:t>2</a:t>
                      </a:r>
                      <a:endParaRPr lang="en-US" sz="1800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44500"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rgbClr val="C00000"/>
                          </a:solidFill>
                        </a:rPr>
                        <a:t>17</a:t>
                      </a:r>
                      <a:endParaRPr lang="en-US" sz="1800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rgbClr val="C00000"/>
                          </a:solidFill>
                        </a:rPr>
                        <a:t>18</a:t>
                      </a:r>
                      <a:endParaRPr lang="en-US" sz="1800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44500"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rgbClr val="C00000"/>
                          </a:solidFill>
                        </a:rPr>
                        <a:t>21</a:t>
                      </a:r>
                      <a:endParaRPr lang="en-US" sz="1800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rgbClr val="C00000"/>
                          </a:solidFill>
                        </a:rPr>
                        <a:t>22</a:t>
                      </a:r>
                      <a:endParaRPr lang="en-US" sz="1800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44500"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rgbClr val="C00000"/>
                          </a:solidFill>
                        </a:rPr>
                        <a:t>3</a:t>
                      </a:r>
                      <a:endParaRPr lang="en-US" sz="1800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rgbClr val="C00000"/>
                          </a:solidFill>
                        </a:rPr>
                        <a:t>4</a:t>
                      </a:r>
                      <a:endParaRPr lang="en-US" sz="1800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16" name="Table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68528802"/>
              </p:ext>
            </p:extLst>
          </p:nvPr>
        </p:nvGraphicFramePr>
        <p:xfrm>
          <a:off x="2667000" y="2057400"/>
          <a:ext cx="1371600" cy="975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2900"/>
                <a:gridCol w="342900"/>
                <a:gridCol w="342900"/>
                <a:gridCol w="342900"/>
              </a:tblGrid>
              <a:tr h="243840"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3840"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3840"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3840"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13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15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16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cxnSp>
        <p:nvCxnSpPr>
          <p:cNvPr id="50227" name="Straight Arrow Connector 17"/>
          <p:cNvCxnSpPr>
            <a:cxnSpLocks noChangeShapeType="1"/>
          </p:cNvCxnSpPr>
          <p:nvPr/>
        </p:nvCxnSpPr>
        <p:spPr bwMode="auto">
          <a:xfrm rot="5400000">
            <a:off x="4401344" y="2551906"/>
            <a:ext cx="914400" cy="1588"/>
          </a:xfrm>
          <a:prstGeom prst="straightConnector1">
            <a:avLst/>
          </a:prstGeom>
          <a:noFill/>
          <a:ln w="19050" algn="ctr">
            <a:solidFill>
              <a:srgbClr val="008000"/>
            </a:solidFill>
            <a:round/>
            <a:headEnd/>
            <a:tailEnd type="arrow" w="med" len="med"/>
          </a:ln>
        </p:spPr>
      </p:cxnSp>
      <p:sp>
        <p:nvSpPr>
          <p:cNvPr id="50228" name="TextBox 11"/>
          <p:cNvSpPr txBox="1">
            <a:spLocks noChangeArrowheads="1"/>
          </p:cNvSpPr>
          <p:nvPr/>
        </p:nvSpPr>
        <p:spPr bwMode="auto">
          <a:xfrm>
            <a:off x="4191000" y="1981200"/>
            <a:ext cx="350838" cy="341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29" tIns="45714" rIns="91429" bIns="45714">
            <a:sp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</a:pPr>
            <a:r>
              <a:rPr lang="en-US">
                <a:solidFill>
                  <a:srgbClr val="000066"/>
                </a:solidFill>
                <a:latin typeface="Helvetica" pitchFamily="34" charset="0"/>
              </a:rPr>
              <a:t>B</a:t>
            </a:r>
          </a:p>
        </p:txBody>
      </p:sp>
      <p:graphicFrame>
        <p:nvGraphicFramePr>
          <p:cNvPr id="17" name="Table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06054024"/>
              </p:ext>
            </p:extLst>
          </p:nvPr>
        </p:nvGraphicFramePr>
        <p:xfrm>
          <a:off x="4572000" y="2057400"/>
          <a:ext cx="1371600" cy="975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2900"/>
                <a:gridCol w="342900"/>
                <a:gridCol w="342900"/>
                <a:gridCol w="342900"/>
              </a:tblGrid>
              <a:tr h="243840"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17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18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19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20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3840"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21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22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23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24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3840"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25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26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27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28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3840"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29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30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31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32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cxnSp>
        <p:nvCxnSpPr>
          <p:cNvPr id="50256" name="Straight Arrow Connector 19"/>
          <p:cNvCxnSpPr>
            <a:cxnSpLocks noChangeShapeType="1"/>
          </p:cNvCxnSpPr>
          <p:nvPr/>
        </p:nvCxnSpPr>
        <p:spPr bwMode="auto">
          <a:xfrm>
            <a:off x="2667000" y="2133600"/>
            <a:ext cx="1295400" cy="1588"/>
          </a:xfrm>
          <a:prstGeom prst="straightConnector1">
            <a:avLst/>
          </a:prstGeom>
          <a:noFill/>
          <a:ln w="19050" algn="ctr">
            <a:solidFill>
              <a:srgbClr val="008000"/>
            </a:solidFill>
            <a:round/>
            <a:headEnd/>
            <a:tailEnd type="arrow" w="med" len="med"/>
          </a:ln>
        </p:spPr>
      </p:cxnSp>
      <p:sp>
        <p:nvSpPr>
          <p:cNvPr id="4" name="TextBox 3"/>
          <p:cNvSpPr txBox="1"/>
          <p:nvPr/>
        </p:nvSpPr>
        <p:spPr>
          <a:xfrm>
            <a:off x="2425700" y="3348866"/>
            <a:ext cx="527400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nsolas"/>
                <a:cs typeface="Consolas"/>
              </a:rPr>
              <a:t>The most inner loop (</a:t>
            </a:r>
            <a:r>
              <a:rPr lang="en-US" dirty="0" err="1" smtClean="0">
                <a:latin typeface="Consolas"/>
                <a:cs typeface="Consolas"/>
              </a:rPr>
              <a:t>i</a:t>
            </a:r>
            <a:r>
              <a:rPr lang="en-US" dirty="0" smtClean="0">
                <a:latin typeface="Consolas"/>
                <a:cs typeface="Consolas"/>
              </a:rPr>
              <a:t>=j=0):</a:t>
            </a:r>
          </a:p>
          <a:p>
            <a:r>
              <a:rPr lang="en-US" dirty="0" smtClean="0">
                <a:latin typeface="Consolas"/>
                <a:cs typeface="Consolas"/>
              </a:rPr>
              <a:t>A[0][0] * B[0][0], A[0][1] * B[1][0], </a:t>
            </a:r>
          </a:p>
          <a:p>
            <a:r>
              <a:rPr lang="en-US" dirty="0">
                <a:latin typeface="Consolas"/>
                <a:cs typeface="Consolas"/>
              </a:rPr>
              <a:t> </a:t>
            </a:r>
            <a:r>
              <a:rPr lang="en-US" dirty="0" smtClean="0">
                <a:latin typeface="Consolas"/>
                <a:cs typeface="Consolas"/>
              </a:rPr>
              <a:t>   A[0][2] * B[2][0], A[0][3] * B[3][0]</a:t>
            </a:r>
            <a:endParaRPr lang="en-US" dirty="0">
              <a:latin typeface="Consolas"/>
              <a:cs typeface="Consolas"/>
            </a:endParaRPr>
          </a:p>
        </p:txBody>
      </p:sp>
      <p:grpSp>
        <p:nvGrpSpPr>
          <p:cNvPr id="7" name="Group 6"/>
          <p:cNvGrpSpPr/>
          <p:nvPr/>
        </p:nvGrpSpPr>
        <p:grpSpPr>
          <a:xfrm>
            <a:off x="449263" y="2160588"/>
            <a:ext cx="1409700" cy="401637"/>
            <a:chOff x="449263" y="2160588"/>
            <a:chExt cx="1409700" cy="401637"/>
          </a:xfrm>
        </p:grpSpPr>
        <p:sp>
          <p:nvSpPr>
            <p:cNvPr id="5" name="Rectangle 4"/>
            <p:cNvSpPr/>
            <p:nvPr/>
          </p:nvSpPr>
          <p:spPr>
            <a:xfrm>
              <a:off x="449263" y="2160588"/>
              <a:ext cx="635000" cy="401637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ectangle 19"/>
            <p:cNvSpPr/>
            <p:nvPr/>
          </p:nvSpPr>
          <p:spPr>
            <a:xfrm>
              <a:off x="1223963" y="2160588"/>
              <a:ext cx="635000" cy="401637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449263" y="2600325"/>
            <a:ext cx="1460500" cy="401637"/>
            <a:chOff x="449263" y="2600325"/>
            <a:chExt cx="1460500" cy="401637"/>
          </a:xfrm>
        </p:grpSpPr>
        <p:sp>
          <p:nvSpPr>
            <p:cNvPr id="21" name="Rectangle 20"/>
            <p:cNvSpPr/>
            <p:nvPr/>
          </p:nvSpPr>
          <p:spPr>
            <a:xfrm>
              <a:off x="449263" y="2600325"/>
              <a:ext cx="635000" cy="401637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Rectangle 21"/>
            <p:cNvSpPr/>
            <p:nvPr/>
          </p:nvSpPr>
          <p:spPr>
            <a:xfrm>
              <a:off x="1274763" y="2600325"/>
              <a:ext cx="635000" cy="401637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461963" y="3044825"/>
            <a:ext cx="1435100" cy="401637"/>
            <a:chOff x="461963" y="3044825"/>
            <a:chExt cx="1435100" cy="401637"/>
          </a:xfrm>
        </p:grpSpPr>
        <p:sp>
          <p:nvSpPr>
            <p:cNvPr id="23" name="Rectangle 22"/>
            <p:cNvSpPr/>
            <p:nvPr/>
          </p:nvSpPr>
          <p:spPr>
            <a:xfrm>
              <a:off x="1262063" y="3044825"/>
              <a:ext cx="635000" cy="401637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Rectangle 23"/>
            <p:cNvSpPr/>
            <p:nvPr/>
          </p:nvSpPr>
          <p:spPr>
            <a:xfrm>
              <a:off x="461963" y="3044825"/>
              <a:ext cx="635000" cy="401637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461963" y="3489325"/>
            <a:ext cx="1435100" cy="401637"/>
            <a:chOff x="461963" y="3489325"/>
            <a:chExt cx="1435100" cy="401637"/>
          </a:xfrm>
        </p:grpSpPr>
        <p:sp>
          <p:nvSpPr>
            <p:cNvPr id="25" name="Rectangle 24"/>
            <p:cNvSpPr/>
            <p:nvPr/>
          </p:nvSpPr>
          <p:spPr>
            <a:xfrm>
              <a:off x="461963" y="3489325"/>
              <a:ext cx="635000" cy="401637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Rectangle 25"/>
            <p:cNvSpPr/>
            <p:nvPr/>
          </p:nvSpPr>
          <p:spPr>
            <a:xfrm>
              <a:off x="1262063" y="3489325"/>
              <a:ext cx="635000" cy="401637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" name="Oval 5"/>
          <p:cNvSpPr/>
          <p:nvPr/>
        </p:nvSpPr>
        <p:spPr>
          <a:xfrm>
            <a:off x="2425700" y="3683530"/>
            <a:ext cx="1079500" cy="278869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Oval 26"/>
          <p:cNvSpPr/>
          <p:nvPr/>
        </p:nvSpPr>
        <p:spPr>
          <a:xfrm>
            <a:off x="3676650" y="3683795"/>
            <a:ext cx="1079500" cy="278869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/>
          <p:cNvSpPr/>
          <p:nvPr/>
        </p:nvSpPr>
        <p:spPr>
          <a:xfrm>
            <a:off x="4768850" y="3683530"/>
            <a:ext cx="1079500" cy="278869"/>
          </a:xfrm>
          <a:prstGeom prst="ellipse">
            <a:avLst/>
          </a:prstGeom>
          <a:noFill/>
          <a:ln w="38100">
            <a:solidFill>
              <a:srgbClr val="00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/>
          <p:cNvSpPr/>
          <p:nvPr/>
        </p:nvSpPr>
        <p:spPr>
          <a:xfrm>
            <a:off x="6051550" y="3671625"/>
            <a:ext cx="1079500" cy="278869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30"/>
          <p:cNvSpPr/>
          <p:nvPr/>
        </p:nvSpPr>
        <p:spPr>
          <a:xfrm>
            <a:off x="2889250" y="3963194"/>
            <a:ext cx="1079500" cy="278869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Oval 35"/>
          <p:cNvSpPr/>
          <p:nvPr/>
        </p:nvSpPr>
        <p:spPr>
          <a:xfrm>
            <a:off x="4203700" y="3963194"/>
            <a:ext cx="1079500" cy="278869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Oval 36"/>
          <p:cNvSpPr/>
          <p:nvPr/>
        </p:nvSpPr>
        <p:spPr>
          <a:xfrm>
            <a:off x="274638" y="2565400"/>
            <a:ext cx="2125662" cy="466725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1975727" y="2167493"/>
            <a:ext cx="3023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 smtClean="0"/>
              <a:t>1</a:t>
            </a:r>
            <a:endParaRPr lang="en-US" u="sng" dirty="0"/>
          </a:p>
        </p:txBody>
      </p:sp>
      <p:sp>
        <p:nvSpPr>
          <p:cNvPr id="47" name="TextBox 6"/>
          <p:cNvSpPr txBox="1">
            <a:spLocks noChangeArrowheads="1"/>
          </p:cNvSpPr>
          <p:nvPr/>
        </p:nvSpPr>
        <p:spPr bwMode="auto">
          <a:xfrm>
            <a:off x="1681740" y="1576387"/>
            <a:ext cx="813234" cy="5955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29" tIns="45714" rIns="91429" bIns="45714">
            <a:sp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</a:pPr>
            <a:r>
              <a:rPr lang="en-US" dirty="0" smtClean="0">
                <a:solidFill>
                  <a:srgbClr val="000066"/>
                </a:solidFill>
                <a:latin typeface="Helvetica" pitchFamily="34" charset="0"/>
              </a:rPr>
              <a:t>time</a:t>
            </a:r>
          </a:p>
          <a:p>
            <a:pPr algn="ctr">
              <a:lnSpc>
                <a:spcPct val="90000"/>
              </a:lnSpc>
              <a:spcBef>
                <a:spcPct val="0"/>
              </a:spcBef>
            </a:pPr>
            <a:r>
              <a:rPr lang="en-US" dirty="0" smtClean="0">
                <a:solidFill>
                  <a:srgbClr val="000066"/>
                </a:solidFill>
                <a:latin typeface="Helvetica" pitchFamily="34" charset="0"/>
              </a:rPr>
              <a:t>stamp</a:t>
            </a:r>
            <a:endParaRPr lang="en-US" dirty="0">
              <a:solidFill>
                <a:srgbClr val="000066"/>
              </a:solidFill>
              <a:latin typeface="Helvetica" pitchFamily="34" charset="0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1975727" y="2611993"/>
            <a:ext cx="3023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/>
              <a:t>2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2153527" y="2167493"/>
            <a:ext cx="3023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 smtClean="0"/>
              <a:t>3</a:t>
            </a:r>
            <a:endParaRPr lang="en-US" u="sng" dirty="0"/>
          </a:p>
        </p:txBody>
      </p:sp>
      <p:sp>
        <p:nvSpPr>
          <p:cNvPr id="50" name="TextBox 49"/>
          <p:cNvSpPr txBox="1"/>
          <p:nvPr/>
        </p:nvSpPr>
        <p:spPr>
          <a:xfrm>
            <a:off x="1950327" y="2180193"/>
            <a:ext cx="3577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  <a:latin typeface="Comic Sans MS"/>
                <a:cs typeface="Comic Sans MS"/>
              </a:rPr>
              <a:t>X</a:t>
            </a:r>
            <a:endParaRPr lang="en-US" b="1" dirty="0">
              <a:solidFill>
                <a:srgbClr val="FF0000"/>
              </a:solidFill>
              <a:latin typeface="Comic Sans MS"/>
              <a:cs typeface="Comic Sans MS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1963027" y="3018393"/>
            <a:ext cx="3023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 smtClean="0"/>
              <a:t>4</a:t>
            </a:r>
            <a:endParaRPr lang="en-US" u="sng" dirty="0"/>
          </a:p>
        </p:txBody>
      </p:sp>
      <p:sp>
        <p:nvSpPr>
          <p:cNvPr id="52" name="TextBox 51"/>
          <p:cNvSpPr txBox="1"/>
          <p:nvPr/>
        </p:nvSpPr>
        <p:spPr>
          <a:xfrm>
            <a:off x="1950327" y="3475593"/>
            <a:ext cx="3023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 smtClean="0"/>
              <a:t>5</a:t>
            </a:r>
            <a:endParaRPr lang="en-US" u="sng" dirty="0"/>
          </a:p>
        </p:txBody>
      </p:sp>
    </p:spTree>
    <p:extLst>
      <p:ext uri="{BB962C8B-B14F-4D97-AF65-F5344CB8AC3E}">
        <p14:creationId xmlns:p14="http://schemas.microsoft.com/office/powerpoint/2010/main" val="32117874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27" grpId="0" animBg="1"/>
      <p:bldP spid="28" grpId="0" animBg="1"/>
      <p:bldP spid="30" grpId="0" animBg="1"/>
      <p:bldP spid="31" grpId="0" animBg="1"/>
      <p:bldP spid="36" grpId="0" animBg="1"/>
      <p:bldP spid="37" grpId="0" animBg="1"/>
      <p:bldP spid="12" grpId="0"/>
      <p:bldP spid="47" grpId="0"/>
      <p:bldP spid="48" grpId="0"/>
      <p:bldP spid="49" grpId="0"/>
      <p:bldP spid="50" grpId="0"/>
      <p:bldP spid="51" grpId="0"/>
      <p:bldP spid="52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2 2D Arrays</a:t>
            </a:r>
            <a:endParaRPr lang="en-US" dirty="0"/>
          </a:p>
        </p:txBody>
      </p:sp>
      <p:sp>
        <p:nvSpPr>
          <p:cNvPr id="50179" name="TextBox 5"/>
          <p:cNvSpPr txBox="1">
            <a:spLocks noChangeArrowheads="1"/>
          </p:cNvSpPr>
          <p:nvPr/>
        </p:nvSpPr>
        <p:spPr bwMode="auto">
          <a:xfrm>
            <a:off x="2311400" y="1981200"/>
            <a:ext cx="350838" cy="341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29" tIns="45714" rIns="91429" bIns="45714">
            <a:sp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</a:pPr>
            <a:r>
              <a:rPr lang="en-US">
                <a:solidFill>
                  <a:srgbClr val="000066"/>
                </a:solidFill>
                <a:latin typeface="Helvetica" pitchFamily="34" charset="0"/>
              </a:rPr>
              <a:t>A</a:t>
            </a:r>
          </a:p>
        </p:txBody>
      </p:sp>
      <p:sp>
        <p:nvSpPr>
          <p:cNvPr id="50180" name="TextBox 6"/>
          <p:cNvSpPr txBox="1">
            <a:spLocks noChangeArrowheads="1"/>
          </p:cNvSpPr>
          <p:nvPr/>
        </p:nvSpPr>
        <p:spPr bwMode="auto">
          <a:xfrm>
            <a:off x="193675" y="1752600"/>
            <a:ext cx="877888" cy="341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29" tIns="45714" rIns="91429" bIns="45714">
            <a:sp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</a:pPr>
            <a:r>
              <a:rPr lang="en-US">
                <a:solidFill>
                  <a:srgbClr val="000066"/>
                </a:solidFill>
                <a:latin typeface="Helvetica" pitchFamily="34" charset="0"/>
              </a:rPr>
              <a:t>Cache</a:t>
            </a:r>
          </a:p>
        </p:txBody>
      </p:sp>
      <p:sp>
        <p:nvSpPr>
          <p:cNvPr id="50181" name="TextBox 10"/>
          <p:cNvSpPr txBox="1">
            <a:spLocks noChangeArrowheads="1"/>
          </p:cNvSpPr>
          <p:nvPr/>
        </p:nvSpPr>
        <p:spPr bwMode="auto">
          <a:xfrm>
            <a:off x="342900" y="4343400"/>
            <a:ext cx="8315325" cy="1338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dirty="0">
                <a:solidFill>
                  <a:srgbClr val="000066"/>
                </a:solidFill>
                <a:latin typeface="Helvetica" pitchFamily="34" charset="0"/>
              </a:rPr>
              <a:t>A[] does not fit, B[] does not fit, </a:t>
            </a:r>
          </a:p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dirty="0">
                <a:solidFill>
                  <a:srgbClr val="000066"/>
                </a:solidFill>
                <a:latin typeface="Helvetica" pitchFamily="34" charset="0"/>
              </a:rPr>
              <a:t>column of B[] does not fit (at same time as row of A[])</a:t>
            </a:r>
          </a:p>
          <a:p>
            <a:pPr>
              <a:lnSpc>
                <a:spcPct val="90000"/>
              </a:lnSpc>
              <a:spcBef>
                <a:spcPct val="0"/>
              </a:spcBef>
            </a:pPr>
            <a:endParaRPr lang="en-US" dirty="0">
              <a:solidFill>
                <a:srgbClr val="000066"/>
              </a:solidFill>
              <a:latin typeface="Helvetica" pitchFamily="34" charset="0"/>
            </a:endParaRPr>
          </a:p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dirty="0">
                <a:solidFill>
                  <a:srgbClr val="000066"/>
                </a:solidFill>
                <a:latin typeface="Helvetica" pitchFamily="34" charset="0"/>
              </a:rPr>
              <a:t>Miss rate = #misses / #accesses =</a:t>
            </a:r>
            <a:endParaRPr lang="en-US" dirty="0">
              <a:solidFill>
                <a:srgbClr val="C00000"/>
              </a:solidFill>
              <a:latin typeface="Helvetica" pitchFamily="34" charset="0"/>
            </a:endParaRPr>
          </a:p>
          <a:p>
            <a:pPr>
              <a:lnSpc>
                <a:spcPct val="90000"/>
              </a:lnSpc>
              <a:spcBef>
                <a:spcPct val="0"/>
              </a:spcBef>
            </a:pPr>
            <a:endParaRPr lang="en-US" dirty="0">
              <a:solidFill>
                <a:srgbClr val="000066"/>
              </a:solidFill>
              <a:latin typeface="Helvetica" pitchFamily="34" charset="0"/>
            </a:endParaRPr>
          </a:p>
        </p:txBody>
      </p:sp>
      <p:sp>
        <p:nvSpPr>
          <p:cNvPr id="50182" name="TextBox 12"/>
          <p:cNvSpPr txBox="1">
            <a:spLocks noChangeArrowheads="1"/>
          </p:cNvSpPr>
          <p:nvPr/>
        </p:nvSpPr>
        <p:spPr bwMode="auto">
          <a:xfrm>
            <a:off x="5935663" y="1905000"/>
            <a:ext cx="2976724" cy="18420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29" tIns="45714" rIns="91429" bIns="45714">
            <a:sp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dirty="0">
                <a:solidFill>
                  <a:srgbClr val="000066"/>
                </a:solidFill>
                <a:latin typeface="Consolas"/>
                <a:cs typeface="Consolas"/>
              </a:rPr>
              <a:t>for (</a:t>
            </a:r>
            <a:r>
              <a:rPr lang="en-US" dirty="0" err="1">
                <a:solidFill>
                  <a:srgbClr val="000066"/>
                </a:solidFill>
                <a:latin typeface="Consolas"/>
                <a:cs typeface="Consolas"/>
              </a:rPr>
              <a:t>i</a:t>
            </a:r>
            <a:r>
              <a:rPr lang="en-US" dirty="0">
                <a:solidFill>
                  <a:srgbClr val="000066"/>
                </a:solidFill>
                <a:latin typeface="Consolas"/>
                <a:cs typeface="Consolas"/>
              </a:rPr>
              <a:t>=0;i&lt;</a:t>
            </a:r>
            <a:r>
              <a:rPr lang="en-US" dirty="0" err="1">
                <a:solidFill>
                  <a:srgbClr val="000066"/>
                </a:solidFill>
                <a:latin typeface="Consolas"/>
                <a:cs typeface="Consolas"/>
              </a:rPr>
              <a:t>N;i</a:t>
            </a:r>
            <a:r>
              <a:rPr lang="en-US" dirty="0">
                <a:solidFill>
                  <a:srgbClr val="000066"/>
                </a:solidFill>
                <a:latin typeface="Consolas"/>
                <a:cs typeface="Consolas"/>
              </a:rPr>
              <a:t>++){</a:t>
            </a:r>
          </a:p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dirty="0">
                <a:solidFill>
                  <a:srgbClr val="000066"/>
                </a:solidFill>
                <a:latin typeface="Consolas"/>
                <a:cs typeface="Consolas"/>
              </a:rPr>
              <a:t>  for (j=0;j&lt;</a:t>
            </a:r>
            <a:r>
              <a:rPr lang="en-US" dirty="0" err="1">
                <a:solidFill>
                  <a:srgbClr val="000066"/>
                </a:solidFill>
                <a:latin typeface="Consolas"/>
                <a:cs typeface="Consolas"/>
              </a:rPr>
              <a:t>N;j</a:t>
            </a:r>
            <a:r>
              <a:rPr lang="en-US" dirty="0">
                <a:solidFill>
                  <a:srgbClr val="000066"/>
                </a:solidFill>
                <a:latin typeface="Consolas"/>
                <a:cs typeface="Consolas"/>
              </a:rPr>
              <a:t>++){</a:t>
            </a:r>
          </a:p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dirty="0">
                <a:solidFill>
                  <a:srgbClr val="000066"/>
                </a:solidFill>
                <a:latin typeface="Consolas"/>
                <a:cs typeface="Consolas"/>
              </a:rPr>
              <a:t>    for (k=0;k&lt;</a:t>
            </a:r>
            <a:r>
              <a:rPr lang="en-US" dirty="0" err="1">
                <a:solidFill>
                  <a:srgbClr val="000066"/>
                </a:solidFill>
                <a:latin typeface="Consolas"/>
                <a:cs typeface="Consolas"/>
              </a:rPr>
              <a:t>N;k</a:t>
            </a:r>
            <a:r>
              <a:rPr lang="en-US" dirty="0">
                <a:solidFill>
                  <a:srgbClr val="000066"/>
                </a:solidFill>
                <a:latin typeface="Consolas"/>
                <a:cs typeface="Consolas"/>
              </a:rPr>
              <a:t>++){</a:t>
            </a:r>
          </a:p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dirty="0">
                <a:solidFill>
                  <a:srgbClr val="000066"/>
                </a:solidFill>
                <a:latin typeface="Consolas"/>
                <a:cs typeface="Consolas"/>
              </a:rPr>
              <a:t>    … = </a:t>
            </a:r>
            <a:r>
              <a:rPr lang="en-US" dirty="0" smtClean="0">
                <a:solidFill>
                  <a:srgbClr val="000066"/>
                </a:solidFill>
                <a:latin typeface="Consolas"/>
                <a:cs typeface="Consolas"/>
              </a:rPr>
              <a:t>A[</a:t>
            </a:r>
            <a:r>
              <a:rPr lang="en-US" dirty="0">
                <a:solidFill>
                  <a:srgbClr val="000066"/>
                </a:solidFill>
                <a:latin typeface="Consolas"/>
                <a:cs typeface="Consolas"/>
              </a:rPr>
              <a:t>i</a:t>
            </a:r>
            <a:r>
              <a:rPr lang="en-US" dirty="0" smtClean="0">
                <a:solidFill>
                  <a:srgbClr val="000066"/>
                </a:solidFill>
                <a:latin typeface="Consolas"/>
                <a:cs typeface="Consolas"/>
              </a:rPr>
              <a:t>][k] </a:t>
            </a:r>
            <a:r>
              <a:rPr lang="en-US" dirty="0">
                <a:solidFill>
                  <a:srgbClr val="000066"/>
                </a:solidFill>
                <a:latin typeface="Consolas"/>
                <a:cs typeface="Consolas"/>
              </a:rPr>
              <a:t>* </a:t>
            </a:r>
          </a:p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dirty="0">
                <a:solidFill>
                  <a:srgbClr val="000066"/>
                </a:solidFill>
                <a:latin typeface="Consolas"/>
                <a:cs typeface="Consolas"/>
              </a:rPr>
              <a:t>	 </a:t>
            </a:r>
            <a:r>
              <a:rPr lang="en-US" dirty="0" smtClean="0">
                <a:solidFill>
                  <a:srgbClr val="000066"/>
                </a:solidFill>
                <a:latin typeface="Consolas"/>
                <a:cs typeface="Consolas"/>
              </a:rPr>
              <a:t>B[</a:t>
            </a:r>
            <a:r>
              <a:rPr lang="en-US" dirty="0">
                <a:solidFill>
                  <a:srgbClr val="000066"/>
                </a:solidFill>
                <a:latin typeface="Consolas"/>
                <a:cs typeface="Consolas"/>
              </a:rPr>
              <a:t>k</a:t>
            </a:r>
            <a:r>
              <a:rPr lang="en-US" dirty="0" smtClean="0">
                <a:solidFill>
                  <a:srgbClr val="000066"/>
                </a:solidFill>
                <a:latin typeface="Consolas"/>
                <a:cs typeface="Consolas"/>
              </a:rPr>
              <a:t>][j]</a:t>
            </a:r>
            <a:r>
              <a:rPr lang="en-US" dirty="0">
                <a:solidFill>
                  <a:srgbClr val="000066"/>
                </a:solidFill>
                <a:latin typeface="Consolas"/>
                <a:cs typeface="Consolas"/>
              </a:rPr>
              <a:t>;</a:t>
            </a:r>
          </a:p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dirty="0">
                <a:solidFill>
                  <a:srgbClr val="000066"/>
                </a:solidFill>
                <a:latin typeface="Consolas"/>
                <a:cs typeface="Consolas"/>
              </a:rPr>
              <a:t>  }</a:t>
            </a:r>
          </a:p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dirty="0">
                <a:solidFill>
                  <a:srgbClr val="000066"/>
                </a:solidFill>
                <a:latin typeface="Consolas"/>
                <a:cs typeface="Consolas"/>
              </a:rPr>
              <a:t>}</a:t>
            </a:r>
          </a:p>
        </p:txBody>
      </p:sp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9435512"/>
              </p:ext>
            </p:extLst>
          </p:nvPr>
        </p:nvGraphicFramePr>
        <p:xfrm>
          <a:off x="381000" y="2133600"/>
          <a:ext cx="1600200" cy="177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00100"/>
                <a:gridCol w="800100"/>
              </a:tblGrid>
              <a:tr h="444500"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rgbClr val="C00000"/>
                          </a:solidFill>
                        </a:rPr>
                        <a:t>1</a:t>
                      </a:r>
                      <a:endParaRPr lang="en-US" sz="1800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rgbClr val="C00000"/>
                          </a:solidFill>
                        </a:rPr>
                        <a:t>2</a:t>
                      </a:r>
                      <a:endParaRPr lang="en-US" sz="1800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44500"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rgbClr val="C00000"/>
                          </a:solidFill>
                        </a:rPr>
                        <a:t>25</a:t>
                      </a:r>
                      <a:endParaRPr lang="en-US" sz="1800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rgbClr val="C00000"/>
                          </a:solidFill>
                        </a:rPr>
                        <a:t>26</a:t>
                      </a:r>
                      <a:endParaRPr lang="en-US" sz="1800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44500"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rgbClr val="C00000"/>
                          </a:solidFill>
                        </a:rPr>
                        <a:t>21</a:t>
                      </a:r>
                      <a:endParaRPr lang="en-US" sz="1800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rgbClr val="C00000"/>
                          </a:solidFill>
                        </a:rPr>
                        <a:t>22</a:t>
                      </a:r>
                      <a:endParaRPr lang="en-US" sz="1800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44500"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rgbClr val="C00000"/>
                          </a:solidFill>
                        </a:rPr>
                        <a:t>3</a:t>
                      </a:r>
                      <a:endParaRPr lang="en-US" sz="1800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rgbClr val="C00000"/>
                          </a:solidFill>
                        </a:rPr>
                        <a:t>4</a:t>
                      </a:r>
                      <a:endParaRPr lang="en-US" sz="1800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16" name="Table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2822324"/>
              </p:ext>
            </p:extLst>
          </p:nvPr>
        </p:nvGraphicFramePr>
        <p:xfrm>
          <a:off x="2692400" y="2057400"/>
          <a:ext cx="1371600" cy="975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2900"/>
                <a:gridCol w="342900"/>
                <a:gridCol w="342900"/>
                <a:gridCol w="342900"/>
              </a:tblGrid>
              <a:tr h="243840"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3840"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3840"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3840"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13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15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16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cxnSp>
        <p:nvCxnSpPr>
          <p:cNvPr id="50227" name="Straight Arrow Connector 17"/>
          <p:cNvCxnSpPr>
            <a:cxnSpLocks noChangeShapeType="1"/>
          </p:cNvCxnSpPr>
          <p:nvPr/>
        </p:nvCxnSpPr>
        <p:spPr bwMode="auto">
          <a:xfrm rot="5400000">
            <a:off x="4426744" y="2551906"/>
            <a:ext cx="914400" cy="1588"/>
          </a:xfrm>
          <a:prstGeom prst="straightConnector1">
            <a:avLst/>
          </a:prstGeom>
          <a:noFill/>
          <a:ln w="19050" algn="ctr">
            <a:solidFill>
              <a:srgbClr val="008000"/>
            </a:solidFill>
            <a:round/>
            <a:headEnd/>
            <a:tailEnd type="arrow" w="med" len="med"/>
          </a:ln>
        </p:spPr>
      </p:cxnSp>
      <p:sp>
        <p:nvSpPr>
          <p:cNvPr id="50228" name="TextBox 11"/>
          <p:cNvSpPr txBox="1">
            <a:spLocks noChangeArrowheads="1"/>
          </p:cNvSpPr>
          <p:nvPr/>
        </p:nvSpPr>
        <p:spPr bwMode="auto">
          <a:xfrm>
            <a:off x="4216400" y="1981200"/>
            <a:ext cx="350838" cy="341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29" tIns="45714" rIns="91429" bIns="45714">
            <a:sp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</a:pPr>
            <a:r>
              <a:rPr lang="en-US">
                <a:solidFill>
                  <a:srgbClr val="000066"/>
                </a:solidFill>
                <a:latin typeface="Helvetica" pitchFamily="34" charset="0"/>
              </a:rPr>
              <a:t>B</a:t>
            </a:r>
          </a:p>
        </p:txBody>
      </p:sp>
      <p:graphicFrame>
        <p:nvGraphicFramePr>
          <p:cNvPr id="17" name="Table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8035838"/>
              </p:ext>
            </p:extLst>
          </p:nvPr>
        </p:nvGraphicFramePr>
        <p:xfrm>
          <a:off x="4597400" y="2057400"/>
          <a:ext cx="1371600" cy="975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2900"/>
                <a:gridCol w="342900"/>
                <a:gridCol w="342900"/>
                <a:gridCol w="342900"/>
              </a:tblGrid>
              <a:tr h="243840"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17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18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19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20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3840"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21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22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23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24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3840"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25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26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27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28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3840"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29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30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31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32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cxnSp>
        <p:nvCxnSpPr>
          <p:cNvPr id="50256" name="Straight Arrow Connector 19"/>
          <p:cNvCxnSpPr>
            <a:cxnSpLocks noChangeShapeType="1"/>
          </p:cNvCxnSpPr>
          <p:nvPr/>
        </p:nvCxnSpPr>
        <p:spPr bwMode="auto">
          <a:xfrm>
            <a:off x="2692400" y="2133600"/>
            <a:ext cx="1295400" cy="1588"/>
          </a:xfrm>
          <a:prstGeom prst="straightConnector1">
            <a:avLst/>
          </a:prstGeom>
          <a:noFill/>
          <a:ln w="19050" algn="ctr">
            <a:solidFill>
              <a:srgbClr val="008000"/>
            </a:solidFill>
            <a:round/>
            <a:headEnd/>
            <a:tailEnd type="arrow" w="med" len="med"/>
          </a:ln>
        </p:spPr>
      </p:cxnSp>
      <p:sp>
        <p:nvSpPr>
          <p:cNvPr id="4" name="TextBox 3"/>
          <p:cNvSpPr txBox="1"/>
          <p:nvPr/>
        </p:nvSpPr>
        <p:spPr>
          <a:xfrm>
            <a:off x="2425700" y="3348866"/>
            <a:ext cx="527400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nsolas"/>
                <a:cs typeface="Consolas"/>
              </a:rPr>
              <a:t>The most inner loop (</a:t>
            </a:r>
            <a:r>
              <a:rPr lang="en-US" dirty="0" err="1" smtClean="0">
                <a:latin typeface="Consolas"/>
                <a:cs typeface="Consolas"/>
              </a:rPr>
              <a:t>i</a:t>
            </a:r>
            <a:r>
              <a:rPr lang="en-US" dirty="0" smtClean="0">
                <a:latin typeface="Consolas"/>
                <a:cs typeface="Consolas"/>
              </a:rPr>
              <a:t>=j=0):</a:t>
            </a:r>
          </a:p>
          <a:p>
            <a:r>
              <a:rPr lang="en-US" dirty="0" smtClean="0">
                <a:latin typeface="Consolas"/>
                <a:cs typeface="Consolas"/>
              </a:rPr>
              <a:t>A[0][0] * B[0][0], A[0][1] * B[1][0], </a:t>
            </a:r>
          </a:p>
          <a:p>
            <a:r>
              <a:rPr lang="en-US" dirty="0">
                <a:latin typeface="Consolas"/>
                <a:cs typeface="Consolas"/>
              </a:rPr>
              <a:t> </a:t>
            </a:r>
            <a:r>
              <a:rPr lang="en-US" dirty="0" smtClean="0">
                <a:latin typeface="Consolas"/>
                <a:cs typeface="Consolas"/>
              </a:rPr>
              <a:t>   A[0][2] * B[2][0], A[0][3] * B[3][0]</a:t>
            </a:r>
            <a:endParaRPr lang="en-US" dirty="0">
              <a:latin typeface="Consolas"/>
              <a:cs typeface="Consolas"/>
            </a:endParaRPr>
          </a:p>
        </p:txBody>
      </p:sp>
      <p:sp>
        <p:nvSpPr>
          <p:cNvPr id="6" name="Oval 5"/>
          <p:cNvSpPr/>
          <p:nvPr/>
        </p:nvSpPr>
        <p:spPr>
          <a:xfrm>
            <a:off x="2425700" y="3683530"/>
            <a:ext cx="1079500" cy="278869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Oval 26"/>
          <p:cNvSpPr/>
          <p:nvPr/>
        </p:nvSpPr>
        <p:spPr>
          <a:xfrm>
            <a:off x="3676650" y="3683795"/>
            <a:ext cx="1079500" cy="278869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/>
          <p:cNvSpPr/>
          <p:nvPr/>
        </p:nvSpPr>
        <p:spPr>
          <a:xfrm>
            <a:off x="4768850" y="3683530"/>
            <a:ext cx="1079500" cy="278869"/>
          </a:xfrm>
          <a:prstGeom prst="ellipse">
            <a:avLst/>
          </a:prstGeom>
          <a:noFill/>
          <a:ln w="38100">
            <a:solidFill>
              <a:srgbClr val="00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/>
          <p:cNvSpPr/>
          <p:nvPr/>
        </p:nvSpPr>
        <p:spPr>
          <a:xfrm>
            <a:off x="6051550" y="3671625"/>
            <a:ext cx="1079500" cy="278869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30"/>
          <p:cNvSpPr/>
          <p:nvPr/>
        </p:nvSpPr>
        <p:spPr>
          <a:xfrm>
            <a:off x="2889250" y="3963194"/>
            <a:ext cx="1079500" cy="278869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Oval 31"/>
          <p:cNvSpPr/>
          <p:nvPr/>
        </p:nvSpPr>
        <p:spPr>
          <a:xfrm>
            <a:off x="4203700" y="3963194"/>
            <a:ext cx="1079500" cy="278869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Oval 33"/>
          <p:cNvSpPr/>
          <p:nvPr/>
        </p:nvSpPr>
        <p:spPr>
          <a:xfrm>
            <a:off x="5283200" y="3963194"/>
            <a:ext cx="1079500" cy="278869"/>
          </a:xfrm>
          <a:prstGeom prst="ellipse">
            <a:avLst/>
          </a:prstGeom>
          <a:noFill/>
          <a:ln w="38100">
            <a:solidFill>
              <a:srgbClr val="00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Oval 34"/>
          <p:cNvSpPr/>
          <p:nvPr/>
        </p:nvSpPr>
        <p:spPr>
          <a:xfrm>
            <a:off x="6578600" y="3963459"/>
            <a:ext cx="1079500" cy="278869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Oval 36"/>
          <p:cNvSpPr/>
          <p:nvPr/>
        </p:nvSpPr>
        <p:spPr>
          <a:xfrm>
            <a:off x="250824" y="2109259"/>
            <a:ext cx="1730375" cy="405341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TextBox 37"/>
          <p:cNvSpPr txBox="1"/>
          <p:nvPr/>
        </p:nvSpPr>
        <p:spPr>
          <a:xfrm>
            <a:off x="1975727" y="2167493"/>
            <a:ext cx="3023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/>
              <a:t>3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1975727" y="2611993"/>
            <a:ext cx="3023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 smtClean="0"/>
              <a:t>6</a:t>
            </a:r>
            <a:endParaRPr lang="en-US" u="sng" dirty="0"/>
          </a:p>
        </p:txBody>
      </p:sp>
      <p:sp>
        <p:nvSpPr>
          <p:cNvPr id="42" name="TextBox 41"/>
          <p:cNvSpPr txBox="1"/>
          <p:nvPr/>
        </p:nvSpPr>
        <p:spPr>
          <a:xfrm>
            <a:off x="1963027" y="3018393"/>
            <a:ext cx="3023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 smtClean="0"/>
              <a:t>4</a:t>
            </a:r>
            <a:endParaRPr lang="en-US" u="sng" dirty="0"/>
          </a:p>
        </p:txBody>
      </p:sp>
      <p:sp>
        <p:nvSpPr>
          <p:cNvPr id="43" name="TextBox 42"/>
          <p:cNvSpPr txBox="1"/>
          <p:nvPr/>
        </p:nvSpPr>
        <p:spPr>
          <a:xfrm>
            <a:off x="1950327" y="3475593"/>
            <a:ext cx="3023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 smtClean="0"/>
              <a:t>5</a:t>
            </a:r>
            <a:endParaRPr lang="en-US" u="sng" dirty="0"/>
          </a:p>
        </p:txBody>
      </p:sp>
      <p:sp>
        <p:nvSpPr>
          <p:cNvPr id="44" name="TextBox 6"/>
          <p:cNvSpPr txBox="1">
            <a:spLocks noChangeArrowheads="1"/>
          </p:cNvSpPr>
          <p:nvPr/>
        </p:nvSpPr>
        <p:spPr bwMode="auto">
          <a:xfrm>
            <a:off x="1681740" y="1576387"/>
            <a:ext cx="813234" cy="5955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29" tIns="45714" rIns="91429" bIns="45714">
            <a:sp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</a:pPr>
            <a:r>
              <a:rPr lang="en-US" dirty="0" smtClean="0">
                <a:solidFill>
                  <a:srgbClr val="000066"/>
                </a:solidFill>
                <a:latin typeface="Helvetica" pitchFamily="34" charset="0"/>
              </a:rPr>
              <a:t>time</a:t>
            </a:r>
          </a:p>
          <a:p>
            <a:pPr algn="ctr">
              <a:lnSpc>
                <a:spcPct val="90000"/>
              </a:lnSpc>
              <a:spcBef>
                <a:spcPct val="0"/>
              </a:spcBef>
            </a:pPr>
            <a:r>
              <a:rPr lang="en-US" dirty="0" smtClean="0">
                <a:solidFill>
                  <a:srgbClr val="000066"/>
                </a:solidFill>
                <a:latin typeface="Helvetica" pitchFamily="34" charset="0"/>
              </a:rPr>
              <a:t>stamp</a:t>
            </a:r>
            <a:endParaRPr lang="en-US" dirty="0">
              <a:solidFill>
                <a:srgbClr val="000066"/>
              </a:solidFill>
              <a:latin typeface="Helvetica" pitchFamily="34" charset="0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1924927" y="3488293"/>
            <a:ext cx="3577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  <a:latin typeface="Comic Sans MS"/>
                <a:cs typeface="Comic Sans MS"/>
              </a:rPr>
              <a:t>X</a:t>
            </a:r>
            <a:endParaRPr lang="en-US" b="1" dirty="0">
              <a:solidFill>
                <a:srgbClr val="FF0000"/>
              </a:solidFill>
              <a:latin typeface="Comic Sans MS"/>
              <a:cs typeface="Comic Sans MS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2126895" y="3475593"/>
            <a:ext cx="3023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/>
              <a:t>7</a:t>
            </a:r>
          </a:p>
        </p:txBody>
      </p:sp>
    </p:spTree>
    <p:extLst>
      <p:ext uri="{BB962C8B-B14F-4D97-AF65-F5344CB8AC3E}">
        <p14:creationId xmlns:p14="http://schemas.microsoft.com/office/powerpoint/2010/main" val="30826806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 animBg="1"/>
      <p:bldP spid="35" grpId="0" animBg="1"/>
      <p:bldP spid="37" grpId="0" animBg="1"/>
      <p:bldP spid="45" grpId="0"/>
      <p:bldP spid="46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2 2D Arrays</a:t>
            </a:r>
            <a:endParaRPr lang="en-US" dirty="0"/>
          </a:p>
        </p:txBody>
      </p:sp>
      <p:sp>
        <p:nvSpPr>
          <p:cNvPr id="50179" name="TextBox 5"/>
          <p:cNvSpPr txBox="1">
            <a:spLocks noChangeArrowheads="1"/>
          </p:cNvSpPr>
          <p:nvPr/>
        </p:nvSpPr>
        <p:spPr bwMode="auto">
          <a:xfrm>
            <a:off x="2311400" y="1981200"/>
            <a:ext cx="350838" cy="341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29" tIns="45714" rIns="91429" bIns="45714">
            <a:sp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</a:pPr>
            <a:r>
              <a:rPr lang="en-US" dirty="0">
                <a:solidFill>
                  <a:srgbClr val="000066"/>
                </a:solidFill>
                <a:latin typeface="Helvetica" pitchFamily="34" charset="0"/>
              </a:rPr>
              <a:t>A</a:t>
            </a:r>
          </a:p>
        </p:txBody>
      </p:sp>
      <p:sp>
        <p:nvSpPr>
          <p:cNvPr id="50180" name="TextBox 6"/>
          <p:cNvSpPr txBox="1">
            <a:spLocks noChangeArrowheads="1"/>
          </p:cNvSpPr>
          <p:nvPr/>
        </p:nvSpPr>
        <p:spPr bwMode="auto">
          <a:xfrm>
            <a:off x="193675" y="1752600"/>
            <a:ext cx="877888" cy="341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29" tIns="45714" rIns="91429" bIns="45714">
            <a:sp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</a:pPr>
            <a:r>
              <a:rPr lang="en-US">
                <a:solidFill>
                  <a:srgbClr val="000066"/>
                </a:solidFill>
                <a:latin typeface="Helvetica" pitchFamily="34" charset="0"/>
              </a:rPr>
              <a:t>Cache</a:t>
            </a:r>
          </a:p>
        </p:txBody>
      </p:sp>
      <p:sp>
        <p:nvSpPr>
          <p:cNvPr id="50181" name="TextBox 10"/>
          <p:cNvSpPr txBox="1">
            <a:spLocks noChangeArrowheads="1"/>
          </p:cNvSpPr>
          <p:nvPr/>
        </p:nvSpPr>
        <p:spPr bwMode="auto">
          <a:xfrm>
            <a:off x="342900" y="4343400"/>
            <a:ext cx="8315325" cy="1338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dirty="0">
                <a:solidFill>
                  <a:srgbClr val="000066"/>
                </a:solidFill>
                <a:latin typeface="Helvetica" pitchFamily="34" charset="0"/>
              </a:rPr>
              <a:t>A[] does not fit, B[] does not fit, </a:t>
            </a:r>
          </a:p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dirty="0">
                <a:solidFill>
                  <a:srgbClr val="000066"/>
                </a:solidFill>
                <a:latin typeface="Helvetica" pitchFamily="34" charset="0"/>
              </a:rPr>
              <a:t>column of B[] does not fit (at same time as row of A[])</a:t>
            </a:r>
          </a:p>
          <a:p>
            <a:pPr>
              <a:lnSpc>
                <a:spcPct val="90000"/>
              </a:lnSpc>
              <a:spcBef>
                <a:spcPct val="0"/>
              </a:spcBef>
            </a:pPr>
            <a:endParaRPr lang="en-US" dirty="0">
              <a:solidFill>
                <a:srgbClr val="000066"/>
              </a:solidFill>
              <a:latin typeface="Helvetica" pitchFamily="34" charset="0"/>
            </a:endParaRPr>
          </a:p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dirty="0">
                <a:solidFill>
                  <a:srgbClr val="000066"/>
                </a:solidFill>
                <a:latin typeface="Helvetica" pitchFamily="34" charset="0"/>
              </a:rPr>
              <a:t>Miss rate = #misses / #accesses =</a:t>
            </a:r>
            <a:endParaRPr lang="en-US" dirty="0">
              <a:solidFill>
                <a:srgbClr val="C00000"/>
              </a:solidFill>
              <a:latin typeface="Helvetica" pitchFamily="34" charset="0"/>
            </a:endParaRPr>
          </a:p>
          <a:p>
            <a:pPr>
              <a:lnSpc>
                <a:spcPct val="90000"/>
              </a:lnSpc>
              <a:spcBef>
                <a:spcPct val="0"/>
              </a:spcBef>
            </a:pPr>
            <a:endParaRPr lang="en-US" dirty="0">
              <a:solidFill>
                <a:srgbClr val="000066"/>
              </a:solidFill>
              <a:latin typeface="Helvetica" pitchFamily="34" charset="0"/>
            </a:endParaRPr>
          </a:p>
        </p:txBody>
      </p:sp>
      <p:sp>
        <p:nvSpPr>
          <p:cNvPr id="50182" name="TextBox 12"/>
          <p:cNvSpPr txBox="1">
            <a:spLocks noChangeArrowheads="1"/>
          </p:cNvSpPr>
          <p:nvPr/>
        </p:nvSpPr>
        <p:spPr bwMode="auto">
          <a:xfrm>
            <a:off x="5935663" y="1905000"/>
            <a:ext cx="2976724" cy="18420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29" tIns="45714" rIns="91429" bIns="45714">
            <a:sp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dirty="0">
                <a:solidFill>
                  <a:srgbClr val="000066"/>
                </a:solidFill>
                <a:latin typeface="Consolas"/>
                <a:cs typeface="Consolas"/>
              </a:rPr>
              <a:t>for (</a:t>
            </a:r>
            <a:r>
              <a:rPr lang="en-US" dirty="0" err="1">
                <a:solidFill>
                  <a:srgbClr val="000066"/>
                </a:solidFill>
                <a:latin typeface="Consolas"/>
                <a:cs typeface="Consolas"/>
              </a:rPr>
              <a:t>i</a:t>
            </a:r>
            <a:r>
              <a:rPr lang="en-US" dirty="0">
                <a:solidFill>
                  <a:srgbClr val="000066"/>
                </a:solidFill>
                <a:latin typeface="Consolas"/>
                <a:cs typeface="Consolas"/>
              </a:rPr>
              <a:t>=0;i&lt;</a:t>
            </a:r>
            <a:r>
              <a:rPr lang="en-US" dirty="0" err="1">
                <a:solidFill>
                  <a:srgbClr val="000066"/>
                </a:solidFill>
                <a:latin typeface="Consolas"/>
                <a:cs typeface="Consolas"/>
              </a:rPr>
              <a:t>N;i</a:t>
            </a:r>
            <a:r>
              <a:rPr lang="en-US" dirty="0">
                <a:solidFill>
                  <a:srgbClr val="000066"/>
                </a:solidFill>
                <a:latin typeface="Consolas"/>
                <a:cs typeface="Consolas"/>
              </a:rPr>
              <a:t>++){</a:t>
            </a:r>
          </a:p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dirty="0">
                <a:solidFill>
                  <a:srgbClr val="000066"/>
                </a:solidFill>
                <a:latin typeface="Consolas"/>
                <a:cs typeface="Consolas"/>
              </a:rPr>
              <a:t>  for (j=0;j&lt;</a:t>
            </a:r>
            <a:r>
              <a:rPr lang="en-US" dirty="0" err="1">
                <a:solidFill>
                  <a:srgbClr val="000066"/>
                </a:solidFill>
                <a:latin typeface="Consolas"/>
                <a:cs typeface="Consolas"/>
              </a:rPr>
              <a:t>N;j</a:t>
            </a:r>
            <a:r>
              <a:rPr lang="en-US" dirty="0">
                <a:solidFill>
                  <a:srgbClr val="000066"/>
                </a:solidFill>
                <a:latin typeface="Consolas"/>
                <a:cs typeface="Consolas"/>
              </a:rPr>
              <a:t>++){</a:t>
            </a:r>
          </a:p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dirty="0">
                <a:solidFill>
                  <a:srgbClr val="000066"/>
                </a:solidFill>
                <a:latin typeface="Consolas"/>
                <a:cs typeface="Consolas"/>
              </a:rPr>
              <a:t>    for (k=0;k&lt;</a:t>
            </a:r>
            <a:r>
              <a:rPr lang="en-US" dirty="0" err="1">
                <a:solidFill>
                  <a:srgbClr val="000066"/>
                </a:solidFill>
                <a:latin typeface="Consolas"/>
                <a:cs typeface="Consolas"/>
              </a:rPr>
              <a:t>N;k</a:t>
            </a:r>
            <a:r>
              <a:rPr lang="en-US" dirty="0">
                <a:solidFill>
                  <a:srgbClr val="000066"/>
                </a:solidFill>
                <a:latin typeface="Consolas"/>
                <a:cs typeface="Consolas"/>
              </a:rPr>
              <a:t>++){</a:t>
            </a:r>
          </a:p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dirty="0">
                <a:solidFill>
                  <a:srgbClr val="000066"/>
                </a:solidFill>
                <a:latin typeface="Consolas"/>
                <a:cs typeface="Consolas"/>
              </a:rPr>
              <a:t>    … = </a:t>
            </a:r>
            <a:r>
              <a:rPr lang="en-US" dirty="0" smtClean="0">
                <a:solidFill>
                  <a:srgbClr val="000066"/>
                </a:solidFill>
                <a:latin typeface="Consolas"/>
                <a:cs typeface="Consolas"/>
              </a:rPr>
              <a:t>A[</a:t>
            </a:r>
            <a:r>
              <a:rPr lang="en-US" dirty="0">
                <a:solidFill>
                  <a:srgbClr val="000066"/>
                </a:solidFill>
                <a:latin typeface="Consolas"/>
                <a:cs typeface="Consolas"/>
              </a:rPr>
              <a:t>i</a:t>
            </a:r>
            <a:r>
              <a:rPr lang="en-US" dirty="0" smtClean="0">
                <a:solidFill>
                  <a:srgbClr val="000066"/>
                </a:solidFill>
                <a:latin typeface="Consolas"/>
                <a:cs typeface="Consolas"/>
              </a:rPr>
              <a:t>][k] </a:t>
            </a:r>
            <a:r>
              <a:rPr lang="en-US" dirty="0">
                <a:solidFill>
                  <a:srgbClr val="000066"/>
                </a:solidFill>
                <a:latin typeface="Consolas"/>
                <a:cs typeface="Consolas"/>
              </a:rPr>
              <a:t>* </a:t>
            </a:r>
          </a:p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dirty="0">
                <a:solidFill>
                  <a:srgbClr val="000066"/>
                </a:solidFill>
                <a:latin typeface="Consolas"/>
                <a:cs typeface="Consolas"/>
              </a:rPr>
              <a:t>	 </a:t>
            </a:r>
            <a:r>
              <a:rPr lang="en-US" dirty="0" smtClean="0">
                <a:solidFill>
                  <a:srgbClr val="000066"/>
                </a:solidFill>
                <a:latin typeface="Consolas"/>
                <a:cs typeface="Consolas"/>
              </a:rPr>
              <a:t>B[</a:t>
            </a:r>
            <a:r>
              <a:rPr lang="en-US" dirty="0">
                <a:solidFill>
                  <a:srgbClr val="000066"/>
                </a:solidFill>
                <a:latin typeface="Consolas"/>
                <a:cs typeface="Consolas"/>
              </a:rPr>
              <a:t>k</a:t>
            </a:r>
            <a:r>
              <a:rPr lang="en-US" dirty="0" smtClean="0">
                <a:solidFill>
                  <a:srgbClr val="000066"/>
                </a:solidFill>
                <a:latin typeface="Consolas"/>
                <a:cs typeface="Consolas"/>
              </a:rPr>
              <a:t>][j]</a:t>
            </a:r>
            <a:r>
              <a:rPr lang="en-US" dirty="0">
                <a:solidFill>
                  <a:srgbClr val="000066"/>
                </a:solidFill>
                <a:latin typeface="Consolas"/>
                <a:cs typeface="Consolas"/>
              </a:rPr>
              <a:t>;</a:t>
            </a:r>
          </a:p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dirty="0">
                <a:solidFill>
                  <a:srgbClr val="000066"/>
                </a:solidFill>
                <a:latin typeface="Consolas"/>
                <a:cs typeface="Consolas"/>
              </a:rPr>
              <a:t>  }</a:t>
            </a:r>
          </a:p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dirty="0">
                <a:solidFill>
                  <a:srgbClr val="000066"/>
                </a:solidFill>
                <a:latin typeface="Consolas"/>
                <a:cs typeface="Consolas"/>
              </a:rPr>
              <a:t>}</a:t>
            </a:r>
          </a:p>
        </p:txBody>
      </p:sp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53732829"/>
              </p:ext>
            </p:extLst>
          </p:nvPr>
        </p:nvGraphicFramePr>
        <p:xfrm>
          <a:off x="381000" y="2133600"/>
          <a:ext cx="1600200" cy="177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00100"/>
                <a:gridCol w="800100"/>
              </a:tblGrid>
              <a:tr h="444500"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rgbClr val="C00000"/>
                          </a:solidFill>
                        </a:rPr>
                        <a:t>29</a:t>
                      </a:r>
                      <a:endParaRPr lang="en-US" sz="1800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rgbClr val="C00000"/>
                          </a:solidFill>
                        </a:rPr>
                        <a:t>30</a:t>
                      </a:r>
                      <a:endParaRPr lang="en-US" sz="1800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44500"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rgbClr val="C00000"/>
                          </a:solidFill>
                        </a:rPr>
                        <a:t>25</a:t>
                      </a:r>
                      <a:endParaRPr lang="en-US" sz="1800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rgbClr val="C00000"/>
                          </a:solidFill>
                        </a:rPr>
                        <a:t>26</a:t>
                      </a:r>
                      <a:endParaRPr lang="en-US" sz="1800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44500"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rgbClr val="C00000"/>
                          </a:solidFill>
                        </a:rPr>
                        <a:t>21</a:t>
                      </a:r>
                      <a:endParaRPr lang="en-US" sz="1800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rgbClr val="C00000"/>
                          </a:solidFill>
                        </a:rPr>
                        <a:t>22</a:t>
                      </a:r>
                      <a:endParaRPr lang="en-US" sz="1800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44500"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rgbClr val="C00000"/>
                          </a:solidFill>
                        </a:rPr>
                        <a:t>3</a:t>
                      </a:r>
                      <a:endParaRPr lang="en-US" sz="1800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rgbClr val="C00000"/>
                          </a:solidFill>
                        </a:rPr>
                        <a:t>4</a:t>
                      </a:r>
                      <a:endParaRPr lang="en-US" sz="1800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16" name="Table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02938879"/>
              </p:ext>
            </p:extLst>
          </p:nvPr>
        </p:nvGraphicFramePr>
        <p:xfrm>
          <a:off x="2692400" y="2057400"/>
          <a:ext cx="1371600" cy="975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2900"/>
                <a:gridCol w="342900"/>
                <a:gridCol w="342900"/>
                <a:gridCol w="342900"/>
              </a:tblGrid>
              <a:tr h="243840"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3840"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3840"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3840"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13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15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16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cxnSp>
        <p:nvCxnSpPr>
          <p:cNvPr id="50227" name="Straight Arrow Connector 17"/>
          <p:cNvCxnSpPr>
            <a:cxnSpLocks noChangeShapeType="1"/>
          </p:cNvCxnSpPr>
          <p:nvPr/>
        </p:nvCxnSpPr>
        <p:spPr bwMode="auto">
          <a:xfrm rot="5400000">
            <a:off x="4426744" y="2551906"/>
            <a:ext cx="914400" cy="1588"/>
          </a:xfrm>
          <a:prstGeom prst="straightConnector1">
            <a:avLst/>
          </a:prstGeom>
          <a:noFill/>
          <a:ln w="19050" algn="ctr">
            <a:solidFill>
              <a:srgbClr val="008000"/>
            </a:solidFill>
            <a:round/>
            <a:headEnd/>
            <a:tailEnd type="arrow" w="med" len="med"/>
          </a:ln>
        </p:spPr>
      </p:cxnSp>
      <p:sp>
        <p:nvSpPr>
          <p:cNvPr id="50228" name="TextBox 11"/>
          <p:cNvSpPr txBox="1">
            <a:spLocks noChangeArrowheads="1"/>
          </p:cNvSpPr>
          <p:nvPr/>
        </p:nvSpPr>
        <p:spPr bwMode="auto">
          <a:xfrm>
            <a:off x="4216400" y="1981200"/>
            <a:ext cx="350838" cy="341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29" tIns="45714" rIns="91429" bIns="45714">
            <a:sp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</a:pPr>
            <a:r>
              <a:rPr lang="en-US">
                <a:solidFill>
                  <a:srgbClr val="000066"/>
                </a:solidFill>
                <a:latin typeface="Helvetica" pitchFamily="34" charset="0"/>
              </a:rPr>
              <a:t>B</a:t>
            </a:r>
          </a:p>
        </p:txBody>
      </p:sp>
      <p:graphicFrame>
        <p:nvGraphicFramePr>
          <p:cNvPr id="17" name="Table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8538756"/>
              </p:ext>
            </p:extLst>
          </p:nvPr>
        </p:nvGraphicFramePr>
        <p:xfrm>
          <a:off x="4597400" y="2057400"/>
          <a:ext cx="1371600" cy="975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2900"/>
                <a:gridCol w="342900"/>
                <a:gridCol w="342900"/>
                <a:gridCol w="342900"/>
              </a:tblGrid>
              <a:tr h="243840"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17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18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19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20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3840"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21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22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23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24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3840"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25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26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27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28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3840"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29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30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31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32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cxnSp>
        <p:nvCxnSpPr>
          <p:cNvPr id="50256" name="Straight Arrow Connector 19"/>
          <p:cNvCxnSpPr>
            <a:cxnSpLocks noChangeShapeType="1"/>
          </p:cNvCxnSpPr>
          <p:nvPr/>
        </p:nvCxnSpPr>
        <p:spPr bwMode="auto">
          <a:xfrm>
            <a:off x="2692400" y="2133600"/>
            <a:ext cx="1295400" cy="1588"/>
          </a:xfrm>
          <a:prstGeom prst="straightConnector1">
            <a:avLst/>
          </a:prstGeom>
          <a:noFill/>
          <a:ln w="19050" algn="ctr">
            <a:solidFill>
              <a:srgbClr val="008000"/>
            </a:solidFill>
            <a:round/>
            <a:headEnd/>
            <a:tailEnd type="arrow" w="med" len="med"/>
          </a:ln>
        </p:spPr>
      </p:cxnSp>
      <p:sp>
        <p:nvSpPr>
          <p:cNvPr id="4" name="TextBox 3"/>
          <p:cNvSpPr txBox="1"/>
          <p:nvPr/>
        </p:nvSpPr>
        <p:spPr>
          <a:xfrm>
            <a:off x="2425700" y="3348866"/>
            <a:ext cx="527400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nsolas"/>
                <a:cs typeface="Consolas"/>
              </a:rPr>
              <a:t>The most inner loop (</a:t>
            </a:r>
            <a:r>
              <a:rPr lang="en-US" dirty="0" err="1" smtClean="0">
                <a:latin typeface="Consolas"/>
                <a:cs typeface="Consolas"/>
              </a:rPr>
              <a:t>i</a:t>
            </a:r>
            <a:r>
              <a:rPr lang="en-US" dirty="0" smtClean="0">
                <a:latin typeface="Consolas"/>
                <a:cs typeface="Consolas"/>
              </a:rPr>
              <a:t>=j=0):</a:t>
            </a:r>
          </a:p>
          <a:p>
            <a:r>
              <a:rPr lang="en-US" dirty="0" smtClean="0">
                <a:latin typeface="Consolas"/>
                <a:cs typeface="Consolas"/>
              </a:rPr>
              <a:t>A[0][0] * B[0][0], A[0][1] * B[1][0], </a:t>
            </a:r>
          </a:p>
          <a:p>
            <a:r>
              <a:rPr lang="en-US" dirty="0">
                <a:latin typeface="Consolas"/>
                <a:cs typeface="Consolas"/>
              </a:rPr>
              <a:t> </a:t>
            </a:r>
            <a:r>
              <a:rPr lang="en-US" dirty="0" smtClean="0">
                <a:latin typeface="Consolas"/>
                <a:cs typeface="Consolas"/>
              </a:rPr>
              <a:t>   A[0][2] * B[2][0], A[0][3] * B[3][0]</a:t>
            </a:r>
            <a:endParaRPr lang="en-US" dirty="0">
              <a:latin typeface="Consolas"/>
              <a:cs typeface="Consolas"/>
            </a:endParaRPr>
          </a:p>
        </p:txBody>
      </p:sp>
      <p:sp>
        <p:nvSpPr>
          <p:cNvPr id="6" name="Oval 5"/>
          <p:cNvSpPr/>
          <p:nvPr/>
        </p:nvSpPr>
        <p:spPr>
          <a:xfrm>
            <a:off x="2425700" y="3683530"/>
            <a:ext cx="1079500" cy="278869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Oval 26"/>
          <p:cNvSpPr/>
          <p:nvPr/>
        </p:nvSpPr>
        <p:spPr>
          <a:xfrm>
            <a:off x="3676650" y="3683795"/>
            <a:ext cx="1079500" cy="278869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/>
          <p:cNvSpPr/>
          <p:nvPr/>
        </p:nvSpPr>
        <p:spPr>
          <a:xfrm>
            <a:off x="4768850" y="3683530"/>
            <a:ext cx="1079500" cy="278869"/>
          </a:xfrm>
          <a:prstGeom prst="ellipse">
            <a:avLst/>
          </a:prstGeom>
          <a:noFill/>
          <a:ln w="38100">
            <a:solidFill>
              <a:srgbClr val="00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/>
          <p:cNvSpPr/>
          <p:nvPr/>
        </p:nvSpPr>
        <p:spPr>
          <a:xfrm>
            <a:off x="6051550" y="3671625"/>
            <a:ext cx="1079500" cy="278869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30"/>
          <p:cNvSpPr/>
          <p:nvPr/>
        </p:nvSpPr>
        <p:spPr>
          <a:xfrm>
            <a:off x="2889250" y="3963194"/>
            <a:ext cx="1079500" cy="278869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Oval 31"/>
          <p:cNvSpPr/>
          <p:nvPr/>
        </p:nvSpPr>
        <p:spPr>
          <a:xfrm>
            <a:off x="4203700" y="3963194"/>
            <a:ext cx="1079500" cy="278869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Oval 33"/>
          <p:cNvSpPr/>
          <p:nvPr/>
        </p:nvSpPr>
        <p:spPr>
          <a:xfrm>
            <a:off x="5283200" y="3963194"/>
            <a:ext cx="1079500" cy="278869"/>
          </a:xfrm>
          <a:prstGeom prst="ellipse">
            <a:avLst/>
          </a:prstGeom>
          <a:noFill/>
          <a:ln w="38100">
            <a:solidFill>
              <a:srgbClr val="00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Oval 34"/>
          <p:cNvSpPr/>
          <p:nvPr/>
        </p:nvSpPr>
        <p:spPr>
          <a:xfrm>
            <a:off x="6578600" y="3963459"/>
            <a:ext cx="1079500" cy="278869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extBox 22"/>
          <p:cNvSpPr txBox="1"/>
          <p:nvPr/>
        </p:nvSpPr>
        <p:spPr>
          <a:xfrm>
            <a:off x="1975727" y="2167493"/>
            <a:ext cx="3023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/>
              <a:t>8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1975727" y="2611993"/>
            <a:ext cx="3023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 smtClean="0"/>
              <a:t>6</a:t>
            </a:r>
            <a:endParaRPr lang="en-US" u="sng" dirty="0"/>
          </a:p>
        </p:txBody>
      </p:sp>
      <p:sp>
        <p:nvSpPr>
          <p:cNvPr id="25" name="TextBox 24"/>
          <p:cNvSpPr txBox="1"/>
          <p:nvPr/>
        </p:nvSpPr>
        <p:spPr>
          <a:xfrm>
            <a:off x="1963027" y="3018393"/>
            <a:ext cx="3023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 smtClean="0"/>
              <a:t>4</a:t>
            </a:r>
            <a:endParaRPr lang="en-US" u="sng" dirty="0"/>
          </a:p>
        </p:txBody>
      </p:sp>
      <p:sp>
        <p:nvSpPr>
          <p:cNvPr id="26" name="TextBox 25"/>
          <p:cNvSpPr txBox="1"/>
          <p:nvPr/>
        </p:nvSpPr>
        <p:spPr>
          <a:xfrm>
            <a:off x="1950327" y="3475593"/>
            <a:ext cx="3023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/>
              <a:t>7</a:t>
            </a:r>
          </a:p>
        </p:txBody>
      </p:sp>
      <p:sp>
        <p:nvSpPr>
          <p:cNvPr id="29" name="TextBox 6"/>
          <p:cNvSpPr txBox="1">
            <a:spLocks noChangeArrowheads="1"/>
          </p:cNvSpPr>
          <p:nvPr/>
        </p:nvSpPr>
        <p:spPr bwMode="auto">
          <a:xfrm>
            <a:off x="1681740" y="1576387"/>
            <a:ext cx="813234" cy="5955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29" tIns="45714" rIns="91429" bIns="45714">
            <a:sp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</a:pPr>
            <a:r>
              <a:rPr lang="en-US" dirty="0" smtClean="0">
                <a:solidFill>
                  <a:srgbClr val="000066"/>
                </a:solidFill>
                <a:latin typeface="Helvetica" pitchFamily="34" charset="0"/>
              </a:rPr>
              <a:t>time</a:t>
            </a:r>
          </a:p>
          <a:p>
            <a:pPr algn="ctr">
              <a:lnSpc>
                <a:spcPct val="90000"/>
              </a:lnSpc>
              <a:spcBef>
                <a:spcPct val="0"/>
              </a:spcBef>
            </a:pPr>
            <a:r>
              <a:rPr lang="en-US" dirty="0" smtClean="0">
                <a:solidFill>
                  <a:srgbClr val="000066"/>
                </a:solidFill>
                <a:latin typeface="Helvetica" pitchFamily="34" charset="0"/>
              </a:rPr>
              <a:t>stamp</a:t>
            </a:r>
            <a:endParaRPr lang="en-US" dirty="0">
              <a:solidFill>
                <a:srgbClr val="000066"/>
              </a:solidFill>
              <a:latin typeface="Helvetic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75583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2 2D Arrays</a:t>
            </a:r>
            <a:endParaRPr lang="en-US" dirty="0"/>
          </a:p>
        </p:txBody>
      </p:sp>
      <p:sp>
        <p:nvSpPr>
          <p:cNvPr id="50179" name="TextBox 5"/>
          <p:cNvSpPr txBox="1">
            <a:spLocks noChangeArrowheads="1"/>
          </p:cNvSpPr>
          <p:nvPr/>
        </p:nvSpPr>
        <p:spPr bwMode="auto">
          <a:xfrm>
            <a:off x="2286000" y="1981200"/>
            <a:ext cx="350838" cy="341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29" tIns="45714" rIns="91429" bIns="45714">
            <a:sp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</a:pPr>
            <a:r>
              <a:rPr lang="en-US">
                <a:solidFill>
                  <a:srgbClr val="000066"/>
                </a:solidFill>
                <a:latin typeface="Helvetica" pitchFamily="34" charset="0"/>
              </a:rPr>
              <a:t>A</a:t>
            </a:r>
          </a:p>
        </p:txBody>
      </p:sp>
      <p:sp>
        <p:nvSpPr>
          <p:cNvPr id="50180" name="TextBox 6"/>
          <p:cNvSpPr txBox="1">
            <a:spLocks noChangeArrowheads="1"/>
          </p:cNvSpPr>
          <p:nvPr/>
        </p:nvSpPr>
        <p:spPr bwMode="auto">
          <a:xfrm>
            <a:off x="193675" y="1752600"/>
            <a:ext cx="877888" cy="341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29" tIns="45714" rIns="91429" bIns="45714">
            <a:sp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</a:pPr>
            <a:r>
              <a:rPr lang="en-US">
                <a:solidFill>
                  <a:srgbClr val="000066"/>
                </a:solidFill>
                <a:latin typeface="Helvetica" pitchFamily="34" charset="0"/>
              </a:rPr>
              <a:t>Cache</a:t>
            </a:r>
          </a:p>
        </p:txBody>
      </p:sp>
      <p:sp>
        <p:nvSpPr>
          <p:cNvPr id="50181" name="TextBox 10"/>
          <p:cNvSpPr txBox="1">
            <a:spLocks noChangeArrowheads="1"/>
          </p:cNvSpPr>
          <p:nvPr/>
        </p:nvSpPr>
        <p:spPr bwMode="auto">
          <a:xfrm>
            <a:off x="342900" y="4343400"/>
            <a:ext cx="8315325" cy="1338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dirty="0">
                <a:solidFill>
                  <a:srgbClr val="000066"/>
                </a:solidFill>
                <a:latin typeface="Helvetica" pitchFamily="34" charset="0"/>
              </a:rPr>
              <a:t>A[] does not fit, B[] does not fit, </a:t>
            </a:r>
          </a:p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dirty="0">
                <a:solidFill>
                  <a:srgbClr val="000066"/>
                </a:solidFill>
                <a:latin typeface="Helvetica" pitchFamily="34" charset="0"/>
              </a:rPr>
              <a:t>column of B[] does not fit (at same time as row of A[])</a:t>
            </a:r>
          </a:p>
          <a:p>
            <a:pPr>
              <a:lnSpc>
                <a:spcPct val="90000"/>
              </a:lnSpc>
              <a:spcBef>
                <a:spcPct val="0"/>
              </a:spcBef>
            </a:pPr>
            <a:endParaRPr lang="en-US" dirty="0">
              <a:solidFill>
                <a:srgbClr val="000066"/>
              </a:solidFill>
              <a:latin typeface="Helvetica" pitchFamily="34" charset="0"/>
            </a:endParaRPr>
          </a:p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dirty="0">
                <a:solidFill>
                  <a:srgbClr val="000066"/>
                </a:solidFill>
                <a:latin typeface="Helvetica" pitchFamily="34" charset="0"/>
              </a:rPr>
              <a:t>Miss rate = #misses / #accesses =</a:t>
            </a:r>
            <a:endParaRPr lang="en-US" dirty="0">
              <a:solidFill>
                <a:srgbClr val="C00000"/>
              </a:solidFill>
              <a:latin typeface="Helvetica" pitchFamily="34" charset="0"/>
            </a:endParaRPr>
          </a:p>
          <a:p>
            <a:pPr>
              <a:lnSpc>
                <a:spcPct val="90000"/>
              </a:lnSpc>
              <a:spcBef>
                <a:spcPct val="0"/>
              </a:spcBef>
            </a:pPr>
            <a:endParaRPr lang="en-US" dirty="0">
              <a:solidFill>
                <a:srgbClr val="000066"/>
              </a:solidFill>
              <a:latin typeface="Helvetica" pitchFamily="34" charset="0"/>
            </a:endParaRPr>
          </a:p>
        </p:txBody>
      </p:sp>
      <p:sp>
        <p:nvSpPr>
          <p:cNvPr id="50182" name="TextBox 12"/>
          <p:cNvSpPr txBox="1">
            <a:spLocks noChangeArrowheads="1"/>
          </p:cNvSpPr>
          <p:nvPr/>
        </p:nvSpPr>
        <p:spPr bwMode="auto">
          <a:xfrm>
            <a:off x="5935663" y="1905000"/>
            <a:ext cx="2976724" cy="18420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29" tIns="45714" rIns="91429" bIns="45714">
            <a:sp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dirty="0">
                <a:solidFill>
                  <a:srgbClr val="000066"/>
                </a:solidFill>
                <a:latin typeface="Consolas"/>
                <a:cs typeface="Consolas"/>
              </a:rPr>
              <a:t>for (</a:t>
            </a:r>
            <a:r>
              <a:rPr lang="en-US" dirty="0" err="1">
                <a:solidFill>
                  <a:srgbClr val="000066"/>
                </a:solidFill>
                <a:latin typeface="Consolas"/>
                <a:cs typeface="Consolas"/>
              </a:rPr>
              <a:t>i</a:t>
            </a:r>
            <a:r>
              <a:rPr lang="en-US" dirty="0">
                <a:solidFill>
                  <a:srgbClr val="000066"/>
                </a:solidFill>
                <a:latin typeface="Consolas"/>
                <a:cs typeface="Consolas"/>
              </a:rPr>
              <a:t>=0;i&lt;</a:t>
            </a:r>
            <a:r>
              <a:rPr lang="en-US" dirty="0" err="1">
                <a:solidFill>
                  <a:srgbClr val="000066"/>
                </a:solidFill>
                <a:latin typeface="Consolas"/>
                <a:cs typeface="Consolas"/>
              </a:rPr>
              <a:t>N;i</a:t>
            </a:r>
            <a:r>
              <a:rPr lang="en-US" dirty="0">
                <a:solidFill>
                  <a:srgbClr val="000066"/>
                </a:solidFill>
                <a:latin typeface="Consolas"/>
                <a:cs typeface="Consolas"/>
              </a:rPr>
              <a:t>++){</a:t>
            </a:r>
          </a:p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dirty="0">
                <a:solidFill>
                  <a:srgbClr val="000066"/>
                </a:solidFill>
                <a:latin typeface="Consolas"/>
                <a:cs typeface="Consolas"/>
              </a:rPr>
              <a:t>  for (j=0;j&lt;</a:t>
            </a:r>
            <a:r>
              <a:rPr lang="en-US" dirty="0" err="1">
                <a:solidFill>
                  <a:srgbClr val="000066"/>
                </a:solidFill>
                <a:latin typeface="Consolas"/>
                <a:cs typeface="Consolas"/>
              </a:rPr>
              <a:t>N;j</a:t>
            </a:r>
            <a:r>
              <a:rPr lang="en-US" dirty="0">
                <a:solidFill>
                  <a:srgbClr val="000066"/>
                </a:solidFill>
                <a:latin typeface="Consolas"/>
                <a:cs typeface="Consolas"/>
              </a:rPr>
              <a:t>++){</a:t>
            </a:r>
          </a:p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dirty="0">
                <a:solidFill>
                  <a:srgbClr val="000066"/>
                </a:solidFill>
                <a:latin typeface="Consolas"/>
                <a:cs typeface="Consolas"/>
              </a:rPr>
              <a:t>    for (k=0;k&lt;</a:t>
            </a:r>
            <a:r>
              <a:rPr lang="en-US" dirty="0" err="1">
                <a:solidFill>
                  <a:srgbClr val="000066"/>
                </a:solidFill>
                <a:latin typeface="Consolas"/>
                <a:cs typeface="Consolas"/>
              </a:rPr>
              <a:t>N;k</a:t>
            </a:r>
            <a:r>
              <a:rPr lang="en-US" dirty="0">
                <a:solidFill>
                  <a:srgbClr val="000066"/>
                </a:solidFill>
                <a:latin typeface="Consolas"/>
                <a:cs typeface="Consolas"/>
              </a:rPr>
              <a:t>++){</a:t>
            </a:r>
          </a:p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dirty="0">
                <a:solidFill>
                  <a:srgbClr val="000066"/>
                </a:solidFill>
                <a:latin typeface="Consolas"/>
                <a:cs typeface="Consolas"/>
              </a:rPr>
              <a:t>    … = </a:t>
            </a:r>
            <a:r>
              <a:rPr lang="en-US" dirty="0" smtClean="0">
                <a:solidFill>
                  <a:srgbClr val="000066"/>
                </a:solidFill>
                <a:latin typeface="Consolas"/>
                <a:cs typeface="Consolas"/>
              </a:rPr>
              <a:t>A[</a:t>
            </a:r>
            <a:r>
              <a:rPr lang="en-US" dirty="0">
                <a:solidFill>
                  <a:srgbClr val="000066"/>
                </a:solidFill>
                <a:latin typeface="Consolas"/>
                <a:cs typeface="Consolas"/>
              </a:rPr>
              <a:t>i</a:t>
            </a:r>
            <a:r>
              <a:rPr lang="en-US" dirty="0" smtClean="0">
                <a:solidFill>
                  <a:srgbClr val="000066"/>
                </a:solidFill>
                <a:latin typeface="Consolas"/>
                <a:cs typeface="Consolas"/>
              </a:rPr>
              <a:t>][k] </a:t>
            </a:r>
            <a:r>
              <a:rPr lang="en-US" dirty="0">
                <a:solidFill>
                  <a:srgbClr val="000066"/>
                </a:solidFill>
                <a:latin typeface="Consolas"/>
                <a:cs typeface="Consolas"/>
              </a:rPr>
              <a:t>* </a:t>
            </a:r>
          </a:p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dirty="0">
                <a:solidFill>
                  <a:srgbClr val="000066"/>
                </a:solidFill>
                <a:latin typeface="Consolas"/>
                <a:cs typeface="Consolas"/>
              </a:rPr>
              <a:t>	 </a:t>
            </a:r>
            <a:r>
              <a:rPr lang="en-US" dirty="0" smtClean="0">
                <a:solidFill>
                  <a:srgbClr val="000066"/>
                </a:solidFill>
                <a:latin typeface="Consolas"/>
                <a:cs typeface="Consolas"/>
              </a:rPr>
              <a:t>B[</a:t>
            </a:r>
            <a:r>
              <a:rPr lang="en-US" dirty="0">
                <a:solidFill>
                  <a:srgbClr val="000066"/>
                </a:solidFill>
                <a:latin typeface="Consolas"/>
                <a:cs typeface="Consolas"/>
              </a:rPr>
              <a:t>k</a:t>
            </a:r>
            <a:r>
              <a:rPr lang="en-US" dirty="0" smtClean="0">
                <a:solidFill>
                  <a:srgbClr val="000066"/>
                </a:solidFill>
                <a:latin typeface="Consolas"/>
                <a:cs typeface="Consolas"/>
              </a:rPr>
              <a:t>][j]</a:t>
            </a:r>
            <a:r>
              <a:rPr lang="en-US" dirty="0">
                <a:solidFill>
                  <a:srgbClr val="000066"/>
                </a:solidFill>
                <a:latin typeface="Consolas"/>
                <a:cs typeface="Consolas"/>
              </a:rPr>
              <a:t>;</a:t>
            </a:r>
          </a:p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dirty="0">
                <a:solidFill>
                  <a:srgbClr val="000066"/>
                </a:solidFill>
                <a:latin typeface="Consolas"/>
                <a:cs typeface="Consolas"/>
              </a:rPr>
              <a:t>  }</a:t>
            </a:r>
          </a:p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dirty="0">
                <a:solidFill>
                  <a:srgbClr val="000066"/>
                </a:solidFill>
                <a:latin typeface="Consolas"/>
                <a:cs typeface="Consolas"/>
              </a:rPr>
              <a:t>}</a:t>
            </a:r>
          </a:p>
        </p:txBody>
      </p:sp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23181213"/>
              </p:ext>
            </p:extLst>
          </p:nvPr>
        </p:nvGraphicFramePr>
        <p:xfrm>
          <a:off x="381000" y="2133600"/>
          <a:ext cx="1600200" cy="177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00100"/>
                <a:gridCol w="800100"/>
              </a:tblGrid>
              <a:tr h="444500"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rgbClr val="C00000"/>
                          </a:solidFill>
                        </a:rPr>
                        <a:t>29</a:t>
                      </a:r>
                      <a:endParaRPr lang="en-US" sz="1800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rgbClr val="C00000"/>
                          </a:solidFill>
                        </a:rPr>
                        <a:t>30</a:t>
                      </a:r>
                      <a:endParaRPr lang="en-US" sz="1800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44500"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rgbClr val="C00000"/>
                          </a:solidFill>
                        </a:rPr>
                        <a:t>25</a:t>
                      </a:r>
                      <a:endParaRPr lang="en-US" sz="1800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rgbClr val="C00000"/>
                          </a:solidFill>
                        </a:rPr>
                        <a:t>26</a:t>
                      </a:r>
                      <a:endParaRPr lang="en-US" sz="1800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44500"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rgbClr val="C00000"/>
                          </a:solidFill>
                        </a:rPr>
                        <a:t>21</a:t>
                      </a:r>
                      <a:endParaRPr lang="en-US" sz="1800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rgbClr val="C00000"/>
                          </a:solidFill>
                        </a:rPr>
                        <a:t>22</a:t>
                      </a:r>
                      <a:endParaRPr lang="en-US" sz="1800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44500"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rgbClr val="C00000"/>
                          </a:solidFill>
                        </a:rPr>
                        <a:t>3</a:t>
                      </a:r>
                      <a:endParaRPr lang="en-US" sz="1800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rgbClr val="C00000"/>
                          </a:solidFill>
                        </a:rPr>
                        <a:t>4</a:t>
                      </a:r>
                      <a:endParaRPr lang="en-US" sz="1800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16" name="Table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483344"/>
              </p:ext>
            </p:extLst>
          </p:nvPr>
        </p:nvGraphicFramePr>
        <p:xfrm>
          <a:off x="2667000" y="2057400"/>
          <a:ext cx="1371600" cy="975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2900"/>
                <a:gridCol w="342900"/>
                <a:gridCol w="342900"/>
                <a:gridCol w="342900"/>
              </a:tblGrid>
              <a:tr h="243840"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3840"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3840"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3840"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13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15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16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cxnSp>
        <p:nvCxnSpPr>
          <p:cNvPr id="50227" name="Straight Arrow Connector 17"/>
          <p:cNvCxnSpPr>
            <a:cxnSpLocks noChangeShapeType="1"/>
          </p:cNvCxnSpPr>
          <p:nvPr/>
        </p:nvCxnSpPr>
        <p:spPr bwMode="auto">
          <a:xfrm rot="5400000">
            <a:off x="4731544" y="2551906"/>
            <a:ext cx="914400" cy="1588"/>
          </a:xfrm>
          <a:prstGeom prst="straightConnector1">
            <a:avLst/>
          </a:prstGeom>
          <a:noFill/>
          <a:ln w="19050" algn="ctr">
            <a:solidFill>
              <a:srgbClr val="008000"/>
            </a:solidFill>
            <a:round/>
            <a:headEnd/>
            <a:tailEnd type="arrow" w="med" len="med"/>
          </a:ln>
        </p:spPr>
      </p:cxnSp>
      <p:sp>
        <p:nvSpPr>
          <p:cNvPr id="50228" name="TextBox 11"/>
          <p:cNvSpPr txBox="1">
            <a:spLocks noChangeArrowheads="1"/>
          </p:cNvSpPr>
          <p:nvPr/>
        </p:nvSpPr>
        <p:spPr bwMode="auto">
          <a:xfrm>
            <a:off x="4191000" y="1981200"/>
            <a:ext cx="350838" cy="341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29" tIns="45714" rIns="91429" bIns="45714">
            <a:sp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</a:pPr>
            <a:r>
              <a:rPr lang="en-US">
                <a:solidFill>
                  <a:srgbClr val="000066"/>
                </a:solidFill>
                <a:latin typeface="Helvetica" pitchFamily="34" charset="0"/>
              </a:rPr>
              <a:t>B</a:t>
            </a:r>
          </a:p>
        </p:txBody>
      </p:sp>
      <p:graphicFrame>
        <p:nvGraphicFramePr>
          <p:cNvPr id="17" name="Table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98497906"/>
              </p:ext>
            </p:extLst>
          </p:nvPr>
        </p:nvGraphicFramePr>
        <p:xfrm>
          <a:off x="4572000" y="2057400"/>
          <a:ext cx="1371600" cy="975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2900"/>
                <a:gridCol w="342900"/>
                <a:gridCol w="342900"/>
                <a:gridCol w="342900"/>
              </a:tblGrid>
              <a:tr h="243840"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17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18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19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20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3840"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21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22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23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24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3840"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25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26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27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28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3840"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29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30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31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32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cxnSp>
        <p:nvCxnSpPr>
          <p:cNvPr id="50256" name="Straight Arrow Connector 19"/>
          <p:cNvCxnSpPr>
            <a:cxnSpLocks noChangeShapeType="1"/>
          </p:cNvCxnSpPr>
          <p:nvPr/>
        </p:nvCxnSpPr>
        <p:spPr bwMode="auto">
          <a:xfrm>
            <a:off x="2667000" y="2108200"/>
            <a:ext cx="1295400" cy="1588"/>
          </a:xfrm>
          <a:prstGeom prst="straightConnector1">
            <a:avLst/>
          </a:prstGeom>
          <a:noFill/>
          <a:ln w="19050" algn="ctr">
            <a:solidFill>
              <a:srgbClr val="008000"/>
            </a:solidFill>
            <a:round/>
            <a:headEnd/>
            <a:tailEnd type="arrow" w="med" len="med"/>
          </a:ln>
        </p:spPr>
      </p:cxnSp>
      <p:sp>
        <p:nvSpPr>
          <p:cNvPr id="4" name="TextBox 3"/>
          <p:cNvSpPr txBox="1"/>
          <p:nvPr/>
        </p:nvSpPr>
        <p:spPr>
          <a:xfrm>
            <a:off x="2489200" y="3348866"/>
            <a:ext cx="527400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nsolas"/>
                <a:cs typeface="Consolas"/>
              </a:rPr>
              <a:t>Next time: (</a:t>
            </a:r>
            <a:r>
              <a:rPr lang="en-US" dirty="0" err="1" smtClean="0">
                <a:latin typeface="Consolas"/>
                <a:cs typeface="Consolas"/>
              </a:rPr>
              <a:t>i</a:t>
            </a:r>
            <a:r>
              <a:rPr lang="en-US" dirty="0" smtClean="0">
                <a:latin typeface="Consolas"/>
                <a:cs typeface="Consolas"/>
              </a:rPr>
              <a:t>=0, j=1):</a:t>
            </a:r>
          </a:p>
          <a:p>
            <a:r>
              <a:rPr lang="en-US" dirty="0" smtClean="0">
                <a:latin typeface="Consolas"/>
                <a:cs typeface="Consolas"/>
              </a:rPr>
              <a:t>A[0][0] * B[0][1], A[0][1] * B[1][1], </a:t>
            </a:r>
          </a:p>
          <a:p>
            <a:r>
              <a:rPr lang="en-US" dirty="0">
                <a:latin typeface="Consolas"/>
                <a:cs typeface="Consolas"/>
              </a:rPr>
              <a:t> </a:t>
            </a:r>
            <a:r>
              <a:rPr lang="en-US" dirty="0" smtClean="0">
                <a:latin typeface="Consolas"/>
                <a:cs typeface="Consolas"/>
              </a:rPr>
              <a:t>   A[0][2] * B[2][1], A[0][3] * B[3][1]</a:t>
            </a:r>
            <a:endParaRPr lang="en-US" dirty="0">
              <a:latin typeface="Consolas"/>
              <a:cs typeface="Consolas"/>
            </a:endParaRPr>
          </a:p>
        </p:txBody>
      </p:sp>
      <p:sp>
        <p:nvSpPr>
          <p:cNvPr id="6" name="Oval 5"/>
          <p:cNvSpPr/>
          <p:nvPr/>
        </p:nvSpPr>
        <p:spPr>
          <a:xfrm>
            <a:off x="2489200" y="3683530"/>
            <a:ext cx="1079500" cy="278869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/>
          <p:cNvSpPr/>
          <p:nvPr/>
        </p:nvSpPr>
        <p:spPr>
          <a:xfrm>
            <a:off x="250824" y="3036359"/>
            <a:ext cx="1730375" cy="405341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extBox 22"/>
          <p:cNvSpPr txBox="1"/>
          <p:nvPr/>
        </p:nvSpPr>
        <p:spPr>
          <a:xfrm>
            <a:off x="1975727" y="2167493"/>
            <a:ext cx="3023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/>
              <a:t>8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1975727" y="2611993"/>
            <a:ext cx="3023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 smtClean="0"/>
              <a:t>6</a:t>
            </a:r>
            <a:endParaRPr lang="en-US" u="sng" dirty="0"/>
          </a:p>
        </p:txBody>
      </p:sp>
      <p:sp>
        <p:nvSpPr>
          <p:cNvPr id="25" name="TextBox 24"/>
          <p:cNvSpPr txBox="1"/>
          <p:nvPr/>
        </p:nvSpPr>
        <p:spPr>
          <a:xfrm>
            <a:off x="1963027" y="3018393"/>
            <a:ext cx="3023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 smtClean="0"/>
              <a:t>4</a:t>
            </a:r>
            <a:endParaRPr lang="en-US" u="sng" dirty="0"/>
          </a:p>
        </p:txBody>
      </p:sp>
      <p:sp>
        <p:nvSpPr>
          <p:cNvPr id="26" name="TextBox 25"/>
          <p:cNvSpPr txBox="1"/>
          <p:nvPr/>
        </p:nvSpPr>
        <p:spPr>
          <a:xfrm>
            <a:off x="1950327" y="3475593"/>
            <a:ext cx="3023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/>
              <a:t>7</a:t>
            </a:r>
          </a:p>
        </p:txBody>
      </p:sp>
      <p:sp>
        <p:nvSpPr>
          <p:cNvPr id="29" name="TextBox 6"/>
          <p:cNvSpPr txBox="1">
            <a:spLocks noChangeArrowheads="1"/>
          </p:cNvSpPr>
          <p:nvPr/>
        </p:nvSpPr>
        <p:spPr bwMode="auto">
          <a:xfrm>
            <a:off x="1681740" y="1576387"/>
            <a:ext cx="813234" cy="5955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29" tIns="45714" rIns="91429" bIns="45714">
            <a:sp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</a:pPr>
            <a:r>
              <a:rPr lang="en-US" dirty="0" smtClean="0">
                <a:solidFill>
                  <a:srgbClr val="000066"/>
                </a:solidFill>
                <a:latin typeface="Helvetica" pitchFamily="34" charset="0"/>
              </a:rPr>
              <a:t>time</a:t>
            </a:r>
          </a:p>
          <a:p>
            <a:pPr algn="ctr">
              <a:lnSpc>
                <a:spcPct val="90000"/>
              </a:lnSpc>
              <a:spcBef>
                <a:spcPct val="0"/>
              </a:spcBef>
            </a:pPr>
            <a:r>
              <a:rPr lang="en-US" dirty="0" smtClean="0">
                <a:solidFill>
                  <a:srgbClr val="000066"/>
                </a:solidFill>
                <a:latin typeface="Helvetica" pitchFamily="34" charset="0"/>
              </a:rPr>
              <a:t>stamp</a:t>
            </a:r>
            <a:endParaRPr lang="en-US" dirty="0">
              <a:solidFill>
                <a:srgbClr val="000066"/>
              </a:solidFill>
              <a:latin typeface="Helvetic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94528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22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2 2D Arrays</a:t>
            </a:r>
            <a:endParaRPr lang="en-US" dirty="0"/>
          </a:p>
        </p:txBody>
      </p:sp>
      <p:sp>
        <p:nvSpPr>
          <p:cNvPr id="50179" name="TextBox 5"/>
          <p:cNvSpPr txBox="1">
            <a:spLocks noChangeArrowheads="1"/>
          </p:cNvSpPr>
          <p:nvPr/>
        </p:nvSpPr>
        <p:spPr bwMode="auto">
          <a:xfrm>
            <a:off x="2286000" y="1981200"/>
            <a:ext cx="350838" cy="341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29" tIns="45714" rIns="91429" bIns="45714">
            <a:sp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</a:pPr>
            <a:r>
              <a:rPr lang="en-US">
                <a:solidFill>
                  <a:srgbClr val="000066"/>
                </a:solidFill>
                <a:latin typeface="Helvetica" pitchFamily="34" charset="0"/>
              </a:rPr>
              <a:t>A</a:t>
            </a:r>
          </a:p>
        </p:txBody>
      </p:sp>
      <p:sp>
        <p:nvSpPr>
          <p:cNvPr id="50180" name="TextBox 6"/>
          <p:cNvSpPr txBox="1">
            <a:spLocks noChangeArrowheads="1"/>
          </p:cNvSpPr>
          <p:nvPr/>
        </p:nvSpPr>
        <p:spPr bwMode="auto">
          <a:xfrm>
            <a:off x="193675" y="1752600"/>
            <a:ext cx="877888" cy="341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29" tIns="45714" rIns="91429" bIns="45714">
            <a:sp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</a:pPr>
            <a:r>
              <a:rPr lang="en-US">
                <a:solidFill>
                  <a:srgbClr val="000066"/>
                </a:solidFill>
                <a:latin typeface="Helvetica" pitchFamily="34" charset="0"/>
              </a:rPr>
              <a:t>Cache</a:t>
            </a:r>
          </a:p>
        </p:txBody>
      </p:sp>
      <p:sp>
        <p:nvSpPr>
          <p:cNvPr id="50181" name="TextBox 10"/>
          <p:cNvSpPr txBox="1">
            <a:spLocks noChangeArrowheads="1"/>
          </p:cNvSpPr>
          <p:nvPr/>
        </p:nvSpPr>
        <p:spPr bwMode="auto">
          <a:xfrm>
            <a:off x="342900" y="4343400"/>
            <a:ext cx="8315325" cy="1338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dirty="0">
                <a:solidFill>
                  <a:srgbClr val="000066"/>
                </a:solidFill>
                <a:latin typeface="Helvetica" pitchFamily="34" charset="0"/>
              </a:rPr>
              <a:t>A[] does not fit, B[] does not fit, </a:t>
            </a:r>
          </a:p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dirty="0">
                <a:solidFill>
                  <a:srgbClr val="000066"/>
                </a:solidFill>
                <a:latin typeface="Helvetica" pitchFamily="34" charset="0"/>
              </a:rPr>
              <a:t>column of B[] does not fit (at same time as row of A[])</a:t>
            </a:r>
          </a:p>
          <a:p>
            <a:pPr>
              <a:lnSpc>
                <a:spcPct val="90000"/>
              </a:lnSpc>
              <a:spcBef>
                <a:spcPct val="0"/>
              </a:spcBef>
            </a:pPr>
            <a:endParaRPr lang="en-US" dirty="0">
              <a:solidFill>
                <a:srgbClr val="000066"/>
              </a:solidFill>
              <a:latin typeface="Helvetica" pitchFamily="34" charset="0"/>
            </a:endParaRPr>
          </a:p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dirty="0">
                <a:solidFill>
                  <a:srgbClr val="000066"/>
                </a:solidFill>
                <a:latin typeface="Helvetica" pitchFamily="34" charset="0"/>
              </a:rPr>
              <a:t>Miss rate = #misses / #accesses =</a:t>
            </a:r>
            <a:endParaRPr lang="en-US" dirty="0">
              <a:solidFill>
                <a:srgbClr val="C00000"/>
              </a:solidFill>
              <a:latin typeface="Helvetica" pitchFamily="34" charset="0"/>
            </a:endParaRPr>
          </a:p>
          <a:p>
            <a:pPr>
              <a:lnSpc>
                <a:spcPct val="90000"/>
              </a:lnSpc>
              <a:spcBef>
                <a:spcPct val="0"/>
              </a:spcBef>
            </a:pPr>
            <a:endParaRPr lang="en-US" dirty="0">
              <a:solidFill>
                <a:srgbClr val="000066"/>
              </a:solidFill>
              <a:latin typeface="Helvetica" pitchFamily="34" charset="0"/>
            </a:endParaRPr>
          </a:p>
        </p:txBody>
      </p:sp>
      <p:sp>
        <p:nvSpPr>
          <p:cNvPr id="50182" name="TextBox 12"/>
          <p:cNvSpPr txBox="1">
            <a:spLocks noChangeArrowheads="1"/>
          </p:cNvSpPr>
          <p:nvPr/>
        </p:nvSpPr>
        <p:spPr bwMode="auto">
          <a:xfrm>
            <a:off x="5935663" y="1905000"/>
            <a:ext cx="2976724" cy="18420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29" tIns="45714" rIns="91429" bIns="45714">
            <a:sp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dirty="0">
                <a:solidFill>
                  <a:srgbClr val="000066"/>
                </a:solidFill>
                <a:latin typeface="Consolas"/>
                <a:cs typeface="Consolas"/>
              </a:rPr>
              <a:t>for (</a:t>
            </a:r>
            <a:r>
              <a:rPr lang="en-US" dirty="0" err="1">
                <a:solidFill>
                  <a:srgbClr val="000066"/>
                </a:solidFill>
                <a:latin typeface="Consolas"/>
                <a:cs typeface="Consolas"/>
              </a:rPr>
              <a:t>i</a:t>
            </a:r>
            <a:r>
              <a:rPr lang="en-US" dirty="0">
                <a:solidFill>
                  <a:srgbClr val="000066"/>
                </a:solidFill>
                <a:latin typeface="Consolas"/>
                <a:cs typeface="Consolas"/>
              </a:rPr>
              <a:t>=0;i&lt;</a:t>
            </a:r>
            <a:r>
              <a:rPr lang="en-US" dirty="0" err="1">
                <a:solidFill>
                  <a:srgbClr val="000066"/>
                </a:solidFill>
                <a:latin typeface="Consolas"/>
                <a:cs typeface="Consolas"/>
              </a:rPr>
              <a:t>N;i</a:t>
            </a:r>
            <a:r>
              <a:rPr lang="en-US" dirty="0">
                <a:solidFill>
                  <a:srgbClr val="000066"/>
                </a:solidFill>
                <a:latin typeface="Consolas"/>
                <a:cs typeface="Consolas"/>
              </a:rPr>
              <a:t>++){</a:t>
            </a:r>
          </a:p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dirty="0">
                <a:solidFill>
                  <a:srgbClr val="000066"/>
                </a:solidFill>
                <a:latin typeface="Consolas"/>
                <a:cs typeface="Consolas"/>
              </a:rPr>
              <a:t>  for (j=0;j&lt;</a:t>
            </a:r>
            <a:r>
              <a:rPr lang="en-US" dirty="0" err="1">
                <a:solidFill>
                  <a:srgbClr val="000066"/>
                </a:solidFill>
                <a:latin typeface="Consolas"/>
                <a:cs typeface="Consolas"/>
              </a:rPr>
              <a:t>N;j</a:t>
            </a:r>
            <a:r>
              <a:rPr lang="en-US" dirty="0">
                <a:solidFill>
                  <a:srgbClr val="000066"/>
                </a:solidFill>
                <a:latin typeface="Consolas"/>
                <a:cs typeface="Consolas"/>
              </a:rPr>
              <a:t>++){</a:t>
            </a:r>
          </a:p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dirty="0">
                <a:solidFill>
                  <a:srgbClr val="000066"/>
                </a:solidFill>
                <a:latin typeface="Consolas"/>
                <a:cs typeface="Consolas"/>
              </a:rPr>
              <a:t>    for (k=0;k&lt;</a:t>
            </a:r>
            <a:r>
              <a:rPr lang="en-US" dirty="0" err="1">
                <a:solidFill>
                  <a:srgbClr val="000066"/>
                </a:solidFill>
                <a:latin typeface="Consolas"/>
                <a:cs typeface="Consolas"/>
              </a:rPr>
              <a:t>N;k</a:t>
            </a:r>
            <a:r>
              <a:rPr lang="en-US" dirty="0">
                <a:solidFill>
                  <a:srgbClr val="000066"/>
                </a:solidFill>
                <a:latin typeface="Consolas"/>
                <a:cs typeface="Consolas"/>
              </a:rPr>
              <a:t>++){</a:t>
            </a:r>
          </a:p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dirty="0">
                <a:solidFill>
                  <a:srgbClr val="000066"/>
                </a:solidFill>
                <a:latin typeface="Consolas"/>
                <a:cs typeface="Consolas"/>
              </a:rPr>
              <a:t>    … = </a:t>
            </a:r>
            <a:r>
              <a:rPr lang="en-US" dirty="0" smtClean="0">
                <a:solidFill>
                  <a:srgbClr val="000066"/>
                </a:solidFill>
                <a:latin typeface="Consolas"/>
                <a:cs typeface="Consolas"/>
              </a:rPr>
              <a:t>A[</a:t>
            </a:r>
            <a:r>
              <a:rPr lang="en-US" dirty="0">
                <a:solidFill>
                  <a:srgbClr val="000066"/>
                </a:solidFill>
                <a:latin typeface="Consolas"/>
                <a:cs typeface="Consolas"/>
              </a:rPr>
              <a:t>i</a:t>
            </a:r>
            <a:r>
              <a:rPr lang="en-US" dirty="0" smtClean="0">
                <a:solidFill>
                  <a:srgbClr val="000066"/>
                </a:solidFill>
                <a:latin typeface="Consolas"/>
                <a:cs typeface="Consolas"/>
              </a:rPr>
              <a:t>][k] </a:t>
            </a:r>
            <a:r>
              <a:rPr lang="en-US" dirty="0">
                <a:solidFill>
                  <a:srgbClr val="000066"/>
                </a:solidFill>
                <a:latin typeface="Consolas"/>
                <a:cs typeface="Consolas"/>
              </a:rPr>
              <a:t>* </a:t>
            </a:r>
          </a:p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dirty="0">
                <a:solidFill>
                  <a:srgbClr val="000066"/>
                </a:solidFill>
                <a:latin typeface="Consolas"/>
                <a:cs typeface="Consolas"/>
              </a:rPr>
              <a:t>	 </a:t>
            </a:r>
            <a:r>
              <a:rPr lang="en-US" dirty="0" smtClean="0">
                <a:solidFill>
                  <a:srgbClr val="000066"/>
                </a:solidFill>
                <a:latin typeface="Consolas"/>
                <a:cs typeface="Consolas"/>
              </a:rPr>
              <a:t>B[</a:t>
            </a:r>
            <a:r>
              <a:rPr lang="en-US" dirty="0">
                <a:solidFill>
                  <a:srgbClr val="000066"/>
                </a:solidFill>
                <a:latin typeface="Consolas"/>
                <a:cs typeface="Consolas"/>
              </a:rPr>
              <a:t>k</a:t>
            </a:r>
            <a:r>
              <a:rPr lang="en-US" dirty="0" smtClean="0">
                <a:solidFill>
                  <a:srgbClr val="000066"/>
                </a:solidFill>
                <a:latin typeface="Consolas"/>
                <a:cs typeface="Consolas"/>
              </a:rPr>
              <a:t>][j]</a:t>
            </a:r>
            <a:r>
              <a:rPr lang="en-US" dirty="0">
                <a:solidFill>
                  <a:srgbClr val="000066"/>
                </a:solidFill>
                <a:latin typeface="Consolas"/>
                <a:cs typeface="Consolas"/>
              </a:rPr>
              <a:t>;</a:t>
            </a:r>
          </a:p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dirty="0">
                <a:solidFill>
                  <a:srgbClr val="000066"/>
                </a:solidFill>
                <a:latin typeface="Consolas"/>
                <a:cs typeface="Consolas"/>
              </a:rPr>
              <a:t>  }</a:t>
            </a:r>
          </a:p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dirty="0">
                <a:solidFill>
                  <a:srgbClr val="000066"/>
                </a:solidFill>
                <a:latin typeface="Consolas"/>
                <a:cs typeface="Consolas"/>
              </a:rPr>
              <a:t>}</a:t>
            </a:r>
          </a:p>
        </p:txBody>
      </p:sp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2129637"/>
              </p:ext>
            </p:extLst>
          </p:nvPr>
        </p:nvGraphicFramePr>
        <p:xfrm>
          <a:off x="381000" y="2133600"/>
          <a:ext cx="1600200" cy="177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00100"/>
                <a:gridCol w="800100"/>
              </a:tblGrid>
              <a:tr h="444500"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rgbClr val="C00000"/>
                          </a:solidFill>
                        </a:rPr>
                        <a:t>29</a:t>
                      </a:r>
                      <a:endParaRPr lang="en-US" sz="1800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rgbClr val="C00000"/>
                          </a:solidFill>
                        </a:rPr>
                        <a:t>30</a:t>
                      </a:r>
                      <a:endParaRPr lang="en-US" sz="1800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44500"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rgbClr val="C00000"/>
                          </a:solidFill>
                        </a:rPr>
                        <a:t>25</a:t>
                      </a:r>
                      <a:endParaRPr lang="en-US" sz="1800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rgbClr val="C00000"/>
                          </a:solidFill>
                        </a:rPr>
                        <a:t>26</a:t>
                      </a:r>
                      <a:endParaRPr lang="en-US" sz="1800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44500"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rgbClr val="C00000"/>
                          </a:solidFill>
                        </a:rPr>
                        <a:t>1</a:t>
                      </a:r>
                      <a:endParaRPr lang="en-US" sz="1800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rgbClr val="C00000"/>
                          </a:solidFill>
                        </a:rPr>
                        <a:t>2</a:t>
                      </a:r>
                      <a:endParaRPr lang="en-US" sz="1800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44500"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rgbClr val="C00000"/>
                          </a:solidFill>
                        </a:rPr>
                        <a:t>3</a:t>
                      </a:r>
                      <a:endParaRPr lang="en-US" sz="1800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rgbClr val="C00000"/>
                          </a:solidFill>
                        </a:rPr>
                        <a:t>4</a:t>
                      </a:r>
                      <a:endParaRPr lang="en-US" sz="1800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16" name="Table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42999924"/>
              </p:ext>
            </p:extLst>
          </p:nvPr>
        </p:nvGraphicFramePr>
        <p:xfrm>
          <a:off x="2667000" y="2057400"/>
          <a:ext cx="1371600" cy="975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2900"/>
                <a:gridCol w="342900"/>
                <a:gridCol w="342900"/>
                <a:gridCol w="342900"/>
              </a:tblGrid>
              <a:tr h="243840"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3840"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3840"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3840"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13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15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16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cxnSp>
        <p:nvCxnSpPr>
          <p:cNvPr id="50227" name="Straight Arrow Connector 17"/>
          <p:cNvCxnSpPr>
            <a:cxnSpLocks noChangeShapeType="1"/>
          </p:cNvCxnSpPr>
          <p:nvPr/>
        </p:nvCxnSpPr>
        <p:spPr bwMode="auto">
          <a:xfrm rot="5400000">
            <a:off x="4731544" y="2551906"/>
            <a:ext cx="914400" cy="1588"/>
          </a:xfrm>
          <a:prstGeom prst="straightConnector1">
            <a:avLst/>
          </a:prstGeom>
          <a:noFill/>
          <a:ln w="19050" algn="ctr">
            <a:solidFill>
              <a:srgbClr val="008000"/>
            </a:solidFill>
            <a:round/>
            <a:headEnd/>
            <a:tailEnd type="arrow" w="med" len="med"/>
          </a:ln>
        </p:spPr>
      </p:cxnSp>
      <p:sp>
        <p:nvSpPr>
          <p:cNvPr id="50228" name="TextBox 11"/>
          <p:cNvSpPr txBox="1">
            <a:spLocks noChangeArrowheads="1"/>
          </p:cNvSpPr>
          <p:nvPr/>
        </p:nvSpPr>
        <p:spPr bwMode="auto">
          <a:xfrm>
            <a:off x="4191000" y="1981200"/>
            <a:ext cx="350838" cy="341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29" tIns="45714" rIns="91429" bIns="45714">
            <a:sp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</a:pPr>
            <a:r>
              <a:rPr lang="en-US">
                <a:solidFill>
                  <a:srgbClr val="000066"/>
                </a:solidFill>
                <a:latin typeface="Helvetica" pitchFamily="34" charset="0"/>
              </a:rPr>
              <a:t>B</a:t>
            </a:r>
          </a:p>
        </p:txBody>
      </p:sp>
      <p:graphicFrame>
        <p:nvGraphicFramePr>
          <p:cNvPr id="17" name="Table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86147240"/>
              </p:ext>
            </p:extLst>
          </p:nvPr>
        </p:nvGraphicFramePr>
        <p:xfrm>
          <a:off x="4572000" y="2057400"/>
          <a:ext cx="1371600" cy="975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2900"/>
                <a:gridCol w="342900"/>
                <a:gridCol w="342900"/>
                <a:gridCol w="342900"/>
              </a:tblGrid>
              <a:tr h="243840"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17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18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19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20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3840"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21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22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23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24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3840"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25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26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27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28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3840"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29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30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31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32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cxnSp>
        <p:nvCxnSpPr>
          <p:cNvPr id="50256" name="Straight Arrow Connector 19"/>
          <p:cNvCxnSpPr>
            <a:cxnSpLocks noChangeShapeType="1"/>
          </p:cNvCxnSpPr>
          <p:nvPr/>
        </p:nvCxnSpPr>
        <p:spPr bwMode="auto">
          <a:xfrm>
            <a:off x="2667000" y="2108200"/>
            <a:ext cx="1295400" cy="1588"/>
          </a:xfrm>
          <a:prstGeom prst="straightConnector1">
            <a:avLst/>
          </a:prstGeom>
          <a:noFill/>
          <a:ln w="19050" algn="ctr">
            <a:solidFill>
              <a:srgbClr val="008000"/>
            </a:solidFill>
            <a:round/>
            <a:headEnd/>
            <a:tailEnd type="arrow" w="med" len="med"/>
          </a:ln>
        </p:spPr>
      </p:cxnSp>
      <p:sp>
        <p:nvSpPr>
          <p:cNvPr id="4" name="TextBox 3"/>
          <p:cNvSpPr txBox="1"/>
          <p:nvPr/>
        </p:nvSpPr>
        <p:spPr>
          <a:xfrm>
            <a:off x="2489200" y="3348866"/>
            <a:ext cx="527400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nsolas"/>
                <a:cs typeface="Consolas"/>
              </a:rPr>
              <a:t>Next time: (</a:t>
            </a:r>
            <a:r>
              <a:rPr lang="en-US" dirty="0" err="1" smtClean="0">
                <a:latin typeface="Consolas"/>
                <a:cs typeface="Consolas"/>
              </a:rPr>
              <a:t>i</a:t>
            </a:r>
            <a:r>
              <a:rPr lang="en-US" dirty="0" smtClean="0">
                <a:latin typeface="Consolas"/>
                <a:cs typeface="Consolas"/>
              </a:rPr>
              <a:t>=0, j=1):</a:t>
            </a:r>
          </a:p>
          <a:p>
            <a:r>
              <a:rPr lang="en-US" dirty="0" smtClean="0">
                <a:latin typeface="Consolas"/>
                <a:cs typeface="Consolas"/>
              </a:rPr>
              <a:t>A[0][0] * B[0][1], A[0][1] * B[1][1], </a:t>
            </a:r>
          </a:p>
          <a:p>
            <a:r>
              <a:rPr lang="en-US" dirty="0">
                <a:latin typeface="Consolas"/>
                <a:cs typeface="Consolas"/>
              </a:rPr>
              <a:t> </a:t>
            </a:r>
            <a:r>
              <a:rPr lang="en-US" dirty="0" smtClean="0">
                <a:latin typeface="Consolas"/>
                <a:cs typeface="Consolas"/>
              </a:rPr>
              <a:t>   A[0][2] * B[2][1], A[0][3] * B[3][1]</a:t>
            </a:r>
            <a:endParaRPr lang="en-US" dirty="0">
              <a:latin typeface="Consolas"/>
              <a:cs typeface="Consolas"/>
            </a:endParaRPr>
          </a:p>
        </p:txBody>
      </p:sp>
      <p:sp>
        <p:nvSpPr>
          <p:cNvPr id="6" name="Oval 5"/>
          <p:cNvSpPr/>
          <p:nvPr/>
        </p:nvSpPr>
        <p:spPr>
          <a:xfrm>
            <a:off x="2489200" y="3683530"/>
            <a:ext cx="1079500" cy="278869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/>
          <p:cNvSpPr/>
          <p:nvPr/>
        </p:nvSpPr>
        <p:spPr>
          <a:xfrm>
            <a:off x="3790950" y="3683795"/>
            <a:ext cx="1079500" cy="278869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/>
          <p:cNvSpPr/>
          <p:nvPr/>
        </p:nvSpPr>
        <p:spPr>
          <a:xfrm>
            <a:off x="250824" y="2553759"/>
            <a:ext cx="1730375" cy="405341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1975727" y="2167493"/>
            <a:ext cx="3023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/>
              <a:t>8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1975727" y="2611993"/>
            <a:ext cx="3023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 smtClean="0"/>
              <a:t>6</a:t>
            </a:r>
            <a:endParaRPr lang="en-US" u="sng" dirty="0"/>
          </a:p>
        </p:txBody>
      </p:sp>
      <p:sp>
        <p:nvSpPr>
          <p:cNvPr id="23" name="TextBox 22"/>
          <p:cNvSpPr txBox="1"/>
          <p:nvPr/>
        </p:nvSpPr>
        <p:spPr>
          <a:xfrm>
            <a:off x="1963027" y="3018393"/>
            <a:ext cx="3023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/>
              <a:t>9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1950327" y="3475593"/>
            <a:ext cx="3023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/>
              <a:t>7</a:t>
            </a:r>
          </a:p>
        </p:txBody>
      </p:sp>
      <p:sp>
        <p:nvSpPr>
          <p:cNvPr id="25" name="TextBox 6"/>
          <p:cNvSpPr txBox="1">
            <a:spLocks noChangeArrowheads="1"/>
          </p:cNvSpPr>
          <p:nvPr/>
        </p:nvSpPr>
        <p:spPr bwMode="auto">
          <a:xfrm>
            <a:off x="1681740" y="1576387"/>
            <a:ext cx="813234" cy="5955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29" tIns="45714" rIns="91429" bIns="45714">
            <a:sp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</a:pPr>
            <a:r>
              <a:rPr lang="en-US" dirty="0" smtClean="0">
                <a:solidFill>
                  <a:srgbClr val="000066"/>
                </a:solidFill>
                <a:latin typeface="Helvetica" pitchFamily="34" charset="0"/>
              </a:rPr>
              <a:t>time</a:t>
            </a:r>
          </a:p>
          <a:p>
            <a:pPr algn="ctr">
              <a:lnSpc>
                <a:spcPct val="90000"/>
              </a:lnSpc>
              <a:spcBef>
                <a:spcPct val="0"/>
              </a:spcBef>
            </a:pPr>
            <a:r>
              <a:rPr lang="en-US" dirty="0" smtClean="0">
                <a:solidFill>
                  <a:srgbClr val="000066"/>
                </a:solidFill>
                <a:latin typeface="Helvetica" pitchFamily="34" charset="0"/>
              </a:rPr>
              <a:t>stamp</a:t>
            </a:r>
            <a:endParaRPr lang="en-US" dirty="0">
              <a:solidFill>
                <a:srgbClr val="000066"/>
              </a:solidFill>
              <a:latin typeface="Helvetic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60850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19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2 2D Arrays</a:t>
            </a:r>
            <a:endParaRPr lang="en-US" dirty="0"/>
          </a:p>
        </p:txBody>
      </p:sp>
      <p:sp>
        <p:nvSpPr>
          <p:cNvPr id="50179" name="TextBox 5"/>
          <p:cNvSpPr txBox="1">
            <a:spLocks noChangeArrowheads="1"/>
          </p:cNvSpPr>
          <p:nvPr/>
        </p:nvSpPr>
        <p:spPr bwMode="auto">
          <a:xfrm>
            <a:off x="2286000" y="1981200"/>
            <a:ext cx="350838" cy="341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29" tIns="45714" rIns="91429" bIns="45714">
            <a:sp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</a:pPr>
            <a:r>
              <a:rPr lang="en-US">
                <a:solidFill>
                  <a:srgbClr val="000066"/>
                </a:solidFill>
                <a:latin typeface="Helvetica" pitchFamily="34" charset="0"/>
              </a:rPr>
              <a:t>A</a:t>
            </a:r>
          </a:p>
        </p:txBody>
      </p:sp>
      <p:sp>
        <p:nvSpPr>
          <p:cNvPr id="50180" name="TextBox 6"/>
          <p:cNvSpPr txBox="1">
            <a:spLocks noChangeArrowheads="1"/>
          </p:cNvSpPr>
          <p:nvPr/>
        </p:nvSpPr>
        <p:spPr bwMode="auto">
          <a:xfrm>
            <a:off x="193675" y="1752600"/>
            <a:ext cx="877888" cy="341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29" tIns="45714" rIns="91429" bIns="45714">
            <a:sp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</a:pPr>
            <a:r>
              <a:rPr lang="en-US">
                <a:solidFill>
                  <a:srgbClr val="000066"/>
                </a:solidFill>
                <a:latin typeface="Helvetica" pitchFamily="34" charset="0"/>
              </a:rPr>
              <a:t>Cache</a:t>
            </a:r>
          </a:p>
        </p:txBody>
      </p:sp>
      <p:sp>
        <p:nvSpPr>
          <p:cNvPr id="50181" name="TextBox 10"/>
          <p:cNvSpPr txBox="1">
            <a:spLocks noChangeArrowheads="1"/>
          </p:cNvSpPr>
          <p:nvPr/>
        </p:nvSpPr>
        <p:spPr bwMode="auto">
          <a:xfrm>
            <a:off x="342900" y="4343400"/>
            <a:ext cx="8315325" cy="1338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dirty="0">
                <a:solidFill>
                  <a:srgbClr val="000066"/>
                </a:solidFill>
                <a:latin typeface="Helvetica" pitchFamily="34" charset="0"/>
              </a:rPr>
              <a:t>A[] does not fit, B[] does not fit, </a:t>
            </a:r>
          </a:p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dirty="0">
                <a:solidFill>
                  <a:srgbClr val="000066"/>
                </a:solidFill>
                <a:latin typeface="Helvetica" pitchFamily="34" charset="0"/>
              </a:rPr>
              <a:t>column of B[] does not fit (at same time as row of A[])</a:t>
            </a:r>
          </a:p>
          <a:p>
            <a:pPr>
              <a:lnSpc>
                <a:spcPct val="90000"/>
              </a:lnSpc>
              <a:spcBef>
                <a:spcPct val="0"/>
              </a:spcBef>
            </a:pPr>
            <a:endParaRPr lang="en-US" dirty="0">
              <a:solidFill>
                <a:srgbClr val="000066"/>
              </a:solidFill>
              <a:latin typeface="Helvetica" pitchFamily="34" charset="0"/>
            </a:endParaRPr>
          </a:p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dirty="0">
                <a:solidFill>
                  <a:srgbClr val="000066"/>
                </a:solidFill>
                <a:latin typeface="Helvetica" pitchFamily="34" charset="0"/>
              </a:rPr>
              <a:t>Miss rate = #misses / #accesses =</a:t>
            </a:r>
            <a:endParaRPr lang="en-US" dirty="0">
              <a:solidFill>
                <a:srgbClr val="C00000"/>
              </a:solidFill>
              <a:latin typeface="Helvetica" pitchFamily="34" charset="0"/>
            </a:endParaRPr>
          </a:p>
          <a:p>
            <a:pPr>
              <a:lnSpc>
                <a:spcPct val="90000"/>
              </a:lnSpc>
              <a:spcBef>
                <a:spcPct val="0"/>
              </a:spcBef>
            </a:pPr>
            <a:endParaRPr lang="en-US" dirty="0">
              <a:solidFill>
                <a:srgbClr val="000066"/>
              </a:solidFill>
              <a:latin typeface="Helvetica" pitchFamily="34" charset="0"/>
            </a:endParaRPr>
          </a:p>
        </p:txBody>
      </p:sp>
      <p:sp>
        <p:nvSpPr>
          <p:cNvPr id="50182" name="TextBox 12"/>
          <p:cNvSpPr txBox="1">
            <a:spLocks noChangeArrowheads="1"/>
          </p:cNvSpPr>
          <p:nvPr/>
        </p:nvSpPr>
        <p:spPr bwMode="auto">
          <a:xfrm>
            <a:off x="5935663" y="1905000"/>
            <a:ext cx="2976724" cy="18420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29" tIns="45714" rIns="91429" bIns="45714">
            <a:sp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dirty="0">
                <a:solidFill>
                  <a:srgbClr val="000066"/>
                </a:solidFill>
                <a:latin typeface="Consolas"/>
                <a:cs typeface="Consolas"/>
              </a:rPr>
              <a:t>for (</a:t>
            </a:r>
            <a:r>
              <a:rPr lang="en-US" dirty="0" err="1">
                <a:solidFill>
                  <a:srgbClr val="000066"/>
                </a:solidFill>
                <a:latin typeface="Consolas"/>
                <a:cs typeface="Consolas"/>
              </a:rPr>
              <a:t>i</a:t>
            </a:r>
            <a:r>
              <a:rPr lang="en-US" dirty="0">
                <a:solidFill>
                  <a:srgbClr val="000066"/>
                </a:solidFill>
                <a:latin typeface="Consolas"/>
                <a:cs typeface="Consolas"/>
              </a:rPr>
              <a:t>=0;i&lt;</a:t>
            </a:r>
            <a:r>
              <a:rPr lang="en-US" dirty="0" err="1">
                <a:solidFill>
                  <a:srgbClr val="000066"/>
                </a:solidFill>
                <a:latin typeface="Consolas"/>
                <a:cs typeface="Consolas"/>
              </a:rPr>
              <a:t>N;i</a:t>
            </a:r>
            <a:r>
              <a:rPr lang="en-US" dirty="0">
                <a:solidFill>
                  <a:srgbClr val="000066"/>
                </a:solidFill>
                <a:latin typeface="Consolas"/>
                <a:cs typeface="Consolas"/>
              </a:rPr>
              <a:t>++){</a:t>
            </a:r>
          </a:p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dirty="0">
                <a:solidFill>
                  <a:srgbClr val="000066"/>
                </a:solidFill>
                <a:latin typeface="Consolas"/>
                <a:cs typeface="Consolas"/>
              </a:rPr>
              <a:t>  for (j=0;j&lt;</a:t>
            </a:r>
            <a:r>
              <a:rPr lang="en-US" dirty="0" err="1">
                <a:solidFill>
                  <a:srgbClr val="000066"/>
                </a:solidFill>
                <a:latin typeface="Consolas"/>
                <a:cs typeface="Consolas"/>
              </a:rPr>
              <a:t>N;j</a:t>
            </a:r>
            <a:r>
              <a:rPr lang="en-US" dirty="0">
                <a:solidFill>
                  <a:srgbClr val="000066"/>
                </a:solidFill>
                <a:latin typeface="Consolas"/>
                <a:cs typeface="Consolas"/>
              </a:rPr>
              <a:t>++){</a:t>
            </a:r>
          </a:p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dirty="0">
                <a:solidFill>
                  <a:srgbClr val="000066"/>
                </a:solidFill>
                <a:latin typeface="Consolas"/>
                <a:cs typeface="Consolas"/>
              </a:rPr>
              <a:t>    for (k=0;k&lt;</a:t>
            </a:r>
            <a:r>
              <a:rPr lang="en-US" dirty="0" err="1">
                <a:solidFill>
                  <a:srgbClr val="000066"/>
                </a:solidFill>
                <a:latin typeface="Consolas"/>
                <a:cs typeface="Consolas"/>
              </a:rPr>
              <a:t>N;k</a:t>
            </a:r>
            <a:r>
              <a:rPr lang="en-US" dirty="0">
                <a:solidFill>
                  <a:srgbClr val="000066"/>
                </a:solidFill>
                <a:latin typeface="Consolas"/>
                <a:cs typeface="Consolas"/>
              </a:rPr>
              <a:t>++){</a:t>
            </a:r>
          </a:p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dirty="0">
                <a:solidFill>
                  <a:srgbClr val="000066"/>
                </a:solidFill>
                <a:latin typeface="Consolas"/>
                <a:cs typeface="Consolas"/>
              </a:rPr>
              <a:t>    … = </a:t>
            </a:r>
            <a:r>
              <a:rPr lang="en-US" dirty="0" smtClean="0">
                <a:solidFill>
                  <a:srgbClr val="000066"/>
                </a:solidFill>
                <a:latin typeface="Consolas"/>
                <a:cs typeface="Consolas"/>
              </a:rPr>
              <a:t>A[</a:t>
            </a:r>
            <a:r>
              <a:rPr lang="en-US" dirty="0">
                <a:solidFill>
                  <a:srgbClr val="000066"/>
                </a:solidFill>
                <a:latin typeface="Consolas"/>
                <a:cs typeface="Consolas"/>
              </a:rPr>
              <a:t>i</a:t>
            </a:r>
            <a:r>
              <a:rPr lang="en-US" dirty="0" smtClean="0">
                <a:solidFill>
                  <a:srgbClr val="000066"/>
                </a:solidFill>
                <a:latin typeface="Consolas"/>
                <a:cs typeface="Consolas"/>
              </a:rPr>
              <a:t>][k] </a:t>
            </a:r>
            <a:r>
              <a:rPr lang="en-US" dirty="0">
                <a:solidFill>
                  <a:srgbClr val="000066"/>
                </a:solidFill>
                <a:latin typeface="Consolas"/>
                <a:cs typeface="Consolas"/>
              </a:rPr>
              <a:t>* </a:t>
            </a:r>
          </a:p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dirty="0">
                <a:solidFill>
                  <a:srgbClr val="000066"/>
                </a:solidFill>
                <a:latin typeface="Consolas"/>
                <a:cs typeface="Consolas"/>
              </a:rPr>
              <a:t>	 </a:t>
            </a:r>
            <a:r>
              <a:rPr lang="en-US" dirty="0" smtClean="0">
                <a:solidFill>
                  <a:srgbClr val="000066"/>
                </a:solidFill>
                <a:latin typeface="Consolas"/>
                <a:cs typeface="Consolas"/>
              </a:rPr>
              <a:t>B[</a:t>
            </a:r>
            <a:r>
              <a:rPr lang="en-US" dirty="0">
                <a:solidFill>
                  <a:srgbClr val="000066"/>
                </a:solidFill>
                <a:latin typeface="Consolas"/>
                <a:cs typeface="Consolas"/>
              </a:rPr>
              <a:t>k</a:t>
            </a:r>
            <a:r>
              <a:rPr lang="en-US" dirty="0" smtClean="0">
                <a:solidFill>
                  <a:srgbClr val="000066"/>
                </a:solidFill>
                <a:latin typeface="Consolas"/>
                <a:cs typeface="Consolas"/>
              </a:rPr>
              <a:t>][j]</a:t>
            </a:r>
            <a:r>
              <a:rPr lang="en-US" dirty="0">
                <a:solidFill>
                  <a:srgbClr val="000066"/>
                </a:solidFill>
                <a:latin typeface="Consolas"/>
                <a:cs typeface="Consolas"/>
              </a:rPr>
              <a:t>;</a:t>
            </a:r>
          </a:p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dirty="0">
                <a:solidFill>
                  <a:srgbClr val="000066"/>
                </a:solidFill>
                <a:latin typeface="Consolas"/>
                <a:cs typeface="Consolas"/>
              </a:rPr>
              <a:t>  }</a:t>
            </a:r>
          </a:p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dirty="0">
                <a:solidFill>
                  <a:srgbClr val="000066"/>
                </a:solidFill>
                <a:latin typeface="Consolas"/>
                <a:cs typeface="Consolas"/>
              </a:rPr>
              <a:t>}</a:t>
            </a:r>
          </a:p>
        </p:txBody>
      </p:sp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52410941"/>
              </p:ext>
            </p:extLst>
          </p:nvPr>
        </p:nvGraphicFramePr>
        <p:xfrm>
          <a:off x="381000" y="2133600"/>
          <a:ext cx="1600200" cy="177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00100"/>
                <a:gridCol w="800100"/>
              </a:tblGrid>
              <a:tr h="444500"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rgbClr val="C00000"/>
                          </a:solidFill>
                        </a:rPr>
                        <a:t>29</a:t>
                      </a:r>
                      <a:endParaRPr lang="en-US" sz="1800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rgbClr val="C00000"/>
                          </a:solidFill>
                        </a:rPr>
                        <a:t>30</a:t>
                      </a:r>
                      <a:endParaRPr lang="en-US" sz="1800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44500"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rgbClr val="C00000"/>
                          </a:solidFill>
                        </a:rPr>
                        <a:t>17</a:t>
                      </a:r>
                      <a:endParaRPr lang="en-US" sz="1800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rgbClr val="C00000"/>
                          </a:solidFill>
                        </a:rPr>
                        <a:t>18</a:t>
                      </a:r>
                      <a:endParaRPr lang="en-US" sz="1800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44500"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rgbClr val="C00000"/>
                          </a:solidFill>
                        </a:rPr>
                        <a:t>1</a:t>
                      </a:r>
                      <a:endParaRPr lang="en-US" sz="1800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rgbClr val="C00000"/>
                          </a:solidFill>
                        </a:rPr>
                        <a:t>2</a:t>
                      </a:r>
                      <a:endParaRPr lang="en-US" sz="1800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44500"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rgbClr val="C00000"/>
                          </a:solidFill>
                        </a:rPr>
                        <a:t>3</a:t>
                      </a:r>
                      <a:endParaRPr lang="en-US" sz="1800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rgbClr val="C00000"/>
                          </a:solidFill>
                        </a:rPr>
                        <a:t>4</a:t>
                      </a:r>
                      <a:endParaRPr lang="en-US" sz="1800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16" name="Table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79740934"/>
              </p:ext>
            </p:extLst>
          </p:nvPr>
        </p:nvGraphicFramePr>
        <p:xfrm>
          <a:off x="2667000" y="2057400"/>
          <a:ext cx="1371600" cy="975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2900"/>
                <a:gridCol w="342900"/>
                <a:gridCol w="342900"/>
                <a:gridCol w="342900"/>
              </a:tblGrid>
              <a:tr h="243840"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3840"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3840"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3840"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13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15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16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cxnSp>
        <p:nvCxnSpPr>
          <p:cNvPr id="50227" name="Straight Arrow Connector 17"/>
          <p:cNvCxnSpPr>
            <a:cxnSpLocks noChangeShapeType="1"/>
          </p:cNvCxnSpPr>
          <p:nvPr/>
        </p:nvCxnSpPr>
        <p:spPr bwMode="auto">
          <a:xfrm rot="5400000">
            <a:off x="4731544" y="2551906"/>
            <a:ext cx="914400" cy="1588"/>
          </a:xfrm>
          <a:prstGeom prst="straightConnector1">
            <a:avLst/>
          </a:prstGeom>
          <a:noFill/>
          <a:ln w="19050" algn="ctr">
            <a:solidFill>
              <a:srgbClr val="008000"/>
            </a:solidFill>
            <a:round/>
            <a:headEnd/>
            <a:tailEnd type="arrow" w="med" len="med"/>
          </a:ln>
        </p:spPr>
      </p:cxnSp>
      <p:sp>
        <p:nvSpPr>
          <p:cNvPr id="50228" name="TextBox 11"/>
          <p:cNvSpPr txBox="1">
            <a:spLocks noChangeArrowheads="1"/>
          </p:cNvSpPr>
          <p:nvPr/>
        </p:nvSpPr>
        <p:spPr bwMode="auto">
          <a:xfrm>
            <a:off x="4191000" y="1981200"/>
            <a:ext cx="350838" cy="341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29" tIns="45714" rIns="91429" bIns="45714">
            <a:sp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</a:pPr>
            <a:r>
              <a:rPr lang="en-US">
                <a:solidFill>
                  <a:srgbClr val="000066"/>
                </a:solidFill>
                <a:latin typeface="Helvetica" pitchFamily="34" charset="0"/>
              </a:rPr>
              <a:t>B</a:t>
            </a:r>
          </a:p>
        </p:txBody>
      </p:sp>
      <p:graphicFrame>
        <p:nvGraphicFramePr>
          <p:cNvPr id="17" name="Table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53790343"/>
              </p:ext>
            </p:extLst>
          </p:nvPr>
        </p:nvGraphicFramePr>
        <p:xfrm>
          <a:off x="4572000" y="2057400"/>
          <a:ext cx="1371600" cy="975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2900"/>
                <a:gridCol w="342900"/>
                <a:gridCol w="342900"/>
                <a:gridCol w="342900"/>
              </a:tblGrid>
              <a:tr h="243840"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17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18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19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20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3840"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21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22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23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24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3840"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25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26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27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28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3840"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29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30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31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32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cxnSp>
        <p:nvCxnSpPr>
          <p:cNvPr id="50256" name="Straight Arrow Connector 19"/>
          <p:cNvCxnSpPr>
            <a:cxnSpLocks noChangeShapeType="1"/>
          </p:cNvCxnSpPr>
          <p:nvPr/>
        </p:nvCxnSpPr>
        <p:spPr bwMode="auto">
          <a:xfrm>
            <a:off x="2667000" y="2108200"/>
            <a:ext cx="1295400" cy="1588"/>
          </a:xfrm>
          <a:prstGeom prst="straightConnector1">
            <a:avLst/>
          </a:prstGeom>
          <a:noFill/>
          <a:ln w="19050" algn="ctr">
            <a:solidFill>
              <a:srgbClr val="008000"/>
            </a:solidFill>
            <a:round/>
            <a:headEnd/>
            <a:tailEnd type="arrow" w="med" len="med"/>
          </a:ln>
        </p:spPr>
      </p:cxnSp>
      <p:sp>
        <p:nvSpPr>
          <p:cNvPr id="4" name="TextBox 3"/>
          <p:cNvSpPr txBox="1"/>
          <p:nvPr/>
        </p:nvSpPr>
        <p:spPr>
          <a:xfrm>
            <a:off x="2489200" y="3348866"/>
            <a:ext cx="527400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nsolas"/>
                <a:cs typeface="Consolas"/>
              </a:rPr>
              <a:t>Next time: (</a:t>
            </a:r>
            <a:r>
              <a:rPr lang="en-US" dirty="0" err="1" smtClean="0">
                <a:latin typeface="Consolas"/>
                <a:cs typeface="Consolas"/>
              </a:rPr>
              <a:t>i</a:t>
            </a:r>
            <a:r>
              <a:rPr lang="en-US" dirty="0" smtClean="0">
                <a:latin typeface="Consolas"/>
                <a:cs typeface="Consolas"/>
              </a:rPr>
              <a:t>=0, j=1):</a:t>
            </a:r>
          </a:p>
          <a:p>
            <a:r>
              <a:rPr lang="en-US" dirty="0" smtClean="0">
                <a:latin typeface="Consolas"/>
                <a:cs typeface="Consolas"/>
              </a:rPr>
              <a:t>A[0][0] * B[0][1], A[0][1] * B[1][1], </a:t>
            </a:r>
          </a:p>
          <a:p>
            <a:r>
              <a:rPr lang="en-US" dirty="0">
                <a:latin typeface="Consolas"/>
                <a:cs typeface="Consolas"/>
              </a:rPr>
              <a:t> </a:t>
            </a:r>
            <a:r>
              <a:rPr lang="en-US" dirty="0" smtClean="0">
                <a:latin typeface="Consolas"/>
                <a:cs typeface="Consolas"/>
              </a:rPr>
              <a:t>   A[0][2] * B[2][1], A[0][3] * B[3][1]</a:t>
            </a:r>
            <a:endParaRPr lang="en-US" dirty="0">
              <a:latin typeface="Consolas"/>
              <a:cs typeface="Consolas"/>
            </a:endParaRPr>
          </a:p>
        </p:txBody>
      </p:sp>
      <p:sp>
        <p:nvSpPr>
          <p:cNvPr id="6" name="Oval 5"/>
          <p:cNvSpPr/>
          <p:nvPr/>
        </p:nvSpPr>
        <p:spPr>
          <a:xfrm>
            <a:off x="2489200" y="3683530"/>
            <a:ext cx="1079500" cy="278869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/>
          <p:cNvSpPr/>
          <p:nvPr/>
        </p:nvSpPr>
        <p:spPr>
          <a:xfrm>
            <a:off x="3790950" y="3683795"/>
            <a:ext cx="1079500" cy="278869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/>
          <p:cNvSpPr/>
          <p:nvPr/>
        </p:nvSpPr>
        <p:spPr>
          <a:xfrm>
            <a:off x="250824" y="3468159"/>
            <a:ext cx="1730375" cy="405341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/>
          <p:cNvSpPr/>
          <p:nvPr/>
        </p:nvSpPr>
        <p:spPr>
          <a:xfrm>
            <a:off x="4883150" y="3683530"/>
            <a:ext cx="1079500" cy="278869"/>
          </a:xfrm>
          <a:prstGeom prst="ellipse">
            <a:avLst/>
          </a:prstGeom>
          <a:noFill/>
          <a:ln w="38100">
            <a:solidFill>
              <a:srgbClr val="00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/>
          <p:cNvSpPr/>
          <p:nvPr/>
        </p:nvSpPr>
        <p:spPr>
          <a:xfrm>
            <a:off x="6165850" y="3683795"/>
            <a:ext cx="1079500" cy="278869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extBox 22"/>
          <p:cNvSpPr txBox="1"/>
          <p:nvPr/>
        </p:nvSpPr>
        <p:spPr>
          <a:xfrm>
            <a:off x="1975727" y="2167493"/>
            <a:ext cx="3023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/>
              <a:t>8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1975727" y="2611993"/>
            <a:ext cx="4200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 smtClean="0"/>
              <a:t>10</a:t>
            </a:r>
            <a:endParaRPr lang="en-US" u="sng" dirty="0"/>
          </a:p>
        </p:txBody>
      </p:sp>
      <p:sp>
        <p:nvSpPr>
          <p:cNvPr id="25" name="TextBox 24"/>
          <p:cNvSpPr txBox="1"/>
          <p:nvPr/>
        </p:nvSpPr>
        <p:spPr>
          <a:xfrm>
            <a:off x="1963027" y="3018393"/>
            <a:ext cx="3023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/>
              <a:t>9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1950327" y="3475593"/>
            <a:ext cx="3023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/>
              <a:t>7</a:t>
            </a:r>
          </a:p>
        </p:txBody>
      </p:sp>
      <p:sp>
        <p:nvSpPr>
          <p:cNvPr id="27" name="TextBox 6"/>
          <p:cNvSpPr txBox="1">
            <a:spLocks noChangeArrowheads="1"/>
          </p:cNvSpPr>
          <p:nvPr/>
        </p:nvSpPr>
        <p:spPr bwMode="auto">
          <a:xfrm>
            <a:off x="1681740" y="1576387"/>
            <a:ext cx="813234" cy="5955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29" tIns="45714" rIns="91429" bIns="45714">
            <a:sp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</a:pPr>
            <a:r>
              <a:rPr lang="en-US" dirty="0" smtClean="0">
                <a:solidFill>
                  <a:srgbClr val="000066"/>
                </a:solidFill>
                <a:latin typeface="Helvetica" pitchFamily="34" charset="0"/>
              </a:rPr>
              <a:t>time</a:t>
            </a:r>
          </a:p>
          <a:p>
            <a:pPr algn="ctr">
              <a:lnSpc>
                <a:spcPct val="90000"/>
              </a:lnSpc>
              <a:spcBef>
                <a:spcPct val="0"/>
              </a:spcBef>
            </a:pPr>
            <a:r>
              <a:rPr lang="en-US" dirty="0" smtClean="0">
                <a:solidFill>
                  <a:srgbClr val="000066"/>
                </a:solidFill>
                <a:latin typeface="Helvetica" pitchFamily="34" charset="0"/>
              </a:rPr>
              <a:t>stamp</a:t>
            </a:r>
            <a:endParaRPr lang="en-US" dirty="0">
              <a:solidFill>
                <a:srgbClr val="000066"/>
              </a:solidFill>
              <a:latin typeface="Helvetica" pitchFamily="34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1937627" y="3031093"/>
            <a:ext cx="3577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  <a:latin typeface="Comic Sans MS"/>
                <a:cs typeface="Comic Sans MS"/>
              </a:rPr>
              <a:t>X</a:t>
            </a:r>
            <a:endParaRPr lang="en-US" b="1" dirty="0">
              <a:solidFill>
                <a:srgbClr val="FF0000"/>
              </a:solidFill>
              <a:latin typeface="Comic Sans MS"/>
              <a:cs typeface="Comic Sans MS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2148764" y="3022627"/>
            <a:ext cx="4200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 smtClean="0"/>
              <a:t>11</a:t>
            </a:r>
            <a:endParaRPr lang="en-US" u="sng" dirty="0"/>
          </a:p>
        </p:txBody>
      </p:sp>
    </p:spTree>
    <p:extLst>
      <p:ext uri="{BB962C8B-B14F-4D97-AF65-F5344CB8AC3E}">
        <p14:creationId xmlns:p14="http://schemas.microsoft.com/office/powerpoint/2010/main" val="11262296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21" grpId="0" animBg="1"/>
      <p:bldP spid="22" grpId="0" animBg="1"/>
      <p:bldP spid="28" grpId="0"/>
      <p:bldP spid="29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2 2D Arrays</a:t>
            </a:r>
            <a:endParaRPr lang="en-US" dirty="0"/>
          </a:p>
        </p:txBody>
      </p:sp>
      <p:sp>
        <p:nvSpPr>
          <p:cNvPr id="50179" name="TextBox 5"/>
          <p:cNvSpPr txBox="1">
            <a:spLocks noChangeArrowheads="1"/>
          </p:cNvSpPr>
          <p:nvPr/>
        </p:nvSpPr>
        <p:spPr bwMode="auto">
          <a:xfrm>
            <a:off x="2286000" y="1981200"/>
            <a:ext cx="350838" cy="341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29" tIns="45714" rIns="91429" bIns="45714">
            <a:sp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</a:pPr>
            <a:r>
              <a:rPr lang="en-US">
                <a:solidFill>
                  <a:srgbClr val="000066"/>
                </a:solidFill>
                <a:latin typeface="Helvetica" pitchFamily="34" charset="0"/>
              </a:rPr>
              <a:t>A</a:t>
            </a:r>
          </a:p>
        </p:txBody>
      </p:sp>
      <p:sp>
        <p:nvSpPr>
          <p:cNvPr id="50180" name="TextBox 6"/>
          <p:cNvSpPr txBox="1">
            <a:spLocks noChangeArrowheads="1"/>
          </p:cNvSpPr>
          <p:nvPr/>
        </p:nvSpPr>
        <p:spPr bwMode="auto">
          <a:xfrm>
            <a:off x="193675" y="1752600"/>
            <a:ext cx="877888" cy="341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29" tIns="45714" rIns="91429" bIns="45714">
            <a:sp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</a:pPr>
            <a:r>
              <a:rPr lang="en-US">
                <a:solidFill>
                  <a:srgbClr val="000066"/>
                </a:solidFill>
                <a:latin typeface="Helvetica" pitchFamily="34" charset="0"/>
              </a:rPr>
              <a:t>Cache</a:t>
            </a:r>
          </a:p>
        </p:txBody>
      </p:sp>
      <p:sp>
        <p:nvSpPr>
          <p:cNvPr id="50181" name="TextBox 10"/>
          <p:cNvSpPr txBox="1">
            <a:spLocks noChangeArrowheads="1"/>
          </p:cNvSpPr>
          <p:nvPr/>
        </p:nvSpPr>
        <p:spPr bwMode="auto">
          <a:xfrm>
            <a:off x="342900" y="4343400"/>
            <a:ext cx="8315325" cy="1338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dirty="0">
                <a:solidFill>
                  <a:srgbClr val="000066"/>
                </a:solidFill>
                <a:latin typeface="Helvetica" pitchFamily="34" charset="0"/>
              </a:rPr>
              <a:t>A[] does not fit, B[] does not fit, </a:t>
            </a:r>
          </a:p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dirty="0">
                <a:solidFill>
                  <a:srgbClr val="000066"/>
                </a:solidFill>
                <a:latin typeface="Helvetica" pitchFamily="34" charset="0"/>
              </a:rPr>
              <a:t>column of B[] does not fit (at same time as row of A[])</a:t>
            </a:r>
          </a:p>
          <a:p>
            <a:pPr>
              <a:lnSpc>
                <a:spcPct val="90000"/>
              </a:lnSpc>
              <a:spcBef>
                <a:spcPct val="0"/>
              </a:spcBef>
            </a:pPr>
            <a:endParaRPr lang="en-US" dirty="0">
              <a:solidFill>
                <a:srgbClr val="000066"/>
              </a:solidFill>
              <a:latin typeface="Helvetica" pitchFamily="34" charset="0"/>
            </a:endParaRPr>
          </a:p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dirty="0">
                <a:solidFill>
                  <a:srgbClr val="000066"/>
                </a:solidFill>
                <a:latin typeface="Helvetica" pitchFamily="34" charset="0"/>
              </a:rPr>
              <a:t>Miss rate = #misses / #accesses =</a:t>
            </a:r>
            <a:endParaRPr lang="en-US" dirty="0">
              <a:solidFill>
                <a:srgbClr val="C00000"/>
              </a:solidFill>
              <a:latin typeface="Helvetica" pitchFamily="34" charset="0"/>
            </a:endParaRPr>
          </a:p>
          <a:p>
            <a:pPr>
              <a:lnSpc>
                <a:spcPct val="90000"/>
              </a:lnSpc>
              <a:spcBef>
                <a:spcPct val="0"/>
              </a:spcBef>
            </a:pPr>
            <a:endParaRPr lang="en-US" dirty="0">
              <a:solidFill>
                <a:srgbClr val="000066"/>
              </a:solidFill>
              <a:latin typeface="Helvetica" pitchFamily="34" charset="0"/>
            </a:endParaRPr>
          </a:p>
        </p:txBody>
      </p:sp>
      <p:sp>
        <p:nvSpPr>
          <p:cNvPr id="50182" name="TextBox 12"/>
          <p:cNvSpPr txBox="1">
            <a:spLocks noChangeArrowheads="1"/>
          </p:cNvSpPr>
          <p:nvPr/>
        </p:nvSpPr>
        <p:spPr bwMode="auto">
          <a:xfrm>
            <a:off x="5935663" y="1905000"/>
            <a:ext cx="2976724" cy="18420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29" tIns="45714" rIns="91429" bIns="45714">
            <a:sp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dirty="0">
                <a:solidFill>
                  <a:srgbClr val="000066"/>
                </a:solidFill>
                <a:latin typeface="Consolas"/>
                <a:cs typeface="Consolas"/>
              </a:rPr>
              <a:t>for (</a:t>
            </a:r>
            <a:r>
              <a:rPr lang="en-US" dirty="0" err="1">
                <a:solidFill>
                  <a:srgbClr val="000066"/>
                </a:solidFill>
                <a:latin typeface="Consolas"/>
                <a:cs typeface="Consolas"/>
              </a:rPr>
              <a:t>i</a:t>
            </a:r>
            <a:r>
              <a:rPr lang="en-US" dirty="0">
                <a:solidFill>
                  <a:srgbClr val="000066"/>
                </a:solidFill>
                <a:latin typeface="Consolas"/>
                <a:cs typeface="Consolas"/>
              </a:rPr>
              <a:t>=0;i&lt;</a:t>
            </a:r>
            <a:r>
              <a:rPr lang="en-US" dirty="0" err="1">
                <a:solidFill>
                  <a:srgbClr val="000066"/>
                </a:solidFill>
                <a:latin typeface="Consolas"/>
                <a:cs typeface="Consolas"/>
              </a:rPr>
              <a:t>N;i</a:t>
            </a:r>
            <a:r>
              <a:rPr lang="en-US" dirty="0">
                <a:solidFill>
                  <a:srgbClr val="000066"/>
                </a:solidFill>
                <a:latin typeface="Consolas"/>
                <a:cs typeface="Consolas"/>
              </a:rPr>
              <a:t>++){</a:t>
            </a:r>
          </a:p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dirty="0">
                <a:solidFill>
                  <a:srgbClr val="000066"/>
                </a:solidFill>
                <a:latin typeface="Consolas"/>
                <a:cs typeface="Consolas"/>
              </a:rPr>
              <a:t>  for (j=0;j&lt;</a:t>
            </a:r>
            <a:r>
              <a:rPr lang="en-US" dirty="0" err="1">
                <a:solidFill>
                  <a:srgbClr val="000066"/>
                </a:solidFill>
                <a:latin typeface="Consolas"/>
                <a:cs typeface="Consolas"/>
              </a:rPr>
              <a:t>N;j</a:t>
            </a:r>
            <a:r>
              <a:rPr lang="en-US" dirty="0">
                <a:solidFill>
                  <a:srgbClr val="000066"/>
                </a:solidFill>
                <a:latin typeface="Consolas"/>
                <a:cs typeface="Consolas"/>
              </a:rPr>
              <a:t>++){</a:t>
            </a:r>
          </a:p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dirty="0">
                <a:solidFill>
                  <a:srgbClr val="000066"/>
                </a:solidFill>
                <a:latin typeface="Consolas"/>
                <a:cs typeface="Consolas"/>
              </a:rPr>
              <a:t>    for (k=0;k&lt;</a:t>
            </a:r>
            <a:r>
              <a:rPr lang="en-US" dirty="0" err="1">
                <a:solidFill>
                  <a:srgbClr val="000066"/>
                </a:solidFill>
                <a:latin typeface="Consolas"/>
                <a:cs typeface="Consolas"/>
              </a:rPr>
              <a:t>N;k</a:t>
            </a:r>
            <a:r>
              <a:rPr lang="en-US" dirty="0">
                <a:solidFill>
                  <a:srgbClr val="000066"/>
                </a:solidFill>
                <a:latin typeface="Consolas"/>
                <a:cs typeface="Consolas"/>
              </a:rPr>
              <a:t>++){</a:t>
            </a:r>
          </a:p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dirty="0">
                <a:solidFill>
                  <a:srgbClr val="000066"/>
                </a:solidFill>
                <a:latin typeface="Consolas"/>
                <a:cs typeface="Consolas"/>
              </a:rPr>
              <a:t>    … = </a:t>
            </a:r>
            <a:r>
              <a:rPr lang="en-US" dirty="0" smtClean="0">
                <a:solidFill>
                  <a:srgbClr val="000066"/>
                </a:solidFill>
                <a:latin typeface="Consolas"/>
                <a:cs typeface="Consolas"/>
              </a:rPr>
              <a:t>A[</a:t>
            </a:r>
            <a:r>
              <a:rPr lang="en-US" dirty="0">
                <a:solidFill>
                  <a:srgbClr val="000066"/>
                </a:solidFill>
                <a:latin typeface="Consolas"/>
                <a:cs typeface="Consolas"/>
              </a:rPr>
              <a:t>i</a:t>
            </a:r>
            <a:r>
              <a:rPr lang="en-US" dirty="0" smtClean="0">
                <a:solidFill>
                  <a:srgbClr val="000066"/>
                </a:solidFill>
                <a:latin typeface="Consolas"/>
                <a:cs typeface="Consolas"/>
              </a:rPr>
              <a:t>][k] </a:t>
            </a:r>
            <a:r>
              <a:rPr lang="en-US" dirty="0">
                <a:solidFill>
                  <a:srgbClr val="000066"/>
                </a:solidFill>
                <a:latin typeface="Consolas"/>
                <a:cs typeface="Consolas"/>
              </a:rPr>
              <a:t>* </a:t>
            </a:r>
          </a:p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dirty="0">
                <a:solidFill>
                  <a:srgbClr val="000066"/>
                </a:solidFill>
                <a:latin typeface="Consolas"/>
                <a:cs typeface="Consolas"/>
              </a:rPr>
              <a:t>	 </a:t>
            </a:r>
            <a:r>
              <a:rPr lang="en-US" dirty="0" smtClean="0">
                <a:solidFill>
                  <a:srgbClr val="000066"/>
                </a:solidFill>
                <a:latin typeface="Consolas"/>
                <a:cs typeface="Consolas"/>
              </a:rPr>
              <a:t>B[</a:t>
            </a:r>
            <a:r>
              <a:rPr lang="en-US" dirty="0">
                <a:solidFill>
                  <a:srgbClr val="000066"/>
                </a:solidFill>
                <a:latin typeface="Consolas"/>
                <a:cs typeface="Consolas"/>
              </a:rPr>
              <a:t>k</a:t>
            </a:r>
            <a:r>
              <a:rPr lang="en-US" dirty="0" smtClean="0">
                <a:solidFill>
                  <a:srgbClr val="000066"/>
                </a:solidFill>
                <a:latin typeface="Consolas"/>
                <a:cs typeface="Consolas"/>
              </a:rPr>
              <a:t>][j]</a:t>
            </a:r>
            <a:r>
              <a:rPr lang="en-US" dirty="0">
                <a:solidFill>
                  <a:srgbClr val="000066"/>
                </a:solidFill>
                <a:latin typeface="Consolas"/>
                <a:cs typeface="Consolas"/>
              </a:rPr>
              <a:t>;</a:t>
            </a:r>
          </a:p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dirty="0">
                <a:solidFill>
                  <a:srgbClr val="000066"/>
                </a:solidFill>
                <a:latin typeface="Consolas"/>
                <a:cs typeface="Consolas"/>
              </a:rPr>
              <a:t>  }</a:t>
            </a:r>
          </a:p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dirty="0">
                <a:solidFill>
                  <a:srgbClr val="000066"/>
                </a:solidFill>
                <a:latin typeface="Consolas"/>
                <a:cs typeface="Consolas"/>
              </a:rPr>
              <a:t>}</a:t>
            </a:r>
          </a:p>
        </p:txBody>
      </p:sp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5675884"/>
              </p:ext>
            </p:extLst>
          </p:nvPr>
        </p:nvGraphicFramePr>
        <p:xfrm>
          <a:off x="381000" y="2133600"/>
          <a:ext cx="1600200" cy="177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00100"/>
                <a:gridCol w="800100"/>
              </a:tblGrid>
              <a:tr h="444500"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rgbClr val="C00000"/>
                          </a:solidFill>
                        </a:rPr>
                        <a:t>29</a:t>
                      </a:r>
                      <a:endParaRPr lang="en-US" sz="1800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rgbClr val="C00000"/>
                          </a:solidFill>
                        </a:rPr>
                        <a:t>30</a:t>
                      </a:r>
                      <a:endParaRPr lang="en-US" sz="1800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44500"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rgbClr val="C00000"/>
                          </a:solidFill>
                        </a:rPr>
                        <a:t>17</a:t>
                      </a:r>
                      <a:endParaRPr lang="en-US" sz="1800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rgbClr val="C00000"/>
                          </a:solidFill>
                        </a:rPr>
                        <a:t>18</a:t>
                      </a:r>
                      <a:endParaRPr lang="en-US" sz="1800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44500"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rgbClr val="C00000"/>
                          </a:solidFill>
                        </a:rPr>
                        <a:t>1</a:t>
                      </a:r>
                      <a:endParaRPr lang="en-US" sz="1800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rgbClr val="C00000"/>
                          </a:solidFill>
                        </a:rPr>
                        <a:t>2</a:t>
                      </a:r>
                      <a:endParaRPr lang="en-US" sz="1800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44500"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rgbClr val="C00000"/>
                          </a:solidFill>
                        </a:rPr>
                        <a:t>21</a:t>
                      </a:r>
                      <a:endParaRPr lang="en-US" sz="1800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rgbClr val="C00000"/>
                          </a:solidFill>
                        </a:rPr>
                        <a:t>22</a:t>
                      </a:r>
                      <a:endParaRPr lang="en-US" sz="1800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16" name="Table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71739693"/>
              </p:ext>
            </p:extLst>
          </p:nvPr>
        </p:nvGraphicFramePr>
        <p:xfrm>
          <a:off x="2667000" y="2057400"/>
          <a:ext cx="1371600" cy="975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2900"/>
                <a:gridCol w="342900"/>
                <a:gridCol w="342900"/>
                <a:gridCol w="342900"/>
              </a:tblGrid>
              <a:tr h="243840"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3840"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3840"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3840"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13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15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16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cxnSp>
        <p:nvCxnSpPr>
          <p:cNvPr id="50227" name="Straight Arrow Connector 17"/>
          <p:cNvCxnSpPr>
            <a:cxnSpLocks noChangeShapeType="1"/>
          </p:cNvCxnSpPr>
          <p:nvPr/>
        </p:nvCxnSpPr>
        <p:spPr bwMode="auto">
          <a:xfrm rot="5400000">
            <a:off x="4731544" y="2551906"/>
            <a:ext cx="914400" cy="1588"/>
          </a:xfrm>
          <a:prstGeom prst="straightConnector1">
            <a:avLst/>
          </a:prstGeom>
          <a:noFill/>
          <a:ln w="19050" algn="ctr">
            <a:solidFill>
              <a:srgbClr val="008000"/>
            </a:solidFill>
            <a:round/>
            <a:headEnd/>
            <a:tailEnd type="arrow" w="med" len="med"/>
          </a:ln>
        </p:spPr>
      </p:cxnSp>
      <p:sp>
        <p:nvSpPr>
          <p:cNvPr id="50228" name="TextBox 11"/>
          <p:cNvSpPr txBox="1">
            <a:spLocks noChangeArrowheads="1"/>
          </p:cNvSpPr>
          <p:nvPr/>
        </p:nvSpPr>
        <p:spPr bwMode="auto">
          <a:xfrm>
            <a:off x="4191000" y="1981200"/>
            <a:ext cx="350838" cy="341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29" tIns="45714" rIns="91429" bIns="45714">
            <a:sp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</a:pPr>
            <a:r>
              <a:rPr lang="en-US">
                <a:solidFill>
                  <a:srgbClr val="000066"/>
                </a:solidFill>
                <a:latin typeface="Helvetica" pitchFamily="34" charset="0"/>
              </a:rPr>
              <a:t>B</a:t>
            </a:r>
          </a:p>
        </p:txBody>
      </p:sp>
      <p:graphicFrame>
        <p:nvGraphicFramePr>
          <p:cNvPr id="17" name="Table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69208085"/>
              </p:ext>
            </p:extLst>
          </p:nvPr>
        </p:nvGraphicFramePr>
        <p:xfrm>
          <a:off x="4572000" y="2057400"/>
          <a:ext cx="1371600" cy="975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2900"/>
                <a:gridCol w="342900"/>
                <a:gridCol w="342900"/>
                <a:gridCol w="342900"/>
              </a:tblGrid>
              <a:tr h="243840"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17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18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19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20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3840"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21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22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23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24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3840"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25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26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27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28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3840"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29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30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31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32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cxnSp>
        <p:nvCxnSpPr>
          <p:cNvPr id="50256" name="Straight Arrow Connector 19"/>
          <p:cNvCxnSpPr>
            <a:cxnSpLocks noChangeShapeType="1"/>
          </p:cNvCxnSpPr>
          <p:nvPr/>
        </p:nvCxnSpPr>
        <p:spPr bwMode="auto">
          <a:xfrm>
            <a:off x="2667000" y="2108200"/>
            <a:ext cx="1295400" cy="1588"/>
          </a:xfrm>
          <a:prstGeom prst="straightConnector1">
            <a:avLst/>
          </a:prstGeom>
          <a:noFill/>
          <a:ln w="19050" algn="ctr">
            <a:solidFill>
              <a:srgbClr val="008000"/>
            </a:solidFill>
            <a:round/>
            <a:headEnd/>
            <a:tailEnd type="arrow" w="med" len="med"/>
          </a:ln>
        </p:spPr>
      </p:cxnSp>
      <p:sp>
        <p:nvSpPr>
          <p:cNvPr id="4" name="TextBox 3"/>
          <p:cNvSpPr txBox="1"/>
          <p:nvPr/>
        </p:nvSpPr>
        <p:spPr>
          <a:xfrm>
            <a:off x="2489200" y="3348866"/>
            <a:ext cx="527400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nsolas"/>
                <a:cs typeface="Consolas"/>
              </a:rPr>
              <a:t>Next time: (</a:t>
            </a:r>
            <a:r>
              <a:rPr lang="en-US" dirty="0" err="1" smtClean="0">
                <a:latin typeface="Consolas"/>
                <a:cs typeface="Consolas"/>
              </a:rPr>
              <a:t>i</a:t>
            </a:r>
            <a:r>
              <a:rPr lang="en-US" dirty="0" smtClean="0">
                <a:latin typeface="Consolas"/>
                <a:cs typeface="Consolas"/>
              </a:rPr>
              <a:t>=0, j=1):</a:t>
            </a:r>
          </a:p>
          <a:p>
            <a:r>
              <a:rPr lang="en-US" dirty="0" smtClean="0">
                <a:latin typeface="Consolas"/>
                <a:cs typeface="Consolas"/>
              </a:rPr>
              <a:t>A[0][0] * B[0][1], A[0][1] * B[1][1], </a:t>
            </a:r>
          </a:p>
          <a:p>
            <a:r>
              <a:rPr lang="en-US" dirty="0">
                <a:latin typeface="Consolas"/>
                <a:cs typeface="Consolas"/>
              </a:rPr>
              <a:t> </a:t>
            </a:r>
            <a:r>
              <a:rPr lang="en-US" dirty="0" smtClean="0">
                <a:latin typeface="Consolas"/>
                <a:cs typeface="Consolas"/>
              </a:rPr>
              <a:t>   A[0][2] * B[2][1], A[0][3] * B[3][1]</a:t>
            </a:r>
            <a:endParaRPr lang="en-US" dirty="0">
              <a:latin typeface="Consolas"/>
              <a:cs typeface="Consolas"/>
            </a:endParaRPr>
          </a:p>
        </p:txBody>
      </p:sp>
      <p:sp>
        <p:nvSpPr>
          <p:cNvPr id="6" name="Oval 5"/>
          <p:cNvSpPr/>
          <p:nvPr/>
        </p:nvSpPr>
        <p:spPr>
          <a:xfrm>
            <a:off x="2489200" y="3683530"/>
            <a:ext cx="1079500" cy="278869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/>
          <p:cNvSpPr/>
          <p:nvPr/>
        </p:nvSpPr>
        <p:spPr>
          <a:xfrm>
            <a:off x="3790950" y="3683795"/>
            <a:ext cx="1079500" cy="278869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/>
          <p:cNvSpPr/>
          <p:nvPr/>
        </p:nvSpPr>
        <p:spPr>
          <a:xfrm>
            <a:off x="250824" y="2142316"/>
            <a:ext cx="1730375" cy="405341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/>
          <p:cNvSpPr/>
          <p:nvPr/>
        </p:nvSpPr>
        <p:spPr>
          <a:xfrm>
            <a:off x="4883150" y="3683530"/>
            <a:ext cx="1079500" cy="278869"/>
          </a:xfrm>
          <a:prstGeom prst="ellipse">
            <a:avLst/>
          </a:prstGeom>
          <a:noFill/>
          <a:ln w="38100">
            <a:solidFill>
              <a:srgbClr val="00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/>
          <p:cNvSpPr/>
          <p:nvPr/>
        </p:nvSpPr>
        <p:spPr>
          <a:xfrm>
            <a:off x="6165850" y="3683795"/>
            <a:ext cx="1079500" cy="278869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extBox 22"/>
          <p:cNvSpPr txBox="1"/>
          <p:nvPr/>
        </p:nvSpPr>
        <p:spPr>
          <a:xfrm>
            <a:off x="1975727" y="2167493"/>
            <a:ext cx="3023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/>
              <a:t>8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1975727" y="2611993"/>
            <a:ext cx="4200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 smtClean="0"/>
              <a:t>10</a:t>
            </a:r>
            <a:endParaRPr lang="en-US" u="sng" dirty="0"/>
          </a:p>
        </p:txBody>
      </p:sp>
      <p:sp>
        <p:nvSpPr>
          <p:cNvPr id="25" name="TextBox 24"/>
          <p:cNvSpPr txBox="1"/>
          <p:nvPr/>
        </p:nvSpPr>
        <p:spPr>
          <a:xfrm>
            <a:off x="1963027" y="3018393"/>
            <a:ext cx="4200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 smtClean="0"/>
              <a:t>11</a:t>
            </a:r>
            <a:endParaRPr lang="en-US" u="sng" dirty="0"/>
          </a:p>
        </p:txBody>
      </p:sp>
      <p:sp>
        <p:nvSpPr>
          <p:cNvPr id="26" name="TextBox 25"/>
          <p:cNvSpPr txBox="1"/>
          <p:nvPr/>
        </p:nvSpPr>
        <p:spPr>
          <a:xfrm>
            <a:off x="1950327" y="3475593"/>
            <a:ext cx="4200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 smtClean="0"/>
              <a:t>12</a:t>
            </a:r>
            <a:endParaRPr lang="en-US" u="sng" dirty="0"/>
          </a:p>
        </p:txBody>
      </p:sp>
      <p:sp>
        <p:nvSpPr>
          <p:cNvPr id="27" name="TextBox 6"/>
          <p:cNvSpPr txBox="1">
            <a:spLocks noChangeArrowheads="1"/>
          </p:cNvSpPr>
          <p:nvPr/>
        </p:nvSpPr>
        <p:spPr bwMode="auto">
          <a:xfrm>
            <a:off x="1681740" y="1576387"/>
            <a:ext cx="813234" cy="5955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29" tIns="45714" rIns="91429" bIns="45714">
            <a:sp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</a:pPr>
            <a:r>
              <a:rPr lang="en-US" dirty="0" smtClean="0">
                <a:solidFill>
                  <a:srgbClr val="000066"/>
                </a:solidFill>
                <a:latin typeface="Helvetica" pitchFamily="34" charset="0"/>
              </a:rPr>
              <a:t>time</a:t>
            </a:r>
          </a:p>
          <a:p>
            <a:pPr algn="ctr">
              <a:lnSpc>
                <a:spcPct val="90000"/>
              </a:lnSpc>
              <a:spcBef>
                <a:spcPct val="0"/>
              </a:spcBef>
            </a:pPr>
            <a:r>
              <a:rPr lang="en-US" dirty="0" smtClean="0">
                <a:solidFill>
                  <a:srgbClr val="000066"/>
                </a:solidFill>
                <a:latin typeface="Helvetica" pitchFamily="34" charset="0"/>
              </a:rPr>
              <a:t>stamp</a:t>
            </a:r>
            <a:endParaRPr lang="en-US" dirty="0">
              <a:solidFill>
                <a:srgbClr val="000066"/>
              </a:solidFill>
              <a:latin typeface="Helvetica" pitchFamily="34" charset="0"/>
            </a:endParaRPr>
          </a:p>
        </p:txBody>
      </p:sp>
      <p:sp>
        <p:nvSpPr>
          <p:cNvPr id="30" name="Oval 29"/>
          <p:cNvSpPr/>
          <p:nvPr/>
        </p:nvSpPr>
        <p:spPr>
          <a:xfrm>
            <a:off x="2952750" y="3962664"/>
            <a:ext cx="1079500" cy="278869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44725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30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2 2D Arrays</a:t>
            </a:r>
            <a:endParaRPr lang="en-US" dirty="0"/>
          </a:p>
        </p:txBody>
      </p:sp>
      <p:sp>
        <p:nvSpPr>
          <p:cNvPr id="50179" name="TextBox 5"/>
          <p:cNvSpPr txBox="1">
            <a:spLocks noChangeArrowheads="1"/>
          </p:cNvSpPr>
          <p:nvPr/>
        </p:nvSpPr>
        <p:spPr bwMode="auto">
          <a:xfrm>
            <a:off x="2286000" y="1981200"/>
            <a:ext cx="350838" cy="341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29" tIns="45714" rIns="91429" bIns="45714">
            <a:sp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</a:pPr>
            <a:r>
              <a:rPr lang="en-US">
                <a:solidFill>
                  <a:srgbClr val="000066"/>
                </a:solidFill>
                <a:latin typeface="Helvetica" pitchFamily="34" charset="0"/>
              </a:rPr>
              <a:t>A</a:t>
            </a:r>
          </a:p>
        </p:txBody>
      </p:sp>
      <p:sp>
        <p:nvSpPr>
          <p:cNvPr id="50180" name="TextBox 6"/>
          <p:cNvSpPr txBox="1">
            <a:spLocks noChangeArrowheads="1"/>
          </p:cNvSpPr>
          <p:nvPr/>
        </p:nvSpPr>
        <p:spPr bwMode="auto">
          <a:xfrm>
            <a:off x="193675" y="1752600"/>
            <a:ext cx="877888" cy="341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29" tIns="45714" rIns="91429" bIns="45714">
            <a:sp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</a:pPr>
            <a:r>
              <a:rPr lang="en-US">
                <a:solidFill>
                  <a:srgbClr val="000066"/>
                </a:solidFill>
                <a:latin typeface="Helvetica" pitchFamily="34" charset="0"/>
              </a:rPr>
              <a:t>Cache</a:t>
            </a:r>
          </a:p>
        </p:txBody>
      </p:sp>
      <p:sp>
        <p:nvSpPr>
          <p:cNvPr id="50181" name="TextBox 10"/>
          <p:cNvSpPr txBox="1">
            <a:spLocks noChangeArrowheads="1"/>
          </p:cNvSpPr>
          <p:nvPr/>
        </p:nvSpPr>
        <p:spPr bwMode="auto">
          <a:xfrm>
            <a:off x="342900" y="4343400"/>
            <a:ext cx="8315325" cy="1338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dirty="0">
                <a:solidFill>
                  <a:srgbClr val="000066"/>
                </a:solidFill>
                <a:latin typeface="Helvetica" pitchFamily="34" charset="0"/>
              </a:rPr>
              <a:t>A[] does not fit, B[] does not fit, </a:t>
            </a:r>
          </a:p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dirty="0">
                <a:solidFill>
                  <a:srgbClr val="000066"/>
                </a:solidFill>
                <a:latin typeface="Helvetica" pitchFamily="34" charset="0"/>
              </a:rPr>
              <a:t>column of B[] does not fit (at same time as row of A[])</a:t>
            </a:r>
          </a:p>
          <a:p>
            <a:pPr>
              <a:lnSpc>
                <a:spcPct val="90000"/>
              </a:lnSpc>
              <a:spcBef>
                <a:spcPct val="0"/>
              </a:spcBef>
            </a:pPr>
            <a:endParaRPr lang="en-US" dirty="0">
              <a:solidFill>
                <a:srgbClr val="000066"/>
              </a:solidFill>
              <a:latin typeface="Helvetica" pitchFamily="34" charset="0"/>
            </a:endParaRPr>
          </a:p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dirty="0">
                <a:solidFill>
                  <a:srgbClr val="000066"/>
                </a:solidFill>
                <a:latin typeface="Helvetica" pitchFamily="34" charset="0"/>
              </a:rPr>
              <a:t>Miss rate = #misses / #accesses =</a:t>
            </a:r>
            <a:endParaRPr lang="en-US" dirty="0">
              <a:solidFill>
                <a:srgbClr val="C00000"/>
              </a:solidFill>
              <a:latin typeface="Helvetica" pitchFamily="34" charset="0"/>
            </a:endParaRPr>
          </a:p>
          <a:p>
            <a:pPr>
              <a:lnSpc>
                <a:spcPct val="90000"/>
              </a:lnSpc>
              <a:spcBef>
                <a:spcPct val="0"/>
              </a:spcBef>
            </a:pPr>
            <a:endParaRPr lang="en-US" dirty="0">
              <a:solidFill>
                <a:srgbClr val="000066"/>
              </a:solidFill>
              <a:latin typeface="Helvetica" pitchFamily="34" charset="0"/>
            </a:endParaRPr>
          </a:p>
        </p:txBody>
      </p:sp>
      <p:sp>
        <p:nvSpPr>
          <p:cNvPr id="50182" name="TextBox 12"/>
          <p:cNvSpPr txBox="1">
            <a:spLocks noChangeArrowheads="1"/>
          </p:cNvSpPr>
          <p:nvPr/>
        </p:nvSpPr>
        <p:spPr bwMode="auto">
          <a:xfrm>
            <a:off x="5935663" y="1905000"/>
            <a:ext cx="2976724" cy="18420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29" tIns="45714" rIns="91429" bIns="45714">
            <a:sp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dirty="0">
                <a:solidFill>
                  <a:srgbClr val="000066"/>
                </a:solidFill>
                <a:latin typeface="Consolas"/>
                <a:cs typeface="Consolas"/>
              </a:rPr>
              <a:t>for (</a:t>
            </a:r>
            <a:r>
              <a:rPr lang="en-US" dirty="0" err="1">
                <a:solidFill>
                  <a:srgbClr val="000066"/>
                </a:solidFill>
                <a:latin typeface="Consolas"/>
                <a:cs typeface="Consolas"/>
              </a:rPr>
              <a:t>i</a:t>
            </a:r>
            <a:r>
              <a:rPr lang="en-US" dirty="0">
                <a:solidFill>
                  <a:srgbClr val="000066"/>
                </a:solidFill>
                <a:latin typeface="Consolas"/>
                <a:cs typeface="Consolas"/>
              </a:rPr>
              <a:t>=0;i&lt;</a:t>
            </a:r>
            <a:r>
              <a:rPr lang="en-US" dirty="0" err="1">
                <a:solidFill>
                  <a:srgbClr val="000066"/>
                </a:solidFill>
                <a:latin typeface="Consolas"/>
                <a:cs typeface="Consolas"/>
              </a:rPr>
              <a:t>N;i</a:t>
            </a:r>
            <a:r>
              <a:rPr lang="en-US" dirty="0">
                <a:solidFill>
                  <a:srgbClr val="000066"/>
                </a:solidFill>
                <a:latin typeface="Consolas"/>
                <a:cs typeface="Consolas"/>
              </a:rPr>
              <a:t>++){</a:t>
            </a:r>
          </a:p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dirty="0">
                <a:solidFill>
                  <a:srgbClr val="000066"/>
                </a:solidFill>
                <a:latin typeface="Consolas"/>
                <a:cs typeface="Consolas"/>
              </a:rPr>
              <a:t>  for (j=0;j&lt;</a:t>
            </a:r>
            <a:r>
              <a:rPr lang="en-US" dirty="0" err="1">
                <a:solidFill>
                  <a:srgbClr val="000066"/>
                </a:solidFill>
                <a:latin typeface="Consolas"/>
                <a:cs typeface="Consolas"/>
              </a:rPr>
              <a:t>N;j</a:t>
            </a:r>
            <a:r>
              <a:rPr lang="en-US" dirty="0">
                <a:solidFill>
                  <a:srgbClr val="000066"/>
                </a:solidFill>
                <a:latin typeface="Consolas"/>
                <a:cs typeface="Consolas"/>
              </a:rPr>
              <a:t>++){</a:t>
            </a:r>
          </a:p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dirty="0">
                <a:solidFill>
                  <a:srgbClr val="000066"/>
                </a:solidFill>
                <a:latin typeface="Consolas"/>
                <a:cs typeface="Consolas"/>
              </a:rPr>
              <a:t>    for (k=0;k&lt;</a:t>
            </a:r>
            <a:r>
              <a:rPr lang="en-US" dirty="0" err="1">
                <a:solidFill>
                  <a:srgbClr val="000066"/>
                </a:solidFill>
                <a:latin typeface="Consolas"/>
                <a:cs typeface="Consolas"/>
              </a:rPr>
              <a:t>N;k</a:t>
            </a:r>
            <a:r>
              <a:rPr lang="en-US" dirty="0">
                <a:solidFill>
                  <a:srgbClr val="000066"/>
                </a:solidFill>
                <a:latin typeface="Consolas"/>
                <a:cs typeface="Consolas"/>
              </a:rPr>
              <a:t>++){</a:t>
            </a:r>
          </a:p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dirty="0">
                <a:solidFill>
                  <a:srgbClr val="000066"/>
                </a:solidFill>
                <a:latin typeface="Consolas"/>
                <a:cs typeface="Consolas"/>
              </a:rPr>
              <a:t>    … = </a:t>
            </a:r>
            <a:r>
              <a:rPr lang="en-US" dirty="0" smtClean="0">
                <a:solidFill>
                  <a:srgbClr val="000066"/>
                </a:solidFill>
                <a:latin typeface="Consolas"/>
                <a:cs typeface="Consolas"/>
              </a:rPr>
              <a:t>A[</a:t>
            </a:r>
            <a:r>
              <a:rPr lang="en-US" dirty="0">
                <a:solidFill>
                  <a:srgbClr val="000066"/>
                </a:solidFill>
                <a:latin typeface="Consolas"/>
                <a:cs typeface="Consolas"/>
              </a:rPr>
              <a:t>i</a:t>
            </a:r>
            <a:r>
              <a:rPr lang="en-US" dirty="0" smtClean="0">
                <a:solidFill>
                  <a:srgbClr val="000066"/>
                </a:solidFill>
                <a:latin typeface="Consolas"/>
                <a:cs typeface="Consolas"/>
              </a:rPr>
              <a:t>][k] </a:t>
            </a:r>
            <a:r>
              <a:rPr lang="en-US" dirty="0">
                <a:solidFill>
                  <a:srgbClr val="000066"/>
                </a:solidFill>
                <a:latin typeface="Consolas"/>
                <a:cs typeface="Consolas"/>
              </a:rPr>
              <a:t>* </a:t>
            </a:r>
          </a:p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dirty="0">
                <a:solidFill>
                  <a:srgbClr val="000066"/>
                </a:solidFill>
                <a:latin typeface="Consolas"/>
                <a:cs typeface="Consolas"/>
              </a:rPr>
              <a:t>	 </a:t>
            </a:r>
            <a:r>
              <a:rPr lang="en-US" dirty="0" smtClean="0">
                <a:solidFill>
                  <a:srgbClr val="000066"/>
                </a:solidFill>
                <a:latin typeface="Consolas"/>
                <a:cs typeface="Consolas"/>
              </a:rPr>
              <a:t>B[</a:t>
            </a:r>
            <a:r>
              <a:rPr lang="en-US" dirty="0">
                <a:solidFill>
                  <a:srgbClr val="000066"/>
                </a:solidFill>
                <a:latin typeface="Consolas"/>
                <a:cs typeface="Consolas"/>
              </a:rPr>
              <a:t>k</a:t>
            </a:r>
            <a:r>
              <a:rPr lang="en-US" dirty="0" smtClean="0">
                <a:solidFill>
                  <a:srgbClr val="000066"/>
                </a:solidFill>
                <a:latin typeface="Consolas"/>
                <a:cs typeface="Consolas"/>
              </a:rPr>
              <a:t>][j]</a:t>
            </a:r>
            <a:r>
              <a:rPr lang="en-US" dirty="0">
                <a:solidFill>
                  <a:srgbClr val="000066"/>
                </a:solidFill>
                <a:latin typeface="Consolas"/>
                <a:cs typeface="Consolas"/>
              </a:rPr>
              <a:t>;</a:t>
            </a:r>
          </a:p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dirty="0">
                <a:solidFill>
                  <a:srgbClr val="000066"/>
                </a:solidFill>
                <a:latin typeface="Consolas"/>
                <a:cs typeface="Consolas"/>
              </a:rPr>
              <a:t>  }</a:t>
            </a:r>
          </a:p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dirty="0">
                <a:solidFill>
                  <a:srgbClr val="000066"/>
                </a:solidFill>
                <a:latin typeface="Consolas"/>
                <a:cs typeface="Consolas"/>
              </a:rPr>
              <a:t>}</a:t>
            </a:r>
          </a:p>
        </p:txBody>
      </p:sp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11969902"/>
              </p:ext>
            </p:extLst>
          </p:nvPr>
        </p:nvGraphicFramePr>
        <p:xfrm>
          <a:off x="381000" y="2133600"/>
          <a:ext cx="1600200" cy="177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00100"/>
                <a:gridCol w="800100"/>
              </a:tblGrid>
              <a:tr h="444500"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rgbClr val="C00000"/>
                          </a:solidFill>
                        </a:rPr>
                        <a:t>3</a:t>
                      </a:r>
                      <a:endParaRPr lang="en-US" sz="1800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rgbClr val="C00000"/>
                          </a:solidFill>
                        </a:rPr>
                        <a:t>4</a:t>
                      </a:r>
                      <a:endParaRPr lang="en-US" sz="1800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44500"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rgbClr val="C00000"/>
                          </a:solidFill>
                        </a:rPr>
                        <a:t>17</a:t>
                      </a:r>
                      <a:endParaRPr lang="en-US" sz="1800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rgbClr val="C00000"/>
                          </a:solidFill>
                        </a:rPr>
                        <a:t>18</a:t>
                      </a:r>
                      <a:endParaRPr lang="en-US" sz="1800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44500"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rgbClr val="C00000"/>
                          </a:solidFill>
                        </a:rPr>
                        <a:t>1</a:t>
                      </a:r>
                      <a:endParaRPr lang="en-US" sz="1800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rgbClr val="C00000"/>
                          </a:solidFill>
                        </a:rPr>
                        <a:t>2</a:t>
                      </a:r>
                      <a:endParaRPr lang="en-US" sz="1800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44500"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rgbClr val="C00000"/>
                          </a:solidFill>
                        </a:rPr>
                        <a:t>21</a:t>
                      </a:r>
                      <a:endParaRPr lang="en-US" sz="1800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rgbClr val="C00000"/>
                          </a:solidFill>
                        </a:rPr>
                        <a:t>22</a:t>
                      </a:r>
                      <a:endParaRPr lang="en-US" sz="1800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16" name="Table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78156820"/>
              </p:ext>
            </p:extLst>
          </p:nvPr>
        </p:nvGraphicFramePr>
        <p:xfrm>
          <a:off x="2667000" y="2057400"/>
          <a:ext cx="1371600" cy="975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2900"/>
                <a:gridCol w="342900"/>
                <a:gridCol w="342900"/>
                <a:gridCol w="342900"/>
              </a:tblGrid>
              <a:tr h="243840"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3840"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3840"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3840"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13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15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16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cxnSp>
        <p:nvCxnSpPr>
          <p:cNvPr id="50227" name="Straight Arrow Connector 17"/>
          <p:cNvCxnSpPr>
            <a:cxnSpLocks noChangeShapeType="1"/>
          </p:cNvCxnSpPr>
          <p:nvPr/>
        </p:nvCxnSpPr>
        <p:spPr bwMode="auto">
          <a:xfrm rot="5400000">
            <a:off x="4731544" y="2551906"/>
            <a:ext cx="914400" cy="1588"/>
          </a:xfrm>
          <a:prstGeom prst="straightConnector1">
            <a:avLst/>
          </a:prstGeom>
          <a:noFill/>
          <a:ln w="19050" algn="ctr">
            <a:solidFill>
              <a:srgbClr val="008000"/>
            </a:solidFill>
            <a:round/>
            <a:headEnd/>
            <a:tailEnd type="arrow" w="med" len="med"/>
          </a:ln>
        </p:spPr>
      </p:cxnSp>
      <p:sp>
        <p:nvSpPr>
          <p:cNvPr id="50228" name="TextBox 11"/>
          <p:cNvSpPr txBox="1">
            <a:spLocks noChangeArrowheads="1"/>
          </p:cNvSpPr>
          <p:nvPr/>
        </p:nvSpPr>
        <p:spPr bwMode="auto">
          <a:xfrm>
            <a:off x="4191000" y="1981200"/>
            <a:ext cx="350838" cy="341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29" tIns="45714" rIns="91429" bIns="45714">
            <a:sp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</a:pPr>
            <a:r>
              <a:rPr lang="en-US">
                <a:solidFill>
                  <a:srgbClr val="000066"/>
                </a:solidFill>
                <a:latin typeface="Helvetica" pitchFamily="34" charset="0"/>
              </a:rPr>
              <a:t>B</a:t>
            </a:r>
          </a:p>
        </p:txBody>
      </p:sp>
      <p:graphicFrame>
        <p:nvGraphicFramePr>
          <p:cNvPr id="17" name="Table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09822855"/>
              </p:ext>
            </p:extLst>
          </p:nvPr>
        </p:nvGraphicFramePr>
        <p:xfrm>
          <a:off x="4572000" y="2057400"/>
          <a:ext cx="1371600" cy="975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2900"/>
                <a:gridCol w="342900"/>
                <a:gridCol w="342900"/>
                <a:gridCol w="342900"/>
              </a:tblGrid>
              <a:tr h="243840"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17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18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19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20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3840"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21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22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23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24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3840"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25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26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27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28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3840"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29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30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31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32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cxnSp>
        <p:nvCxnSpPr>
          <p:cNvPr id="50256" name="Straight Arrow Connector 19"/>
          <p:cNvCxnSpPr>
            <a:cxnSpLocks noChangeShapeType="1"/>
          </p:cNvCxnSpPr>
          <p:nvPr/>
        </p:nvCxnSpPr>
        <p:spPr bwMode="auto">
          <a:xfrm>
            <a:off x="2667000" y="2108200"/>
            <a:ext cx="1295400" cy="1588"/>
          </a:xfrm>
          <a:prstGeom prst="straightConnector1">
            <a:avLst/>
          </a:prstGeom>
          <a:noFill/>
          <a:ln w="19050" algn="ctr">
            <a:solidFill>
              <a:srgbClr val="008000"/>
            </a:solidFill>
            <a:round/>
            <a:headEnd/>
            <a:tailEnd type="arrow" w="med" len="med"/>
          </a:ln>
        </p:spPr>
      </p:cxnSp>
      <p:sp>
        <p:nvSpPr>
          <p:cNvPr id="4" name="TextBox 3"/>
          <p:cNvSpPr txBox="1"/>
          <p:nvPr/>
        </p:nvSpPr>
        <p:spPr>
          <a:xfrm>
            <a:off x="2489200" y="3348866"/>
            <a:ext cx="527400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nsolas"/>
                <a:cs typeface="Consolas"/>
              </a:rPr>
              <a:t>Next time: (</a:t>
            </a:r>
            <a:r>
              <a:rPr lang="en-US" dirty="0" err="1" smtClean="0">
                <a:latin typeface="Consolas"/>
                <a:cs typeface="Consolas"/>
              </a:rPr>
              <a:t>i</a:t>
            </a:r>
            <a:r>
              <a:rPr lang="en-US" dirty="0" smtClean="0">
                <a:latin typeface="Consolas"/>
                <a:cs typeface="Consolas"/>
              </a:rPr>
              <a:t>=0, j=1):</a:t>
            </a:r>
          </a:p>
          <a:p>
            <a:r>
              <a:rPr lang="en-US" dirty="0" smtClean="0">
                <a:latin typeface="Consolas"/>
                <a:cs typeface="Consolas"/>
              </a:rPr>
              <a:t>A[0][0] * B[0][1], A[0][1] * B[1][1], </a:t>
            </a:r>
          </a:p>
          <a:p>
            <a:r>
              <a:rPr lang="en-US" dirty="0">
                <a:latin typeface="Consolas"/>
                <a:cs typeface="Consolas"/>
              </a:rPr>
              <a:t> </a:t>
            </a:r>
            <a:r>
              <a:rPr lang="en-US" dirty="0" smtClean="0">
                <a:latin typeface="Consolas"/>
                <a:cs typeface="Consolas"/>
              </a:rPr>
              <a:t>   A[0][2] * B[2][1], A[0][3] * B[3][1]</a:t>
            </a:r>
            <a:endParaRPr lang="en-US" dirty="0">
              <a:latin typeface="Consolas"/>
              <a:cs typeface="Consolas"/>
            </a:endParaRPr>
          </a:p>
        </p:txBody>
      </p:sp>
      <p:sp>
        <p:nvSpPr>
          <p:cNvPr id="6" name="Oval 5"/>
          <p:cNvSpPr/>
          <p:nvPr/>
        </p:nvSpPr>
        <p:spPr>
          <a:xfrm>
            <a:off x="2489200" y="3683530"/>
            <a:ext cx="1079500" cy="278869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/>
          <p:cNvSpPr/>
          <p:nvPr/>
        </p:nvSpPr>
        <p:spPr>
          <a:xfrm>
            <a:off x="3790950" y="3683795"/>
            <a:ext cx="1079500" cy="278869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/>
          <p:cNvSpPr/>
          <p:nvPr/>
        </p:nvSpPr>
        <p:spPr>
          <a:xfrm>
            <a:off x="250824" y="2586816"/>
            <a:ext cx="1730375" cy="405341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/>
          <p:cNvSpPr/>
          <p:nvPr/>
        </p:nvSpPr>
        <p:spPr>
          <a:xfrm>
            <a:off x="4883150" y="3683530"/>
            <a:ext cx="1079500" cy="278869"/>
          </a:xfrm>
          <a:prstGeom prst="ellipse">
            <a:avLst/>
          </a:prstGeom>
          <a:noFill/>
          <a:ln w="38100">
            <a:solidFill>
              <a:srgbClr val="00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/>
          <p:cNvSpPr/>
          <p:nvPr/>
        </p:nvSpPr>
        <p:spPr>
          <a:xfrm>
            <a:off x="6165850" y="3683795"/>
            <a:ext cx="1079500" cy="278869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extBox 22"/>
          <p:cNvSpPr txBox="1"/>
          <p:nvPr/>
        </p:nvSpPr>
        <p:spPr>
          <a:xfrm>
            <a:off x="1975727" y="2167493"/>
            <a:ext cx="4200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 smtClean="0"/>
              <a:t>13</a:t>
            </a:r>
            <a:endParaRPr lang="en-US" u="sng" dirty="0"/>
          </a:p>
        </p:txBody>
      </p:sp>
      <p:sp>
        <p:nvSpPr>
          <p:cNvPr id="24" name="TextBox 23"/>
          <p:cNvSpPr txBox="1"/>
          <p:nvPr/>
        </p:nvSpPr>
        <p:spPr>
          <a:xfrm>
            <a:off x="1975727" y="2611993"/>
            <a:ext cx="4200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 smtClean="0"/>
              <a:t>10</a:t>
            </a:r>
            <a:endParaRPr lang="en-US" u="sng" dirty="0"/>
          </a:p>
        </p:txBody>
      </p:sp>
      <p:sp>
        <p:nvSpPr>
          <p:cNvPr id="25" name="TextBox 24"/>
          <p:cNvSpPr txBox="1"/>
          <p:nvPr/>
        </p:nvSpPr>
        <p:spPr>
          <a:xfrm>
            <a:off x="1963027" y="3018393"/>
            <a:ext cx="4200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 smtClean="0"/>
              <a:t>11</a:t>
            </a:r>
            <a:endParaRPr lang="en-US" u="sng" dirty="0"/>
          </a:p>
        </p:txBody>
      </p:sp>
      <p:sp>
        <p:nvSpPr>
          <p:cNvPr id="26" name="TextBox 25"/>
          <p:cNvSpPr txBox="1"/>
          <p:nvPr/>
        </p:nvSpPr>
        <p:spPr>
          <a:xfrm>
            <a:off x="1950327" y="3475593"/>
            <a:ext cx="4200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 smtClean="0"/>
              <a:t>12</a:t>
            </a:r>
            <a:endParaRPr lang="en-US" u="sng" dirty="0"/>
          </a:p>
        </p:txBody>
      </p:sp>
      <p:sp>
        <p:nvSpPr>
          <p:cNvPr id="27" name="TextBox 6"/>
          <p:cNvSpPr txBox="1">
            <a:spLocks noChangeArrowheads="1"/>
          </p:cNvSpPr>
          <p:nvPr/>
        </p:nvSpPr>
        <p:spPr bwMode="auto">
          <a:xfrm>
            <a:off x="1681740" y="1576387"/>
            <a:ext cx="813234" cy="5955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29" tIns="45714" rIns="91429" bIns="45714">
            <a:sp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</a:pPr>
            <a:r>
              <a:rPr lang="en-US" dirty="0" smtClean="0">
                <a:solidFill>
                  <a:srgbClr val="000066"/>
                </a:solidFill>
                <a:latin typeface="Helvetica" pitchFamily="34" charset="0"/>
              </a:rPr>
              <a:t>time</a:t>
            </a:r>
          </a:p>
          <a:p>
            <a:pPr algn="ctr">
              <a:lnSpc>
                <a:spcPct val="90000"/>
              </a:lnSpc>
              <a:spcBef>
                <a:spcPct val="0"/>
              </a:spcBef>
            </a:pPr>
            <a:r>
              <a:rPr lang="en-US" dirty="0" smtClean="0">
                <a:solidFill>
                  <a:srgbClr val="000066"/>
                </a:solidFill>
                <a:latin typeface="Helvetica" pitchFamily="34" charset="0"/>
              </a:rPr>
              <a:t>stamp</a:t>
            </a:r>
            <a:endParaRPr lang="en-US" dirty="0">
              <a:solidFill>
                <a:srgbClr val="000066"/>
              </a:solidFill>
              <a:latin typeface="Helvetica" pitchFamily="34" charset="0"/>
            </a:endParaRPr>
          </a:p>
        </p:txBody>
      </p:sp>
      <p:sp>
        <p:nvSpPr>
          <p:cNvPr id="30" name="Oval 29"/>
          <p:cNvSpPr/>
          <p:nvPr/>
        </p:nvSpPr>
        <p:spPr>
          <a:xfrm>
            <a:off x="2952750" y="3962664"/>
            <a:ext cx="1079500" cy="278869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/>
          <p:cNvSpPr/>
          <p:nvPr/>
        </p:nvSpPr>
        <p:spPr>
          <a:xfrm>
            <a:off x="4248150" y="3963195"/>
            <a:ext cx="1079500" cy="278869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65579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28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2 2D Arrays</a:t>
            </a:r>
            <a:endParaRPr lang="en-US" dirty="0"/>
          </a:p>
        </p:txBody>
      </p:sp>
      <p:sp>
        <p:nvSpPr>
          <p:cNvPr id="50179" name="TextBox 5"/>
          <p:cNvSpPr txBox="1">
            <a:spLocks noChangeArrowheads="1"/>
          </p:cNvSpPr>
          <p:nvPr/>
        </p:nvSpPr>
        <p:spPr bwMode="auto">
          <a:xfrm>
            <a:off x="2286000" y="1981200"/>
            <a:ext cx="350838" cy="341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29" tIns="45714" rIns="91429" bIns="45714">
            <a:sp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</a:pPr>
            <a:r>
              <a:rPr lang="en-US">
                <a:solidFill>
                  <a:srgbClr val="000066"/>
                </a:solidFill>
                <a:latin typeface="Helvetica" pitchFamily="34" charset="0"/>
              </a:rPr>
              <a:t>A</a:t>
            </a:r>
          </a:p>
        </p:txBody>
      </p:sp>
      <p:sp>
        <p:nvSpPr>
          <p:cNvPr id="50180" name="TextBox 6"/>
          <p:cNvSpPr txBox="1">
            <a:spLocks noChangeArrowheads="1"/>
          </p:cNvSpPr>
          <p:nvPr/>
        </p:nvSpPr>
        <p:spPr bwMode="auto">
          <a:xfrm>
            <a:off x="193675" y="1752600"/>
            <a:ext cx="877888" cy="341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29" tIns="45714" rIns="91429" bIns="45714">
            <a:sp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</a:pPr>
            <a:r>
              <a:rPr lang="en-US">
                <a:solidFill>
                  <a:srgbClr val="000066"/>
                </a:solidFill>
                <a:latin typeface="Helvetica" pitchFamily="34" charset="0"/>
              </a:rPr>
              <a:t>Cache</a:t>
            </a:r>
          </a:p>
        </p:txBody>
      </p:sp>
      <p:sp>
        <p:nvSpPr>
          <p:cNvPr id="50181" name="TextBox 10"/>
          <p:cNvSpPr txBox="1">
            <a:spLocks noChangeArrowheads="1"/>
          </p:cNvSpPr>
          <p:nvPr/>
        </p:nvSpPr>
        <p:spPr bwMode="auto">
          <a:xfrm>
            <a:off x="342900" y="4343400"/>
            <a:ext cx="8315325" cy="1338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dirty="0">
                <a:solidFill>
                  <a:srgbClr val="000066"/>
                </a:solidFill>
                <a:latin typeface="Helvetica" pitchFamily="34" charset="0"/>
              </a:rPr>
              <a:t>A[] does not fit, B[] does not fit, </a:t>
            </a:r>
          </a:p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dirty="0">
                <a:solidFill>
                  <a:srgbClr val="000066"/>
                </a:solidFill>
                <a:latin typeface="Helvetica" pitchFamily="34" charset="0"/>
              </a:rPr>
              <a:t>column of B[] does not fit (at same time as row of A[])</a:t>
            </a:r>
          </a:p>
          <a:p>
            <a:pPr>
              <a:lnSpc>
                <a:spcPct val="90000"/>
              </a:lnSpc>
              <a:spcBef>
                <a:spcPct val="0"/>
              </a:spcBef>
            </a:pPr>
            <a:endParaRPr lang="en-US" dirty="0">
              <a:solidFill>
                <a:srgbClr val="000066"/>
              </a:solidFill>
              <a:latin typeface="Helvetica" pitchFamily="34" charset="0"/>
            </a:endParaRPr>
          </a:p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dirty="0">
                <a:solidFill>
                  <a:srgbClr val="000066"/>
                </a:solidFill>
                <a:latin typeface="Helvetica" pitchFamily="34" charset="0"/>
              </a:rPr>
              <a:t>Miss rate = #misses / #accesses =</a:t>
            </a:r>
            <a:endParaRPr lang="en-US" dirty="0">
              <a:solidFill>
                <a:srgbClr val="C00000"/>
              </a:solidFill>
              <a:latin typeface="Helvetica" pitchFamily="34" charset="0"/>
            </a:endParaRPr>
          </a:p>
          <a:p>
            <a:pPr>
              <a:lnSpc>
                <a:spcPct val="90000"/>
              </a:lnSpc>
              <a:spcBef>
                <a:spcPct val="0"/>
              </a:spcBef>
            </a:pPr>
            <a:endParaRPr lang="en-US" dirty="0">
              <a:solidFill>
                <a:srgbClr val="000066"/>
              </a:solidFill>
              <a:latin typeface="Helvetica" pitchFamily="34" charset="0"/>
            </a:endParaRPr>
          </a:p>
        </p:txBody>
      </p:sp>
      <p:sp>
        <p:nvSpPr>
          <p:cNvPr id="50182" name="TextBox 12"/>
          <p:cNvSpPr txBox="1">
            <a:spLocks noChangeArrowheads="1"/>
          </p:cNvSpPr>
          <p:nvPr/>
        </p:nvSpPr>
        <p:spPr bwMode="auto">
          <a:xfrm>
            <a:off x="5935663" y="1905000"/>
            <a:ext cx="2976724" cy="18420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29" tIns="45714" rIns="91429" bIns="45714">
            <a:sp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dirty="0">
                <a:solidFill>
                  <a:srgbClr val="000066"/>
                </a:solidFill>
                <a:latin typeface="Consolas"/>
                <a:cs typeface="Consolas"/>
              </a:rPr>
              <a:t>for (</a:t>
            </a:r>
            <a:r>
              <a:rPr lang="en-US" dirty="0" err="1">
                <a:solidFill>
                  <a:srgbClr val="000066"/>
                </a:solidFill>
                <a:latin typeface="Consolas"/>
                <a:cs typeface="Consolas"/>
              </a:rPr>
              <a:t>i</a:t>
            </a:r>
            <a:r>
              <a:rPr lang="en-US" dirty="0">
                <a:solidFill>
                  <a:srgbClr val="000066"/>
                </a:solidFill>
                <a:latin typeface="Consolas"/>
                <a:cs typeface="Consolas"/>
              </a:rPr>
              <a:t>=0;i&lt;</a:t>
            </a:r>
            <a:r>
              <a:rPr lang="en-US" dirty="0" err="1">
                <a:solidFill>
                  <a:srgbClr val="000066"/>
                </a:solidFill>
                <a:latin typeface="Consolas"/>
                <a:cs typeface="Consolas"/>
              </a:rPr>
              <a:t>N;i</a:t>
            </a:r>
            <a:r>
              <a:rPr lang="en-US" dirty="0">
                <a:solidFill>
                  <a:srgbClr val="000066"/>
                </a:solidFill>
                <a:latin typeface="Consolas"/>
                <a:cs typeface="Consolas"/>
              </a:rPr>
              <a:t>++){</a:t>
            </a:r>
          </a:p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dirty="0">
                <a:solidFill>
                  <a:srgbClr val="000066"/>
                </a:solidFill>
                <a:latin typeface="Consolas"/>
                <a:cs typeface="Consolas"/>
              </a:rPr>
              <a:t>  for (j=0;j&lt;</a:t>
            </a:r>
            <a:r>
              <a:rPr lang="en-US" dirty="0" err="1">
                <a:solidFill>
                  <a:srgbClr val="000066"/>
                </a:solidFill>
                <a:latin typeface="Consolas"/>
                <a:cs typeface="Consolas"/>
              </a:rPr>
              <a:t>N;j</a:t>
            </a:r>
            <a:r>
              <a:rPr lang="en-US" dirty="0">
                <a:solidFill>
                  <a:srgbClr val="000066"/>
                </a:solidFill>
                <a:latin typeface="Consolas"/>
                <a:cs typeface="Consolas"/>
              </a:rPr>
              <a:t>++){</a:t>
            </a:r>
          </a:p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dirty="0">
                <a:solidFill>
                  <a:srgbClr val="000066"/>
                </a:solidFill>
                <a:latin typeface="Consolas"/>
                <a:cs typeface="Consolas"/>
              </a:rPr>
              <a:t>    for (k=0;k&lt;</a:t>
            </a:r>
            <a:r>
              <a:rPr lang="en-US" dirty="0" err="1">
                <a:solidFill>
                  <a:srgbClr val="000066"/>
                </a:solidFill>
                <a:latin typeface="Consolas"/>
                <a:cs typeface="Consolas"/>
              </a:rPr>
              <a:t>N;k</a:t>
            </a:r>
            <a:r>
              <a:rPr lang="en-US" dirty="0">
                <a:solidFill>
                  <a:srgbClr val="000066"/>
                </a:solidFill>
                <a:latin typeface="Consolas"/>
                <a:cs typeface="Consolas"/>
              </a:rPr>
              <a:t>++){</a:t>
            </a:r>
          </a:p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dirty="0">
                <a:solidFill>
                  <a:srgbClr val="000066"/>
                </a:solidFill>
                <a:latin typeface="Consolas"/>
                <a:cs typeface="Consolas"/>
              </a:rPr>
              <a:t>    … = </a:t>
            </a:r>
            <a:r>
              <a:rPr lang="en-US" dirty="0" smtClean="0">
                <a:solidFill>
                  <a:srgbClr val="000066"/>
                </a:solidFill>
                <a:latin typeface="Consolas"/>
                <a:cs typeface="Consolas"/>
              </a:rPr>
              <a:t>A[</a:t>
            </a:r>
            <a:r>
              <a:rPr lang="en-US" dirty="0">
                <a:solidFill>
                  <a:srgbClr val="000066"/>
                </a:solidFill>
                <a:latin typeface="Consolas"/>
                <a:cs typeface="Consolas"/>
              </a:rPr>
              <a:t>i</a:t>
            </a:r>
            <a:r>
              <a:rPr lang="en-US" dirty="0" smtClean="0">
                <a:solidFill>
                  <a:srgbClr val="000066"/>
                </a:solidFill>
                <a:latin typeface="Consolas"/>
                <a:cs typeface="Consolas"/>
              </a:rPr>
              <a:t>][k] </a:t>
            </a:r>
            <a:r>
              <a:rPr lang="en-US" dirty="0">
                <a:solidFill>
                  <a:srgbClr val="000066"/>
                </a:solidFill>
                <a:latin typeface="Consolas"/>
                <a:cs typeface="Consolas"/>
              </a:rPr>
              <a:t>* </a:t>
            </a:r>
          </a:p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dirty="0">
                <a:solidFill>
                  <a:srgbClr val="000066"/>
                </a:solidFill>
                <a:latin typeface="Consolas"/>
                <a:cs typeface="Consolas"/>
              </a:rPr>
              <a:t>	 </a:t>
            </a:r>
            <a:r>
              <a:rPr lang="en-US" dirty="0" smtClean="0">
                <a:solidFill>
                  <a:srgbClr val="000066"/>
                </a:solidFill>
                <a:latin typeface="Consolas"/>
                <a:cs typeface="Consolas"/>
              </a:rPr>
              <a:t>B[</a:t>
            </a:r>
            <a:r>
              <a:rPr lang="en-US" dirty="0">
                <a:solidFill>
                  <a:srgbClr val="000066"/>
                </a:solidFill>
                <a:latin typeface="Consolas"/>
                <a:cs typeface="Consolas"/>
              </a:rPr>
              <a:t>k</a:t>
            </a:r>
            <a:r>
              <a:rPr lang="en-US" dirty="0" smtClean="0">
                <a:solidFill>
                  <a:srgbClr val="000066"/>
                </a:solidFill>
                <a:latin typeface="Consolas"/>
                <a:cs typeface="Consolas"/>
              </a:rPr>
              <a:t>][j]</a:t>
            </a:r>
            <a:r>
              <a:rPr lang="en-US" dirty="0">
                <a:solidFill>
                  <a:srgbClr val="000066"/>
                </a:solidFill>
                <a:latin typeface="Consolas"/>
                <a:cs typeface="Consolas"/>
              </a:rPr>
              <a:t>;</a:t>
            </a:r>
          </a:p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dirty="0">
                <a:solidFill>
                  <a:srgbClr val="000066"/>
                </a:solidFill>
                <a:latin typeface="Consolas"/>
                <a:cs typeface="Consolas"/>
              </a:rPr>
              <a:t>  }</a:t>
            </a:r>
          </a:p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dirty="0">
                <a:solidFill>
                  <a:srgbClr val="000066"/>
                </a:solidFill>
                <a:latin typeface="Consolas"/>
                <a:cs typeface="Consolas"/>
              </a:rPr>
              <a:t>}</a:t>
            </a:r>
          </a:p>
        </p:txBody>
      </p:sp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7599185"/>
              </p:ext>
            </p:extLst>
          </p:nvPr>
        </p:nvGraphicFramePr>
        <p:xfrm>
          <a:off x="381000" y="2133600"/>
          <a:ext cx="1600200" cy="177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00100"/>
                <a:gridCol w="800100"/>
              </a:tblGrid>
              <a:tr h="444500"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rgbClr val="C00000"/>
                          </a:solidFill>
                        </a:rPr>
                        <a:t>3</a:t>
                      </a:r>
                      <a:endParaRPr lang="en-US" sz="1800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rgbClr val="C00000"/>
                          </a:solidFill>
                        </a:rPr>
                        <a:t>4</a:t>
                      </a:r>
                      <a:endParaRPr lang="en-US" sz="1800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44500"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rgbClr val="C00000"/>
                          </a:solidFill>
                        </a:rPr>
                        <a:t>25</a:t>
                      </a:r>
                      <a:endParaRPr lang="en-US" sz="1800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rgbClr val="C00000"/>
                          </a:solidFill>
                        </a:rPr>
                        <a:t>26</a:t>
                      </a:r>
                      <a:endParaRPr lang="en-US" sz="1800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44500"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rgbClr val="C00000"/>
                          </a:solidFill>
                        </a:rPr>
                        <a:t>1</a:t>
                      </a:r>
                      <a:endParaRPr lang="en-US" sz="1800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rgbClr val="C00000"/>
                          </a:solidFill>
                        </a:rPr>
                        <a:t>2</a:t>
                      </a:r>
                      <a:endParaRPr lang="en-US" sz="1800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44500"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rgbClr val="C00000"/>
                          </a:solidFill>
                        </a:rPr>
                        <a:t>21</a:t>
                      </a:r>
                      <a:endParaRPr lang="en-US" sz="1800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rgbClr val="C00000"/>
                          </a:solidFill>
                        </a:rPr>
                        <a:t>22</a:t>
                      </a:r>
                      <a:endParaRPr lang="en-US" sz="1800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16" name="Table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22123950"/>
              </p:ext>
            </p:extLst>
          </p:nvPr>
        </p:nvGraphicFramePr>
        <p:xfrm>
          <a:off x="2667000" y="2057400"/>
          <a:ext cx="1371600" cy="975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2900"/>
                <a:gridCol w="342900"/>
                <a:gridCol w="342900"/>
                <a:gridCol w="342900"/>
              </a:tblGrid>
              <a:tr h="243840"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3840"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3840"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3840"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13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15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16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cxnSp>
        <p:nvCxnSpPr>
          <p:cNvPr id="50227" name="Straight Arrow Connector 17"/>
          <p:cNvCxnSpPr>
            <a:cxnSpLocks noChangeShapeType="1"/>
          </p:cNvCxnSpPr>
          <p:nvPr/>
        </p:nvCxnSpPr>
        <p:spPr bwMode="auto">
          <a:xfrm rot="5400000">
            <a:off x="4731544" y="2551906"/>
            <a:ext cx="914400" cy="1588"/>
          </a:xfrm>
          <a:prstGeom prst="straightConnector1">
            <a:avLst/>
          </a:prstGeom>
          <a:noFill/>
          <a:ln w="19050" algn="ctr">
            <a:solidFill>
              <a:srgbClr val="008000"/>
            </a:solidFill>
            <a:round/>
            <a:headEnd/>
            <a:tailEnd type="arrow" w="med" len="med"/>
          </a:ln>
        </p:spPr>
      </p:cxnSp>
      <p:sp>
        <p:nvSpPr>
          <p:cNvPr id="50228" name="TextBox 11"/>
          <p:cNvSpPr txBox="1">
            <a:spLocks noChangeArrowheads="1"/>
          </p:cNvSpPr>
          <p:nvPr/>
        </p:nvSpPr>
        <p:spPr bwMode="auto">
          <a:xfrm>
            <a:off x="4191000" y="1981200"/>
            <a:ext cx="350838" cy="341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29" tIns="45714" rIns="91429" bIns="45714">
            <a:sp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</a:pPr>
            <a:r>
              <a:rPr lang="en-US">
                <a:solidFill>
                  <a:srgbClr val="000066"/>
                </a:solidFill>
                <a:latin typeface="Helvetica" pitchFamily="34" charset="0"/>
              </a:rPr>
              <a:t>B</a:t>
            </a:r>
          </a:p>
        </p:txBody>
      </p:sp>
      <p:graphicFrame>
        <p:nvGraphicFramePr>
          <p:cNvPr id="17" name="Table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382361"/>
              </p:ext>
            </p:extLst>
          </p:nvPr>
        </p:nvGraphicFramePr>
        <p:xfrm>
          <a:off x="4572000" y="2057400"/>
          <a:ext cx="1371600" cy="975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2900"/>
                <a:gridCol w="342900"/>
                <a:gridCol w="342900"/>
                <a:gridCol w="342900"/>
              </a:tblGrid>
              <a:tr h="243840"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17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18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19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20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3840"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21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22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23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24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3840"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25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26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27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28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3840"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29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30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31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32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cxnSp>
        <p:nvCxnSpPr>
          <p:cNvPr id="50256" name="Straight Arrow Connector 19"/>
          <p:cNvCxnSpPr>
            <a:cxnSpLocks noChangeShapeType="1"/>
          </p:cNvCxnSpPr>
          <p:nvPr/>
        </p:nvCxnSpPr>
        <p:spPr bwMode="auto">
          <a:xfrm>
            <a:off x="2667000" y="2108200"/>
            <a:ext cx="1295400" cy="1588"/>
          </a:xfrm>
          <a:prstGeom prst="straightConnector1">
            <a:avLst/>
          </a:prstGeom>
          <a:noFill/>
          <a:ln w="19050" algn="ctr">
            <a:solidFill>
              <a:srgbClr val="008000"/>
            </a:solidFill>
            <a:round/>
            <a:headEnd/>
            <a:tailEnd type="arrow" w="med" len="med"/>
          </a:ln>
        </p:spPr>
      </p:cxnSp>
      <p:sp>
        <p:nvSpPr>
          <p:cNvPr id="4" name="TextBox 3"/>
          <p:cNvSpPr txBox="1"/>
          <p:nvPr/>
        </p:nvSpPr>
        <p:spPr>
          <a:xfrm>
            <a:off x="2489200" y="3348866"/>
            <a:ext cx="527400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nsolas"/>
                <a:cs typeface="Consolas"/>
              </a:rPr>
              <a:t>Next time: (</a:t>
            </a:r>
            <a:r>
              <a:rPr lang="en-US" dirty="0" err="1" smtClean="0">
                <a:latin typeface="Consolas"/>
                <a:cs typeface="Consolas"/>
              </a:rPr>
              <a:t>i</a:t>
            </a:r>
            <a:r>
              <a:rPr lang="en-US" dirty="0" smtClean="0">
                <a:latin typeface="Consolas"/>
                <a:cs typeface="Consolas"/>
              </a:rPr>
              <a:t>=0, j=1):</a:t>
            </a:r>
          </a:p>
          <a:p>
            <a:r>
              <a:rPr lang="en-US" dirty="0" smtClean="0">
                <a:latin typeface="Consolas"/>
                <a:cs typeface="Consolas"/>
              </a:rPr>
              <a:t>A[0][0] * B[0][1], A[0][1] * B[1][1], </a:t>
            </a:r>
          </a:p>
          <a:p>
            <a:r>
              <a:rPr lang="en-US" dirty="0">
                <a:latin typeface="Consolas"/>
                <a:cs typeface="Consolas"/>
              </a:rPr>
              <a:t> </a:t>
            </a:r>
            <a:r>
              <a:rPr lang="en-US" dirty="0" smtClean="0">
                <a:latin typeface="Consolas"/>
                <a:cs typeface="Consolas"/>
              </a:rPr>
              <a:t>   A[0][2] * B[2][1], A[0][3] * B[3][1]</a:t>
            </a:r>
            <a:endParaRPr lang="en-US" dirty="0">
              <a:latin typeface="Consolas"/>
              <a:cs typeface="Consolas"/>
            </a:endParaRPr>
          </a:p>
        </p:txBody>
      </p:sp>
      <p:sp>
        <p:nvSpPr>
          <p:cNvPr id="6" name="Oval 5"/>
          <p:cNvSpPr/>
          <p:nvPr/>
        </p:nvSpPr>
        <p:spPr>
          <a:xfrm>
            <a:off x="2489200" y="3683530"/>
            <a:ext cx="1079500" cy="278869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/>
          <p:cNvSpPr/>
          <p:nvPr/>
        </p:nvSpPr>
        <p:spPr>
          <a:xfrm>
            <a:off x="3790950" y="3683795"/>
            <a:ext cx="1079500" cy="278869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/>
          <p:cNvSpPr/>
          <p:nvPr/>
        </p:nvSpPr>
        <p:spPr>
          <a:xfrm>
            <a:off x="250824" y="3031316"/>
            <a:ext cx="1730375" cy="405341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/>
          <p:cNvSpPr/>
          <p:nvPr/>
        </p:nvSpPr>
        <p:spPr>
          <a:xfrm>
            <a:off x="4883150" y="3683530"/>
            <a:ext cx="1079500" cy="278869"/>
          </a:xfrm>
          <a:prstGeom prst="ellipse">
            <a:avLst/>
          </a:prstGeom>
          <a:noFill/>
          <a:ln w="38100">
            <a:solidFill>
              <a:srgbClr val="00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/>
          <p:cNvSpPr/>
          <p:nvPr/>
        </p:nvSpPr>
        <p:spPr>
          <a:xfrm>
            <a:off x="6165850" y="3683795"/>
            <a:ext cx="1079500" cy="278869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extBox 22"/>
          <p:cNvSpPr txBox="1"/>
          <p:nvPr/>
        </p:nvSpPr>
        <p:spPr>
          <a:xfrm>
            <a:off x="1975727" y="2167493"/>
            <a:ext cx="4200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 smtClean="0"/>
              <a:t>13</a:t>
            </a:r>
            <a:endParaRPr lang="en-US" u="sng" dirty="0"/>
          </a:p>
        </p:txBody>
      </p:sp>
      <p:sp>
        <p:nvSpPr>
          <p:cNvPr id="24" name="TextBox 23"/>
          <p:cNvSpPr txBox="1"/>
          <p:nvPr/>
        </p:nvSpPr>
        <p:spPr>
          <a:xfrm>
            <a:off x="1975727" y="2611993"/>
            <a:ext cx="4200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 smtClean="0"/>
              <a:t>14</a:t>
            </a:r>
            <a:endParaRPr lang="en-US" u="sng" dirty="0"/>
          </a:p>
        </p:txBody>
      </p:sp>
      <p:sp>
        <p:nvSpPr>
          <p:cNvPr id="25" name="TextBox 24"/>
          <p:cNvSpPr txBox="1"/>
          <p:nvPr/>
        </p:nvSpPr>
        <p:spPr>
          <a:xfrm>
            <a:off x="1963027" y="3018393"/>
            <a:ext cx="4200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 smtClean="0"/>
              <a:t>11</a:t>
            </a:r>
            <a:endParaRPr lang="en-US" u="sng" dirty="0"/>
          </a:p>
        </p:txBody>
      </p:sp>
      <p:sp>
        <p:nvSpPr>
          <p:cNvPr id="26" name="TextBox 25"/>
          <p:cNvSpPr txBox="1"/>
          <p:nvPr/>
        </p:nvSpPr>
        <p:spPr>
          <a:xfrm>
            <a:off x="1950327" y="3475593"/>
            <a:ext cx="4200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 smtClean="0"/>
              <a:t>12</a:t>
            </a:r>
            <a:endParaRPr lang="en-US" u="sng" dirty="0"/>
          </a:p>
        </p:txBody>
      </p:sp>
      <p:sp>
        <p:nvSpPr>
          <p:cNvPr id="27" name="TextBox 6"/>
          <p:cNvSpPr txBox="1">
            <a:spLocks noChangeArrowheads="1"/>
          </p:cNvSpPr>
          <p:nvPr/>
        </p:nvSpPr>
        <p:spPr bwMode="auto">
          <a:xfrm>
            <a:off x="1681740" y="1576387"/>
            <a:ext cx="813234" cy="5955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29" tIns="45714" rIns="91429" bIns="45714">
            <a:sp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</a:pPr>
            <a:r>
              <a:rPr lang="en-US" dirty="0" smtClean="0">
                <a:solidFill>
                  <a:srgbClr val="000066"/>
                </a:solidFill>
                <a:latin typeface="Helvetica" pitchFamily="34" charset="0"/>
              </a:rPr>
              <a:t>time</a:t>
            </a:r>
          </a:p>
          <a:p>
            <a:pPr algn="ctr">
              <a:lnSpc>
                <a:spcPct val="90000"/>
              </a:lnSpc>
              <a:spcBef>
                <a:spcPct val="0"/>
              </a:spcBef>
            </a:pPr>
            <a:r>
              <a:rPr lang="en-US" dirty="0" smtClean="0">
                <a:solidFill>
                  <a:srgbClr val="000066"/>
                </a:solidFill>
                <a:latin typeface="Helvetica" pitchFamily="34" charset="0"/>
              </a:rPr>
              <a:t>stamp</a:t>
            </a:r>
            <a:endParaRPr lang="en-US" dirty="0">
              <a:solidFill>
                <a:srgbClr val="000066"/>
              </a:solidFill>
              <a:latin typeface="Helvetica" pitchFamily="34" charset="0"/>
            </a:endParaRPr>
          </a:p>
        </p:txBody>
      </p:sp>
      <p:sp>
        <p:nvSpPr>
          <p:cNvPr id="30" name="Oval 29"/>
          <p:cNvSpPr/>
          <p:nvPr/>
        </p:nvSpPr>
        <p:spPr>
          <a:xfrm>
            <a:off x="2952750" y="3962664"/>
            <a:ext cx="1079500" cy="278869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/>
          <p:cNvSpPr/>
          <p:nvPr/>
        </p:nvSpPr>
        <p:spPr>
          <a:xfrm>
            <a:off x="4248150" y="3963195"/>
            <a:ext cx="1079500" cy="278869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/>
          <p:cNvSpPr/>
          <p:nvPr/>
        </p:nvSpPr>
        <p:spPr>
          <a:xfrm>
            <a:off x="5403850" y="3962930"/>
            <a:ext cx="1079500" cy="278869"/>
          </a:xfrm>
          <a:prstGeom prst="ellipse">
            <a:avLst/>
          </a:prstGeom>
          <a:noFill/>
          <a:ln w="38100">
            <a:solidFill>
              <a:srgbClr val="00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TextBox 30"/>
          <p:cNvSpPr txBox="1"/>
          <p:nvPr/>
        </p:nvSpPr>
        <p:spPr>
          <a:xfrm>
            <a:off x="2001127" y="2180193"/>
            <a:ext cx="3577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  <a:latin typeface="Comic Sans MS"/>
                <a:cs typeface="Comic Sans MS"/>
              </a:rPr>
              <a:t>X</a:t>
            </a:r>
            <a:endParaRPr lang="en-US" b="1" dirty="0">
              <a:solidFill>
                <a:srgbClr val="FF0000"/>
              </a:solidFill>
              <a:latin typeface="Comic Sans MS"/>
              <a:cs typeface="Comic Sans MS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2224964" y="2171727"/>
            <a:ext cx="4200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 smtClean="0"/>
              <a:t>15</a:t>
            </a:r>
            <a:endParaRPr lang="en-US" u="sng" dirty="0"/>
          </a:p>
        </p:txBody>
      </p:sp>
      <p:sp>
        <p:nvSpPr>
          <p:cNvPr id="33" name="Oval 32"/>
          <p:cNvSpPr/>
          <p:nvPr/>
        </p:nvSpPr>
        <p:spPr>
          <a:xfrm>
            <a:off x="6623050" y="3963195"/>
            <a:ext cx="1079500" cy="278869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21652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29" grpId="0" animBg="1"/>
      <p:bldP spid="31" grpId="0"/>
      <p:bldP spid="32" grpId="0"/>
      <p:bldP spid="3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7338" y="2994025"/>
            <a:ext cx="8716962" cy="781050"/>
          </a:xfrm>
        </p:spPr>
        <p:txBody>
          <a:bodyPr>
            <a:normAutofit fontScale="90000"/>
          </a:bodyPr>
          <a:lstStyle/>
          <a:p>
            <a:pPr algn="ctr">
              <a:defRPr/>
            </a:pPr>
            <a:r>
              <a:rPr lang="en-US" dirty="0" smtClean="0"/>
              <a:t>Optimizing for Caches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48174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2 2D Arrays</a:t>
            </a:r>
            <a:endParaRPr lang="en-US" dirty="0"/>
          </a:p>
        </p:txBody>
      </p:sp>
      <p:sp>
        <p:nvSpPr>
          <p:cNvPr id="50179" name="TextBox 5"/>
          <p:cNvSpPr txBox="1">
            <a:spLocks noChangeArrowheads="1"/>
          </p:cNvSpPr>
          <p:nvPr/>
        </p:nvSpPr>
        <p:spPr bwMode="auto">
          <a:xfrm>
            <a:off x="2286000" y="1981200"/>
            <a:ext cx="350838" cy="341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29" tIns="45714" rIns="91429" bIns="45714">
            <a:sp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</a:pPr>
            <a:r>
              <a:rPr lang="en-US">
                <a:solidFill>
                  <a:srgbClr val="000066"/>
                </a:solidFill>
                <a:latin typeface="Helvetica" pitchFamily="34" charset="0"/>
              </a:rPr>
              <a:t>A</a:t>
            </a:r>
          </a:p>
        </p:txBody>
      </p:sp>
      <p:sp>
        <p:nvSpPr>
          <p:cNvPr id="50180" name="TextBox 6"/>
          <p:cNvSpPr txBox="1">
            <a:spLocks noChangeArrowheads="1"/>
          </p:cNvSpPr>
          <p:nvPr/>
        </p:nvSpPr>
        <p:spPr bwMode="auto">
          <a:xfrm>
            <a:off x="193675" y="1752600"/>
            <a:ext cx="877888" cy="341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29" tIns="45714" rIns="91429" bIns="45714">
            <a:sp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</a:pPr>
            <a:r>
              <a:rPr lang="en-US">
                <a:solidFill>
                  <a:srgbClr val="000066"/>
                </a:solidFill>
                <a:latin typeface="Helvetica" pitchFamily="34" charset="0"/>
              </a:rPr>
              <a:t>Cache</a:t>
            </a:r>
          </a:p>
        </p:txBody>
      </p:sp>
      <p:sp>
        <p:nvSpPr>
          <p:cNvPr id="50181" name="TextBox 10"/>
          <p:cNvSpPr txBox="1">
            <a:spLocks noChangeArrowheads="1"/>
          </p:cNvSpPr>
          <p:nvPr/>
        </p:nvSpPr>
        <p:spPr bwMode="auto">
          <a:xfrm>
            <a:off x="342900" y="4343400"/>
            <a:ext cx="8315325" cy="1338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dirty="0">
                <a:solidFill>
                  <a:srgbClr val="000066"/>
                </a:solidFill>
                <a:latin typeface="Helvetica" pitchFamily="34" charset="0"/>
              </a:rPr>
              <a:t>A[] does not fit, B[] does not fit, </a:t>
            </a:r>
          </a:p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dirty="0">
                <a:solidFill>
                  <a:srgbClr val="000066"/>
                </a:solidFill>
                <a:latin typeface="Helvetica" pitchFamily="34" charset="0"/>
              </a:rPr>
              <a:t>column of B[] does not fit (at same time as row of A[])</a:t>
            </a:r>
          </a:p>
          <a:p>
            <a:pPr>
              <a:lnSpc>
                <a:spcPct val="90000"/>
              </a:lnSpc>
              <a:spcBef>
                <a:spcPct val="0"/>
              </a:spcBef>
            </a:pPr>
            <a:endParaRPr lang="en-US" dirty="0">
              <a:solidFill>
                <a:srgbClr val="000066"/>
              </a:solidFill>
              <a:latin typeface="Helvetica" pitchFamily="34" charset="0"/>
            </a:endParaRPr>
          </a:p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dirty="0">
                <a:solidFill>
                  <a:srgbClr val="000066"/>
                </a:solidFill>
                <a:latin typeface="Helvetica" pitchFamily="34" charset="0"/>
              </a:rPr>
              <a:t>Miss rate = #misses / #accesses =</a:t>
            </a:r>
            <a:endParaRPr lang="en-US" dirty="0">
              <a:solidFill>
                <a:srgbClr val="C00000"/>
              </a:solidFill>
              <a:latin typeface="Helvetica" pitchFamily="34" charset="0"/>
            </a:endParaRPr>
          </a:p>
          <a:p>
            <a:pPr>
              <a:lnSpc>
                <a:spcPct val="90000"/>
              </a:lnSpc>
              <a:spcBef>
                <a:spcPct val="0"/>
              </a:spcBef>
            </a:pPr>
            <a:endParaRPr lang="en-US" dirty="0">
              <a:solidFill>
                <a:srgbClr val="000066"/>
              </a:solidFill>
              <a:latin typeface="Helvetica" pitchFamily="34" charset="0"/>
            </a:endParaRPr>
          </a:p>
        </p:txBody>
      </p:sp>
      <p:sp>
        <p:nvSpPr>
          <p:cNvPr id="50182" name="TextBox 12"/>
          <p:cNvSpPr txBox="1">
            <a:spLocks noChangeArrowheads="1"/>
          </p:cNvSpPr>
          <p:nvPr/>
        </p:nvSpPr>
        <p:spPr bwMode="auto">
          <a:xfrm>
            <a:off x="5935663" y="1905000"/>
            <a:ext cx="2976724" cy="18420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29" tIns="45714" rIns="91429" bIns="45714">
            <a:sp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dirty="0">
                <a:solidFill>
                  <a:srgbClr val="000066"/>
                </a:solidFill>
                <a:latin typeface="Consolas"/>
                <a:cs typeface="Consolas"/>
              </a:rPr>
              <a:t>for (</a:t>
            </a:r>
            <a:r>
              <a:rPr lang="en-US" dirty="0" err="1">
                <a:solidFill>
                  <a:srgbClr val="000066"/>
                </a:solidFill>
                <a:latin typeface="Consolas"/>
                <a:cs typeface="Consolas"/>
              </a:rPr>
              <a:t>i</a:t>
            </a:r>
            <a:r>
              <a:rPr lang="en-US" dirty="0">
                <a:solidFill>
                  <a:srgbClr val="000066"/>
                </a:solidFill>
                <a:latin typeface="Consolas"/>
                <a:cs typeface="Consolas"/>
              </a:rPr>
              <a:t>=0;i&lt;</a:t>
            </a:r>
            <a:r>
              <a:rPr lang="en-US" dirty="0" err="1">
                <a:solidFill>
                  <a:srgbClr val="000066"/>
                </a:solidFill>
                <a:latin typeface="Consolas"/>
                <a:cs typeface="Consolas"/>
              </a:rPr>
              <a:t>N;i</a:t>
            </a:r>
            <a:r>
              <a:rPr lang="en-US" dirty="0">
                <a:solidFill>
                  <a:srgbClr val="000066"/>
                </a:solidFill>
                <a:latin typeface="Consolas"/>
                <a:cs typeface="Consolas"/>
              </a:rPr>
              <a:t>++){</a:t>
            </a:r>
          </a:p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dirty="0">
                <a:solidFill>
                  <a:srgbClr val="000066"/>
                </a:solidFill>
                <a:latin typeface="Consolas"/>
                <a:cs typeface="Consolas"/>
              </a:rPr>
              <a:t>  for (j=0;j&lt;</a:t>
            </a:r>
            <a:r>
              <a:rPr lang="en-US" dirty="0" err="1">
                <a:solidFill>
                  <a:srgbClr val="000066"/>
                </a:solidFill>
                <a:latin typeface="Consolas"/>
                <a:cs typeface="Consolas"/>
              </a:rPr>
              <a:t>N;j</a:t>
            </a:r>
            <a:r>
              <a:rPr lang="en-US" dirty="0">
                <a:solidFill>
                  <a:srgbClr val="000066"/>
                </a:solidFill>
                <a:latin typeface="Consolas"/>
                <a:cs typeface="Consolas"/>
              </a:rPr>
              <a:t>++){</a:t>
            </a:r>
          </a:p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dirty="0">
                <a:solidFill>
                  <a:srgbClr val="000066"/>
                </a:solidFill>
                <a:latin typeface="Consolas"/>
                <a:cs typeface="Consolas"/>
              </a:rPr>
              <a:t>    for (k=0;k&lt;</a:t>
            </a:r>
            <a:r>
              <a:rPr lang="en-US" dirty="0" err="1">
                <a:solidFill>
                  <a:srgbClr val="000066"/>
                </a:solidFill>
                <a:latin typeface="Consolas"/>
                <a:cs typeface="Consolas"/>
              </a:rPr>
              <a:t>N;k</a:t>
            </a:r>
            <a:r>
              <a:rPr lang="en-US" dirty="0">
                <a:solidFill>
                  <a:srgbClr val="000066"/>
                </a:solidFill>
                <a:latin typeface="Consolas"/>
                <a:cs typeface="Consolas"/>
              </a:rPr>
              <a:t>++){</a:t>
            </a:r>
          </a:p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dirty="0">
                <a:solidFill>
                  <a:srgbClr val="000066"/>
                </a:solidFill>
                <a:latin typeface="Consolas"/>
                <a:cs typeface="Consolas"/>
              </a:rPr>
              <a:t>    … = </a:t>
            </a:r>
            <a:r>
              <a:rPr lang="en-US" dirty="0" smtClean="0">
                <a:solidFill>
                  <a:srgbClr val="000066"/>
                </a:solidFill>
                <a:latin typeface="Consolas"/>
                <a:cs typeface="Consolas"/>
              </a:rPr>
              <a:t>A[</a:t>
            </a:r>
            <a:r>
              <a:rPr lang="en-US" dirty="0">
                <a:solidFill>
                  <a:srgbClr val="000066"/>
                </a:solidFill>
                <a:latin typeface="Consolas"/>
                <a:cs typeface="Consolas"/>
              </a:rPr>
              <a:t>i</a:t>
            </a:r>
            <a:r>
              <a:rPr lang="en-US" dirty="0" smtClean="0">
                <a:solidFill>
                  <a:srgbClr val="000066"/>
                </a:solidFill>
                <a:latin typeface="Consolas"/>
                <a:cs typeface="Consolas"/>
              </a:rPr>
              <a:t>][k] </a:t>
            </a:r>
            <a:r>
              <a:rPr lang="en-US" dirty="0">
                <a:solidFill>
                  <a:srgbClr val="000066"/>
                </a:solidFill>
                <a:latin typeface="Consolas"/>
                <a:cs typeface="Consolas"/>
              </a:rPr>
              <a:t>* </a:t>
            </a:r>
          </a:p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dirty="0">
                <a:solidFill>
                  <a:srgbClr val="000066"/>
                </a:solidFill>
                <a:latin typeface="Consolas"/>
                <a:cs typeface="Consolas"/>
              </a:rPr>
              <a:t>	 </a:t>
            </a:r>
            <a:r>
              <a:rPr lang="en-US" dirty="0" smtClean="0">
                <a:solidFill>
                  <a:srgbClr val="000066"/>
                </a:solidFill>
                <a:latin typeface="Consolas"/>
                <a:cs typeface="Consolas"/>
              </a:rPr>
              <a:t>B[</a:t>
            </a:r>
            <a:r>
              <a:rPr lang="en-US" dirty="0">
                <a:solidFill>
                  <a:srgbClr val="000066"/>
                </a:solidFill>
                <a:latin typeface="Consolas"/>
                <a:cs typeface="Consolas"/>
              </a:rPr>
              <a:t>k</a:t>
            </a:r>
            <a:r>
              <a:rPr lang="en-US" dirty="0" smtClean="0">
                <a:solidFill>
                  <a:srgbClr val="000066"/>
                </a:solidFill>
                <a:latin typeface="Consolas"/>
                <a:cs typeface="Consolas"/>
              </a:rPr>
              <a:t>][j]</a:t>
            </a:r>
            <a:r>
              <a:rPr lang="en-US" dirty="0">
                <a:solidFill>
                  <a:srgbClr val="000066"/>
                </a:solidFill>
                <a:latin typeface="Consolas"/>
                <a:cs typeface="Consolas"/>
              </a:rPr>
              <a:t>;</a:t>
            </a:r>
          </a:p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dirty="0">
                <a:solidFill>
                  <a:srgbClr val="000066"/>
                </a:solidFill>
                <a:latin typeface="Consolas"/>
                <a:cs typeface="Consolas"/>
              </a:rPr>
              <a:t>  }</a:t>
            </a:r>
          </a:p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dirty="0">
                <a:solidFill>
                  <a:srgbClr val="000066"/>
                </a:solidFill>
                <a:latin typeface="Consolas"/>
                <a:cs typeface="Consolas"/>
              </a:rPr>
              <a:t>}</a:t>
            </a:r>
          </a:p>
        </p:txBody>
      </p:sp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448448"/>
              </p:ext>
            </p:extLst>
          </p:nvPr>
        </p:nvGraphicFramePr>
        <p:xfrm>
          <a:off x="381000" y="2133600"/>
          <a:ext cx="1600200" cy="177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00100"/>
                <a:gridCol w="800100"/>
              </a:tblGrid>
              <a:tr h="444500"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rgbClr val="C00000"/>
                          </a:solidFill>
                        </a:rPr>
                        <a:t>3</a:t>
                      </a:r>
                      <a:endParaRPr lang="en-US" sz="1800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rgbClr val="C00000"/>
                          </a:solidFill>
                        </a:rPr>
                        <a:t>4</a:t>
                      </a:r>
                      <a:endParaRPr lang="en-US" sz="1800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44500"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rgbClr val="C00000"/>
                          </a:solidFill>
                        </a:rPr>
                        <a:t>25</a:t>
                      </a:r>
                      <a:endParaRPr lang="en-US" sz="1800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rgbClr val="C00000"/>
                          </a:solidFill>
                        </a:rPr>
                        <a:t>26</a:t>
                      </a:r>
                      <a:endParaRPr lang="en-US" sz="1800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44500"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rgbClr val="C00000"/>
                          </a:solidFill>
                        </a:rPr>
                        <a:t>29</a:t>
                      </a:r>
                      <a:endParaRPr lang="en-US" sz="1800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rgbClr val="C00000"/>
                          </a:solidFill>
                        </a:rPr>
                        <a:t>30</a:t>
                      </a:r>
                      <a:endParaRPr lang="en-US" sz="1800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44500"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rgbClr val="C00000"/>
                          </a:solidFill>
                        </a:rPr>
                        <a:t>21</a:t>
                      </a:r>
                      <a:endParaRPr lang="en-US" sz="1800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rgbClr val="C00000"/>
                          </a:solidFill>
                        </a:rPr>
                        <a:t>22</a:t>
                      </a:r>
                      <a:endParaRPr lang="en-US" sz="1800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16" name="Table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04715149"/>
              </p:ext>
            </p:extLst>
          </p:nvPr>
        </p:nvGraphicFramePr>
        <p:xfrm>
          <a:off x="2667000" y="2057400"/>
          <a:ext cx="1371600" cy="975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2900"/>
                <a:gridCol w="342900"/>
                <a:gridCol w="342900"/>
                <a:gridCol w="342900"/>
              </a:tblGrid>
              <a:tr h="243840"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3840"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3840"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3840"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13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15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16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cxnSp>
        <p:nvCxnSpPr>
          <p:cNvPr id="50227" name="Straight Arrow Connector 17"/>
          <p:cNvCxnSpPr>
            <a:cxnSpLocks noChangeShapeType="1"/>
          </p:cNvCxnSpPr>
          <p:nvPr/>
        </p:nvCxnSpPr>
        <p:spPr bwMode="auto">
          <a:xfrm rot="5400000">
            <a:off x="4731544" y="2551906"/>
            <a:ext cx="914400" cy="1588"/>
          </a:xfrm>
          <a:prstGeom prst="straightConnector1">
            <a:avLst/>
          </a:prstGeom>
          <a:noFill/>
          <a:ln w="19050" algn="ctr">
            <a:solidFill>
              <a:srgbClr val="008000"/>
            </a:solidFill>
            <a:round/>
            <a:headEnd/>
            <a:tailEnd type="arrow" w="med" len="med"/>
          </a:ln>
        </p:spPr>
      </p:cxnSp>
      <p:sp>
        <p:nvSpPr>
          <p:cNvPr id="50228" name="TextBox 11"/>
          <p:cNvSpPr txBox="1">
            <a:spLocks noChangeArrowheads="1"/>
          </p:cNvSpPr>
          <p:nvPr/>
        </p:nvSpPr>
        <p:spPr bwMode="auto">
          <a:xfrm>
            <a:off x="4191000" y="1981200"/>
            <a:ext cx="350838" cy="341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29" tIns="45714" rIns="91429" bIns="45714">
            <a:sp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</a:pPr>
            <a:r>
              <a:rPr lang="en-US">
                <a:solidFill>
                  <a:srgbClr val="000066"/>
                </a:solidFill>
                <a:latin typeface="Helvetica" pitchFamily="34" charset="0"/>
              </a:rPr>
              <a:t>B</a:t>
            </a:r>
          </a:p>
        </p:txBody>
      </p:sp>
      <p:graphicFrame>
        <p:nvGraphicFramePr>
          <p:cNvPr id="17" name="Table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60083580"/>
              </p:ext>
            </p:extLst>
          </p:nvPr>
        </p:nvGraphicFramePr>
        <p:xfrm>
          <a:off x="4572000" y="2057400"/>
          <a:ext cx="1371600" cy="975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2900"/>
                <a:gridCol w="342900"/>
                <a:gridCol w="342900"/>
                <a:gridCol w="342900"/>
              </a:tblGrid>
              <a:tr h="243840"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17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18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19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20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3840"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21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22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23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24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3840"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25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26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27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28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3840"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29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30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31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32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cxnSp>
        <p:nvCxnSpPr>
          <p:cNvPr id="50256" name="Straight Arrow Connector 19"/>
          <p:cNvCxnSpPr>
            <a:cxnSpLocks noChangeShapeType="1"/>
          </p:cNvCxnSpPr>
          <p:nvPr/>
        </p:nvCxnSpPr>
        <p:spPr bwMode="auto">
          <a:xfrm>
            <a:off x="2667000" y="2108200"/>
            <a:ext cx="1295400" cy="1588"/>
          </a:xfrm>
          <a:prstGeom prst="straightConnector1">
            <a:avLst/>
          </a:prstGeom>
          <a:noFill/>
          <a:ln w="19050" algn="ctr">
            <a:solidFill>
              <a:srgbClr val="008000"/>
            </a:solidFill>
            <a:round/>
            <a:headEnd/>
            <a:tailEnd type="arrow" w="med" len="med"/>
          </a:ln>
        </p:spPr>
      </p:cxnSp>
      <p:sp>
        <p:nvSpPr>
          <p:cNvPr id="4" name="TextBox 3"/>
          <p:cNvSpPr txBox="1"/>
          <p:nvPr/>
        </p:nvSpPr>
        <p:spPr>
          <a:xfrm>
            <a:off x="2489200" y="3348866"/>
            <a:ext cx="527400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nsolas"/>
                <a:cs typeface="Consolas"/>
              </a:rPr>
              <a:t>Next time: (</a:t>
            </a:r>
            <a:r>
              <a:rPr lang="en-US" dirty="0" err="1" smtClean="0">
                <a:latin typeface="Consolas"/>
                <a:cs typeface="Consolas"/>
              </a:rPr>
              <a:t>i</a:t>
            </a:r>
            <a:r>
              <a:rPr lang="en-US" dirty="0" smtClean="0">
                <a:latin typeface="Consolas"/>
                <a:cs typeface="Consolas"/>
              </a:rPr>
              <a:t>=0, j=1):</a:t>
            </a:r>
          </a:p>
          <a:p>
            <a:r>
              <a:rPr lang="en-US" dirty="0" smtClean="0">
                <a:latin typeface="Consolas"/>
                <a:cs typeface="Consolas"/>
              </a:rPr>
              <a:t>A[0][0] * B[0][1], A[0][1] * B[1][1], </a:t>
            </a:r>
          </a:p>
          <a:p>
            <a:r>
              <a:rPr lang="en-US" dirty="0">
                <a:latin typeface="Consolas"/>
                <a:cs typeface="Consolas"/>
              </a:rPr>
              <a:t> </a:t>
            </a:r>
            <a:r>
              <a:rPr lang="en-US" dirty="0" smtClean="0">
                <a:latin typeface="Consolas"/>
                <a:cs typeface="Consolas"/>
              </a:rPr>
              <a:t>   A[0][2] * B[2][1], A[0][3] * B[3][1]</a:t>
            </a:r>
            <a:endParaRPr lang="en-US" dirty="0">
              <a:latin typeface="Consolas"/>
              <a:cs typeface="Consolas"/>
            </a:endParaRPr>
          </a:p>
        </p:txBody>
      </p:sp>
      <p:sp>
        <p:nvSpPr>
          <p:cNvPr id="6" name="Oval 5"/>
          <p:cNvSpPr/>
          <p:nvPr/>
        </p:nvSpPr>
        <p:spPr>
          <a:xfrm>
            <a:off x="2489200" y="3683530"/>
            <a:ext cx="1079500" cy="278869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/>
          <p:cNvSpPr/>
          <p:nvPr/>
        </p:nvSpPr>
        <p:spPr>
          <a:xfrm>
            <a:off x="3790950" y="3683795"/>
            <a:ext cx="1079500" cy="278869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/>
          <p:cNvSpPr/>
          <p:nvPr/>
        </p:nvSpPr>
        <p:spPr>
          <a:xfrm>
            <a:off x="4883150" y="3683530"/>
            <a:ext cx="1079500" cy="278869"/>
          </a:xfrm>
          <a:prstGeom prst="ellipse">
            <a:avLst/>
          </a:prstGeom>
          <a:noFill/>
          <a:ln w="38100">
            <a:solidFill>
              <a:srgbClr val="00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/>
          <p:cNvSpPr/>
          <p:nvPr/>
        </p:nvSpPr>
        <p:spPr>
          <a:xfrm>
            <a:off x="6165850" y="3683795"/>
            <a:ext cx="1079500" cy="278869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extBox 22"/>
          <p:cNvSpPr txBox="1"/>
          <p:nvPr/>
        </p:nvSpPr>
        <p:spPr>
          <a:xfrm>
            <a:off x="1975727" y="2167493"/>
            <a:ext cx="4200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 smtClean="0"/>
              <a:t>15</a:t>
            </a:r>
            <a:endParaRPr lang="en-US" u="sng" dirty="0"/>
          </a:p>
        </p:txBody>
      </p:sp>
      <p:sp>
        <p:nvSpPr>
          <p:cNvPr id="24" name="TextBox 23"/>
          <p:cNvSpPr txBox="1"/>
          <p:nvPr/>
        </p:nvSpPr>
        <p:spPr>
          <a:xfrm>
            <a:off x="1975727" y="2611993"/>
            <a:ext cx="4200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 smtClean="0"/>
              <a:t>14</a:t>
            </a:r>
            <a:endParaRPr lang="en-US" u="sng" dirty="0"/>
          </a:p>
        </p:txBody>
      </p:sp>
      <p:sp>
        <p:nvSpPr>
          <p:cNvPr id="25" name="TextBox 24"/>
          <p:cNvSpPr txBox="1"/>
          <p:nvPr/>
        </p:nvSpPr>
        <p:spPr>
          <a:xfrm>
            <a:off x="1963027" y="3018393"/>
            <a:ext cx="4200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 smtClean="0"/>
              <a:t>16</a:t>
            </a:r>
            <a:endParaRPr lang="en-US" u="sng" dirty="0"/>
          </a:p>
        </p:txBody>
      </p:sp>
      <p:sp>
        <p:nvSpPr>
          <p:cNvPr id="26" name="TextBox 25"/>
          <p:cNvSpPr txBox="1"/>
          <p:nvPr/>
        </p:nvSpPr>
        <p:spPr>
          <a:xfrm>
            <a:off x="1950327" y="3475593"/>
            <a:ext cx="4200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 smtClean="0"/>
              <a:t>12</a:t>
            </a:r>
            <a:endParaRPr lang="en-US" u="sng" dirty="0"/>
          </a:p>
        </p:txBody>
      </p:sp>
      <p:sp>
        <p:nvSpPr>
          <p:cNvPr id="27" name="TextBox 6"/>
          <p:cNvSpPr txBox="1">
            <a:spLocks noChangeArrowheads="1"/>
          </p:cNvSpPr>
          <p:nvPr/>
        </p:nvSpPr>
        <p:spPr bwMode="auto">
          <a:xfrm>
            <a:off x="1681740" y="1576387"/>
            <a:ext cx="813234" cy="5955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29" tIns="45714" rIns="91429" bIns="45714">
            <a:sp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</a:pPr>
            <a:r>
              <a:rPr lang="en-US" dirty="0" smtClean="0">
                <a:solidFill>
                  <a:srgbClr val="000066"/>
                </a:solidFill>
                <a:latin typeface="Helvetica" pitchFamily="34" charset="0"/>
              </a:rPr>
              <a:t>time</a:t>
            </a:r>
          </a:p>
          <a:p>
            <a:pPr algn="ctr">
              <a:lnSpc>
                <a:spcPct val="90000"/>
              </a:lnSpc>
              <a:spcBef>
                <a:spcPct val="0"/>
              </a:spcBef>
            </a:pPr>
            <a:r>
              <a:rPr lang="en-US" dirty="0" smtClean="0">
                <a:solidFill>
                  <a:srgbClr val="000066"/>
                </a:solidFill>
                <a:latin typeface="Helvetica" pitchFamily="34" charset="0"/>
              </a:rPr>
              <a:t>stamp</a:t>
            </a:r>
            <a:endParaRPr lang="en-US" dirty="0">
              <a:solidFill>
                <a:srgbClr val="000066"/>
              </a:solidFill>
              <a:latin typeface="Helvetica" pitchFamily="34" charset="0"/>
            </a:endParaRPr>
          </a:p>
        </p:txBody>
      </p:sp>
      <p:sp>
        <p:nvSpPr>
          <p:cNvPr id="30" name="Oval 29"/>
          <p:cNvSpPr/>
          <p:nvPr/>
        </p:nvSpPr>
        <p:spPr>
          <a:xfrm>
            <a:off x="2952750" y="3962664"/>
            <a:ext cx="1079500" cy="278869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/>
          <p:cNvSpPr/>
          <p:nvPr/>
        </p:nvSpPr>
        <p:spPr>
          <a:xfrm>
            <a:off x="4248150" y="3963195"/>
            <a:ext cx="1079500" cy="278869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/>
          <p:cNvSpPr/>
          <p:nvPr/>
        </p:nvSpPr>
        <p:spPr>
          <a:xfrm>
            <a:off x="5403850" y="3962930"/>
            <a:ext cx="1079500" cy="278869"/>
          </a:xfrm>
          <a:prstGeom prst="ellipse">
            <a:avLst/>
          </a:prstGeom>
          <a:noFill/>
          <a:ln w="38100">
            <a:solidFill>
              <a:srgbClr val="00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Oval 32"/>
          <p:cNvSpPr/>
          <p:nvPr/>
        </p:nvSpPr>
        <p:spPr>
          <a:xfrm>
            <a:off x="6623050" y="3963195"/>
            <a:ext cx="1079500" cy="278869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4038600" y="5122863"/>
            <a:ext cx="6100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75%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85429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US" dirty="0" smtClean="0"/>
              <a:t>Example: Matrix Multiplication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 bwMode="auto">
          <a:xfrm>
            <a:off x="2455863" y="4902200"/>
            <a:ext cx="1143000" cy="11430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lIns="91429" tIns="45714" rIns="91429" bIns="45714"/>
          <a:lstStyle/>
          <a:p>
            <a:pPr>
              <a:lnSpc>
                <a:spcPct val="100000"/>
              </a:lnSpc>
              <a:spcBef>
                <a:spcPct val="0"/>
              </a:spcBef>
              <a:defRPr/>
            </a:pPr>
            <a:r>
              <a:rPr lang="en-US" sz="2000" dirty="0">
                <a:cs typeface="Courier New" pitchFamily="49" charset="0"/>
              </a:rPr>
              <a:t>a</a:t>
            </a:r>
          </a:p>
        </p:txBody>
      </p:sp>
      <p:sp>
        <p:nvSpPr>
          <p:cNvPr id="4" name="Rectangle 3"/>
          <p:cNvSpPr/>
          <p:nvPr/>
        </p:nvSpPr>
        <p:spPr bwMode="auto">
          <a:xfrm>
            <a:off x="4056063" y="4902200"/>
            <a:ext cx="1143000" cy="11430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lIns="91429" tIns="45714" rIns="91429" bIns="45714"/>
          <a:lstStyle/>
          <a:p>
            <a:pPr>
              <a:lnSpc>
                <a:spcPct val="100000"/>
              </a:lnSpc>
              <a:spcBef>
                <a:spcPct val="0"/>
              </a:spcBef>
              <a:defRPr/>
            </a:pPr>
            <a:r>
              <a:rPr lang="en-US" sz="2000" dirty="0">
                <a:cs typeface="Courier New" pitchFamily="49" charset="0"/>
              </a:rPr>
              <a:t>b</a:t>
            </a:r>
          </a:p>
        </p:txBody>
      </p:sp>
      <p:cxnSp>
        <p:nvCxnSpPr>
          <p:cNvPr id="5" name="Straight Connector 4"/>
          <p:cNvCxnSpPr/>
          <p:nvPr/>
        </p:nvCxnSpPr>
        <p:spPr bwMode="auto">
          <a:xfrm>
            <a:off x="2455863" y="5757863"/>
            <a:ext cx="1143000" cy="1587"/>
          </a:xfrm>
          <a:prstGeom prst="line">
            <a:avLst/>
          </a:prstGeom>
          <a:noFill/>
          <a:ln w="5715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" name="Straight Connector 5"/>
          <p:cNvCxnSpPr/>
          <p:nvPr/>
        </p:nvCxnSpPr>
        <p:spPr bwMode="auto">
          <a:xfrm rot="5400000">
            <a:off x="4169569" y="5472906"/>
            <a:ext cx="1143000" cy="1588"/>
          </a:xfrm>
          <a:prstGeom prst="line">
            <a:avLst/>
          </a:prstGeom>
          <a:noFill/>
          <a:ln w="5715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1207" name="TextBox 6"/>
          <p:cNvSpPr txBox="1">
            <a:spLocks noChangeArrowheads="1"/>
          </p:cNvSpPr>
          <p:nvPr/>
        </p:nvSpPr>
        <p:spPr bwMode="auto">
          <a:xfrm>
            <a:off x="2259013" y="5572125"/>
            <a:ext cx="241300" cy="27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29" tIns="45714" rIns="91429" bIns="45714">
            <a:spAutoFit/>
          </a:bodyPr>
          <a:lstStyle/>
          <a:p>
            <a:r>
              <a:rPr lang="en-US">
                <a:latin typeface="Calibri" pitchFamily="34" charset="0"/>
              </a:rPr>
              <a:t>i</a:t>
            </a:r>
          </a:p>
        </p:txBody>
      </p:sp>
      <p:sp>
        <p:nvSpPr>
          <p:cNvPr id="51208" name="TextBox 7"/>
          <p:cNvSpPr txBox="1">
            <a:spLocks noChangeArrowheads="1"/>
          </p:cNvSpPr>
          <p:nvPr/>
        </p:nvSpPr>
        <p:spPr bwMode="auto">
          <a:xfrm>
            <a:off x="4641850" y="4572000"/>
            <a:ext cx="244475" cy="27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29" tIns="45714" rIns="91429" bIns="45714">
            <a:spAutoFit/>
          </a:bodyPr>
          <a:lstStyle/>
          <a:p>
            <a:r>
              <a:rPr lang="en-US">
                <a:latin typeface="Calibri" pitchFamily="34" charset="0"/>
              </a:rPr>
              <a:t>j</a:t>
            </a:r>
          </a:p>
        </p:txBody>
      </p:sp>
      <p:sp>
        <p:nvSpPr>
          <p:cNvPr id="51209" name="TextBox 8"/>
          <p:cNvSpPr txBox="1">
            <a:spLocks noChangeArrowheads="1"/>
          </p:cNvSpPr>
          <p:nvPr/>
        </p:nvSpPr>
        <p:spPr bwMode="auto">
          <a:xfrm>
            <a:off x="3640138" y="5316538"/>
            <a:ext cx="390525" cy="412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29" tIns="45714" rIns="91429" bIns="45714">
            <a:spAutoFit/>
          </a:bodyPr>
          <a:lstStyle/>
          <a:p>
            <a:r>
              <a:rPr lang="en-US" sz="3200">
                <a:latin typeface="Calibri" pitchFamily="34" charset="0"/>
              </a:rPr>
              <a:t>*</a:t>
            </a:r>
          </a:p>
        </p:txBody>
      </p:sp>
      <p:sp>
        <p:nvSpPr>
          <p:cNvPr id="10" name="Rectangle 9"/>
          <p:cNvSpPr/>
          <p:nvPr/>
        </p:nvSpPr>
        <p:spPr bwMode="auto">
          <a:xfrm>
            <a:off x="669925" y="4902200"/>
            <a:ext cx="1143000" cy="11430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lIns="91429" tIns="45714" rIns="91429" bIns="45714"/>
          <a:lstStyle/>
          <a:p>
            <a:pPr>
              <a:lnSpc>
                <a:spcPct val="100000"/>
              </a:lnSpc>
              <a:spcBef>
                <a:spcPct val="0"/>
              </a:spcBef>
              <a:defRPr/>
            </a:pPr>
            <a:r>
              <a:rPr lang="en-US" sz="2000" dirty="0">
                <a:cs typeface="Courier New" pitchFamily="49" charset="0"/>
              </a:rPr>
              <a:t>c</a:t>
            </a:r>
          </a:p>
        </p:txBody>
      </p:sp>
      <p:sp>
        <p:nvSpPr>
          <p:cNvPr id="51211" name="TextBox 10"/>
          <p:cNvSpPr txBox="1">
            <a:spLocks noChangeArrowheads="1"/>
          </p:cNvSpPr>
          <p:nvPr/>
        </p:nvSpPr>
        <p:spPr bwMode="auto">
          <a:xfrm>
            <a:off x="1903413" y="5207000"/>
            <a:ext cx="595312" cy="412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29" tIns="45714" rIns="91429" bIns="45714">
            <a:spAutoFit/>
          </a:bodyPr>
          <a:lstStyle/>
          <a:p>
            <a:r>
              <a:rPr lang="en-US" sz="3200">
                <a:latin typeface="Calibri" pitchFamily="34" charset="0"/>
              </a:rPr>
              <a:t>+=</a:t>
            </a:r>
          </a:p>
        </p:txBody>
      </p:sp>
      <p:sp>
        <p:nvSpPr>
          <p:cNvPr id="12" name="Rectangle 11"/>
          <p:cNvSpPr/>
          <p:nvPr/>
        </p:nvSpPr>
        <p:spPr bwMode="auto">
          <a:xfrm>
            <a:off x="1355725" y="5740400"/>
            <a:ext cx="76200" cy="76200"/>
          </a:xfrm>
          <a:prstGeom prst="rect">
            <a:avLst/>
          </a:prstGeom>
          <a:solidFill>
            <a:srgbClr val="0000FF"/>
          </a:solidFill>
          <a:ln w="25400" cap="flat" cmpd="sng" algn="ctr">
            <a:solidFill>
              <a:srgbClr val="0000FF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lIns="91429" tIns="45714" rIns="91429" bIns="45714" anchor="ctr" anchorCtr="1"/>
          <a:lstStyle/>
          <a:p>
            <a:pPr algn="ctr">
              <a:lnSpc>
                <a:spcPct val="100000"/>
              </a:lnSpc>
              <a:spcBef>
                <a:spcPct val="0"/>
              </a:spcBef>
              <a:defRPr/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51213" name="Rectangle 7"/>
          <p:cNvSpPr>
            <a:spLocks noChangeArrowheads="1"/>
          </p:cNvSpPr>
          <p:nvPr/>
        </p:nvSpPr>
        <p:spPr bwMode="auto">
          <a:xfrm>
            <a:off x="511176" y="2073275"/>
            <a:ext cx="5551487" cy="2244194"/>
          </a:xfrm>
          <a:prstGeom prst="rect">
            <a:avLst/>
          </a:prstGeom>
          <a:solidFill>
            <a:srgbClr val="F6F5BD"/>
          </a:solidFill>
          <a:ln w="12700" cmpd="thickThin">
            <a:solidFill>
              <a:schemeClr val="tx1"/>
            </a:solidFill>
            <a:miter lim="800000"/>
            <a:headEnd/>
            <a:tailEnd/>
          </a:ln>
        </p:spPr>
        <p:txBody>
          <a:bodyPr lIns="90477" tIns="44445" rIns="90477" bIns="44445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400" dirty="0">
                <a:latin typeface="Consolas"/>
                <a:cs typeface="Consolas"/>
              </a:rPr>
              <a:t>c = (double *) </a:t>
            </a:r>
            <a:r>
              <a:rPr lang="en-US" sz="1400" dirty="0" err="1">
                <a:latin typeface="Consolas"/>
                <a:cs typeface="Consolas"/>
              </a:rPr>
              <a:t>calloc</a:t>
            </a:r>
            <a:r>
              <a:rPr lang="en-US" sz="1400" dirty="0">
                <a:latin typeface="Consolas"/>
                <a:cs typeface="Consolas"/>
              </a:rPr>
              <a:t>(</a:t>
            </a:r>
            <a:r>
              <a:rPr lang="en-US" sz="1400" dirty="0" err="1">
                <a:latin typeface="Consolas"/>
                <a:cs typeface="Consolas"/>
              </a:rPr>
              <a:t>sizeof</a:t>
            </a:r>
            <a:r>
              <a:rPr lang="en-US" sz="1400" dirty="0">
                <a:latin typeface="Consolas"/>
                <a:cs typeface="Consolas"/>
              </a:rPr>
              <a:t>(double), n*n);</a:t>
            </a:r>
          </a:p>
          <a:p>
            <a:pPr>
              <a:lnSpc>
                <a:spcPct val="100000"/>
              </a:lnSpc>
            </a:pPr>
            <a:endParaRPr lang="en-US" sz="1400" dirty="0">
              <a:latin typeface="Consolas"/>
              <a:cs typeface="Consolas"/>
            </a:endParaRPr>
          </a:p>
          <a:p>
            <a:pPr>
              <a:lnSpc>
                <a:spcPct val="100000"/>
              </a:lnSpc>
            </a:pPr>
            <a:r>
              <a:rPr lang="en-US" sz="1400" dirty="0">
                <a:solidFill>
                  <a:srgbClr val="990000"/>
                </a:solidFill>
                <a:latin typeface="Consolas"/>
                <a:cs typeface="Consolas"/>
              </a:rPr>
              <a:t>/* Multiply n x n matrices a and b  */</a:t>
            </a:r>
          </a:p>
          <a:p>
            <a:pPr>
              <a:lnSpc>
                <a:spcPct val="100000"/>
              </a:lnSpc>
            </a:pPr>
            <a:r>
              <a:rPr lang="en-US" sz="1400" dirty="0">
                <a:latin typeface="Consolas"/>
                <a:cs typeface="Consolas"/>
              </a:rPr>
              <a:t>void mmm(double *a, double *b, double *c, </a:t>
            </a:r>
            <a:r>
              <a:rPr lang="en-US" sz="1400" dirty="0" err="1">
                <a:latin typeface="Consolas"/>
                <a:cs typeface="Consolas"/>
              </a:rPr>
              <a:t>int</a:t>
            </a:r>
            <a:r>
              <a:rPr lang="en-US" sz="1400" dirty="0">
                <a:latin typeface="Consolas"/>
                <a:cs typeface="Consolas"/>
              </a:rPr>
              <a:t> n) {</a:t>
            </a:r>
          </a:p>
          <a:p>
            <a:pPr>
              <a:lnSpc>
                <a:spcPct val="100000"/>
              </a:lnSpc>
            </a:pPr>
            <a:r>
              <a:rPr lang="en-US" sz="1400" dirty="0">
                <a:latin typeface="Consolas"/>
                <a:cs typeface="Consolas"/>
              </a:rPr>
              <a:t>    </a:t>
            </a:r>
            <a:r>
              <a:rPr lang="en-US" sz="1400" dirty="0" err="1">
                <a:latin typeface="Consolas"/>
                <a:cs typeface="Consolas"/>
              </a:rPr>
              <a:t>int</a:t>
            </a:r>
            <a:r>
              <a:rPr lang="en-US" sz="1400" dirty="0">
                <a:latin typeface="Consolas"/>
                <a:cs typeface="Consolas"/>
              </a:rPr>
              <a:t> </a:t>
            </a:r>
            <a:r>
              <a:rPr lang="en-US" sz="1400" dirty="0" err="1">
                <a:latin typeface="Consolas"/>
                <a:cs typeface="Consolas"/>
              </a:rPr>
              <a:t>i</a:t>
            </a:r>
            <a:r>
              <a:rPr lang="en-US" sz="1400" dirty="0">
                <a:latin typeface="Consolas"/>
                <a:cs typeface="Consolas"/>
              </a:rPr>
              <a:t>, j, k;</a:t>
            </a:r>
          </a:p>
          <a:p>
            <a:pPr>
              <a:lnSpc>
                <a:spcPct val="100000"/>
              </a:lnSpc>
            </a:pPr>
            <a:r>
              <a:rPr lang="en-US" sz="1400" dirty="0">
                <a:latin typeface="Consolas"/>
                <a:cs typeface="Consolas"/>
              </a:rPr>
              <a:t>    for (</a:t>
            </a:r>
            <a:r>
              <a:rPr lang="en-US" sz="1400" dirty="0" err="1">
                <a:latin typeface="Consolas"/>
                <a:cs typeface="Consolas"/>
              </a:rPr>
              <a:t>i</a:t>
            </a:r>
            <a:r>
              <a:rPr lang="en-US" sz="1400" dirty="0">
                <a:latin typeface="Consolas"/>
                <a:cs typeface="Consolas"/>
              </a:rPr>
              <a:t> = 0; </a:t>
            </a:r>
            <a:r>
              <a:rPr lang="en-US" sz="1400" dirty="0" err="1">
                <a:latin typeface="Consolas"/>
                <a:cs typeface="Consolas"/>
              </a:rPr>
              <a:t>i</a:t>
            </a:r>
            <a:r>
              <a:rPr lang="en-US" sz="1400" dirty="0">
                <a:latin typeface="Consolas"/>
                <a:cs typeface="Consolas"/>
              </a:rPr>
              <a:t> &lt; n; </a:t>
            </a:r>
            <a:r>
              <a:rPr lang="en-US" sz="1400" dirty="0" err="1">
                <a:latin typeface="Consolas"/>
                <a:cs typeface="Consolas"/>
              </a:rPr>
              <a:t>i</a:t>
            </a:r>
            <a:r>
              <a:rPr lang="en-US" sz="1400" dirty="0">
                <a:latin typeface="Consolas"/>
                <a:cs typeface="Consolas"/>
              </a:rPr>
              <a:t>++)</a:t>
            </a:r>
          </a:p>
          <a:p>
            <a:pPr>
              <a:lnSpc>
                <a:spcPct val="100000"/>
              </a:lnSpc>
            </a:pPr>
            <a:r>
              <a:rPr lang="en-US" sz="1400" dirty="0">
                <a:latin typeface="Consolas"/>
                <a:cs typeface="Consolas"/>
              </a:rPr>
              <a:t>	</a:t>
            </a:r>
            <a:r>
              <a:rPr lang="en-US" sz="1400" dirty="0" smtClean="0">
                <a:latin typeface="Consolas"/>
                <a:cs typeface="Consolas"/>
              </a:rPr>
              <a:t> for </a:t>
            </a:r>
            <a:r>
              <a:rPr lang="en-US" sz="1400" dirty="0">
                <a:latin typeface="Consolas"/>
                <a:cs typeface="Consolas"/>
              </a:rPr>
              <a:t>(j = 0; j &lt; n; j++)</a:t>
            </a:r>
          </a:p>
          <a:p>
            <a:pPr>
              <a:lnSpc>
                <a:spcPct val="100000"/>
              </a:lnSpc>
            </a:pPr>
            <a:r>
              <a:rPr lang="en-US" sz="1400" dirty="0">
                <a:latin typeface="Consolas"/>
                <a:cs typeface="Consolas"/>
              </a:rPr>
              <a:t>        </a:t>
            </a:r>
            <a:r>
              <a:rPr lang="en-US" sz="1400" dirty="0" smtClean="0">
                <a:latin typeface="Consolas"/>
                <a:cs typeface="Consolas"/>
              </a:rPr>
              <a:t>for </a:t>
            </a:r>
            <a:r>
              <a:rPr lang="en-US" sz="1400" dirty="0">
                <a:latin typeface="Consolas"/>
                <a:cs typeface="Consolas"/>
              </a:rPr>
              <a:t>(k = 0; k &lt; n; k++)</a:t>
            </a:r>
          </a:p>
          <a:p>
            <a:pPr>
              <a:lnSpc>
                <a:spcPct val="100000"/>
              </a:lnSpc>
            </a:pPr>
            <a:r>
              <a:rPr lang="en-US" sz="1400" dirty="0">
                <a:latin typeface="Consolas"/>
                <a:cs typeface="Consolas"/>
              </a:rPr>
              <a:t>	       c[</a:t>
            </a:r>
            <a:r>
              <a:rPr lang="en-US" sz="1400" dirty="0" err="1" smtClean="0">
                <a:latin typeface="Consolas"/>
                <a:cs typeface="Consolas"/>
              </a:rPr>
              <a:t>i</a:t>
            </a:r>
            <a:r>
              <a:rPr lang="en-US" sz="1400" dirty="0" smtClean="0">
                <a:latin typeface="Consolas"/>
                <a:cs typeface="Consolas"/>
              </a:rPr>
              <a:t>][j</a:t>
            </a:r>
            <a:r>
              <a:rPr lang="en-US" sz="1400" dirty="0">
                <a:latin typeface="Consolas"/>
                <a:cs typeface="Consolas"/>
              </a:rPr>
              <a:t>] += a</a:t>
            </a:r>
            <a:r>
              <a:rPr lang="en-US" sz="1400" dirty="0" smtClean="0">
                <a:latin typeface="Consolas"/>
                <a:cs typeface="Consolas"/>
              </a:rPr>
              <a:t>[</a:t>
            </a:r>
            <a:r>
              <a:rPr lang="en-US" sz="1400" dirty="0" err="1" smtClean="0">
                <a:latin typeface="Consolas"/>
                <a:cs typeface="Consolas"/>
              </a:rPr>
              <a:t>i</a:t>
            </a:r>
            <a:r>
              <a:rPr lang="en-US" sz="1400" dirty="0" smtClean="0">
                <a:latin typeface="Consolas"/>
                <a:cs typeface="Consolas"/>
              </a:rPr>
              <a:t>][k</a:t>
            </a:r>
            <a:r>
              <a:rPr lang="en-US" sz="1400" dirty="0">
                <a:latin typeface="Consolas"/>
                <a:cs typeface="Consolas"/>
              </a:rPr>
              <a:t>]*b[</a:t>
            </a:r>
            <a:r>
              <a:rPr lang="en-US" sz="1400" dirty="0" smtClean="0">
                <a:latin typeface="Consolas"/>
                <a:cs typeface="Consolas"/>
              </a:rPr>
              <a:t>k</a:t>
            </a:r>
            <a:r>
              <a:rPr lang="en-US" sz="1400" dirty="0">
                <a:latin typeface="Consolas"/>
                <a:cs typeface="Consolas"/>
              </a:rPr>
              <a:t>]</a:t>
            </a:r>
            <a:r>
              <a:rPr lang="en-US" sz="1400" dirty="0" smtClean="0">
                <a:latin typeface="Consolas"/>
                <a:cs typeface="Consolas"/>
              </a:rPr>
              <a:t>[j</a:t>
            </a:r>
            <a:r>
              <a:rPr lang="en-US" sz="1400" dirty="0">
                <a:latin typeface="Consolas"/>
                <a:cs typeface="Consolas"/>
              </a:rPr>
              <a:t>];</a:t>
            </a:r>
          </a:p>
          <a:p>
            <a:pPr>
              <a:lnSpc>
                <a:spcPct val="100000"/>
              </a:lnSpc>
            </a:pPr>
            <a:r>
              <a:rPr lang="en-US" sz="1400" dirty="0">
                <a:latin typeface="Consolas"/>
                <a:cs typeface="Consolas"/>
              </a:rPr>
              <a:t>}</a:t>
            </a:r>
          </a:p>
        </p:txBody>
      </p:sp>
      <p:sp>
        <p:nvSpPr>
          <p:cNvPr id="16" name="Content Placeholder 2"/>
          <p:cNvSpPr txBox="1">
            <a:spLocks/>
          </p:cNvSpPr>
          <p:nvPr/>
        </p:nvSpPr>
        <p:spPr>
          <a:xfrm>
            <a:off x="396875" y="5562600"/>
            <a:ext cx="7896225" cy="771525"/>
          </a:xfrm>
          <a:prstGeom prst="rect">
            <a:avLst/>
          </a:prstGeom>
        </p:spPr>
        <p:txBody>
          <a:bodyPr lIns="91429" tIns="45714" rIns="91429" bIns="45714"/>
          <a:lstStyle/>
          <a:p>
            <a:pPr marL="342860" indent="-342860" eaLnBrk="1" hangingPunct="1">
              <a:lnSpc>
                <a:spcPct val="100000"/>
              </a:lnSpc>
              <a:spcBef>
                <a:spcPct val="20000"/>
              </a:spcBef>
              <a:buClr>
                <a:srgbClr val="990000"/>
              </a:buClr>
              <a:buSzPct val="60000"/>
              <a:buFont typeface="Wingdings 2" pitchFamily="18" charset="2"/>
              <a:buChar char="¢"/>
              <a:defRPr/>
            </a:pPr>
            <a:endParaRPr lang="en-US" sz="2000" b="0" kern="0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78524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Cache Miss 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1150" y="1312863"/>
            <a:ext cx="7896225" cy="5162550"/>
          </a:xfrm>
        </p:spPr>
        <p:txBody>
          <a:bodyPr>
            <a:normAutofit fontScale="92500" lnSpcReduction="10000"/>
          </a:bodyPr>
          <a:lstStyle/>
          <a:p>
            <a:pPr marL="385718" indent="-385718">
              <a:defRPr/>
            </a:pPr>
            <a:r>
              <a:rPr lang="en-US" dirty="0" smtClean="0"/>
              <a:t>Assume: </a:t>
            </a:r>
          </a:p>
          <a:p>
            <a:pPr marL="744451" lvl="1" indent="-246034">
              <a:defRPr/>
            </a:pPr>
            <a:r>
              <a:rPr lang="en-US" dirty="0" smtClean="0"/>
              <a:t>Matrix elements are doubles</a:t>
            </a:r>
          </a:p>
          <a:p>
            <a:pPr marL="744451" lvl="1" indent="-246034">
              <a:defRPr/>
            </a:pPr>
            <a:r>
              <a:rPr lang="en-US" dirty="0" smtClean="0"/>
              <a:t>Cache block 64B = 8 doubles</a:t>
            </a:r>
          </a:p>
          <a:p>
            <a:pPr marL="744451" lvl="1" indent="-246034">
              <a:defRPr/>
            </a:pPr>
            <a:r>
              <a:rPr lang="en-US" dirty="0" smtClean="0"/>
              <a:t>Cache capacity &lt;&lt; n (much smaller than n)</a:t>
            </a:r>
          </a:p>
          <a:p>
            <a:pPr marL="1146041" lvl="2" indent="-238097">
              <a:defRPr/>
            </a:pPr>
            <a:r>
              <a:rPr lang="en-US" dirty="0" smtClean="0"/>
              <a:t>i.e., can’t even hold an entire row in the cache!</a:t>
            </a:r>
          </a:p>
          <a:p>
            <a:pPr marL="385718" indent="-385718">
              <a:defRPr/>
            </a:pPr>
            <a:endParaRPr lang="en-US" dirty="0" smtClean="0"/>
          </a:p>
          <a:p>
            <a:pPr marL="385718" indent="-385718">
              <a:defRPr/>
            </a:pPr>
            <a:r>
              <a:rPr lang="en-US" dirty="0" smtClean="0"/>
              <a:t>First iteration:</a:t>
            </a:r>
          </a:p>
          <a:p>
            <a:pPr marL="744451" lvl="1" indent="-246034">
              <a:defRPr/>
            </a:pPr>
            <a:r>
              <a:rPr lang="en-US" dirty="0" smtClean="0"/>
              <a:t>How many misses?</a:t>
            </a:r>
          </a:p>
          <a:p>
            <a:pPr marL="744451" lvl="1" indent="-246034">
              <a:defRPr/>
            </a:pPr>
            <a:endParaRPr lang="en-US" dirty="0" smtClean="0"/>
          </a:p>
          <a:p>
            <a:pPr marL="744451" lvl="1" indent="-246034">
              <a:defRPr/>
            </a:pPr>
            <a:endParaRPr lang="en-US" dirty="0" smtClean="0"/>
          </a:p>
          <a:p>
            <a:pPr marL="744451" lvl="1" indent="-246034">
              <a:defRPr/>
            </a:pPr>
            <a:r>
              <a:rPr lang="en-US" dirty="0" smtClean="0">
                <a:solidFill>
                  <a:srgbClr val="C00000"/>
                </a:solidFill>
              </a:rPr>
              <a:t>in cache </a:t>
            </a:r>
            <a:r>
              <a:rPr lang="en-US" dirty="0" smtClean="0"/>
              <a:t>at end of </a:t>
            </a:r>
          </a:p>
          <a:p>
            <a:pPr marL="744451" lvl="1" indent="-246034">
              <a:buFont typeface="Wingdings" pitchFamily="2" charset="2"/>
              <a:buNone/>
              <a:defRPr/>
            </a:pPr>
            <a:r>
              <a:rPr lang="en-US" dirty="0" smtClean="0"/>
              <a:t>   first iteration: 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4" name="Rectangle 3"/>
          <p:cNvSpPr/>
          <p:nvPr/>
        </p:nvSpPr>
        <p:spPr bwMode="auto">
          <a:xfrm>
            <a:off x="5710238" y="3657600"/>
            <a:ext cx="1143000" cy="11430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lIns="91429" tIns="45714" rIns="91429" bIns="45714"/>
          <a:lstStyle/>
          <a:p>
            <a:pPr>
              <a:lnSpc>
                <a:spcPct val="100000"/>
              </a:lnSpc>
              <a:spcBef>
                <a:spcPct val="0"/>
              </a:spcBef>
              <a:defRPr/>
            </a:pPr>
            <a:endParaRPr lang="en-US" sz="2000" dirty="0">
              <a:cs typeface="Courier New" pitchFamily="49" charset="0"/>
            </a:endParaRPr>
          </a:p>
        </p:txBody>
      </p:sp>
      <p:sp>
        <p:nvSpPr>
          <p:cNvPr id="5" name="Rectangle 4"/>
          <p:cNvSpPr/>
          <p:nvPr/>
        </p:nvSpPr>
        <p:spPr bwMode="auto">
          <a:xfrm>
            <a:off x="7310438" y="3657600"/>
            <a:ext cx="1143000" cy="11430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lIns="91429" tIns="45714" rIns="91429" bIns="45714"/>
          <a:lstStyle/>
          <a:p>
            <a:pPr>
              <a:lnSpc>
                <a:spcPct val="100000"/>
              </a:lnSpc>
              <a:spcBef>
                <a:spcPct val="0"/>
              </a:spcBef>
              <a:defRPr/>
            </a:pPr>
            <a:endParaRPr lang="en-US" sz="2000" dirty="0">
              <a:cs typeface="Courier New" pitchFamily="49" charset="0"/>
            </a:endParaRPr>
          </a:p>
        </p:txBody>
      </p:sp>
      <p:cxnSp>
        <p:nvCxnSpPr>
          <p:cNvPr id="6" name="Straight Connector 5"/>
          <p:cNvCxnSpPr/>
          <p:nvPr/>
        </p:nvCxnSpPr>
        <p:spPr bwMode="auto">
          <a:xfrm>
            <a:off x="5710238" y="3657600"/>
            <a:ext cx="1143000" cy="1588"/>
          </a:xfrm>
          <a:prstGeom prst="line">
            <a:avLst/>
          </a:prstGeom>
          <a:noFill/>
          <a:ln w="5715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" name="Straight Connector 6"/>
          <p:cNvCxnSpPr/>
          <p:nvPr/>
        </p:nvCxnSpPr>
        <p:spPr bwMode="auto">
          <a:xfrm rot="5400000">
            <a:off x="6741319" y="4228306"/>
            <a:ext cx="1143000" cy="1588"/>
          </a:xfrm>
          <a:prstGeom prst="line">
            <a:avLst/>
          </a:prstGeom>
          <a:noFill/>
          <a:ln w="5715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2232" name="TextBox 9"/>
          <p:cNvSpPr txBox="1">
            <a:spLocks noChangeArrowheads="1"/>
          </p:cNvSpPr>
          <p:nvPr/>
        </p:nvSpPr>
        <p:spPr bwMode="auto">
          <a:xfrm>
            <a:off x="6896100" y="4071938"/>
            <a:ext cx="390525" cy="412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29" tIns="45714" rIns="91429" bIns="45714">
            <a:spAutoFit/>
          </a:bodyPr>
          <a:lstStyle/>
          <a:p>
            <a:r>
              <a:rPr lang="en-US" sz="3200">
                <a:latin typeface="Calibri" pitchFamily="34" charset="0"/>
              </a:rPr>
              <a:t>*</a:t>
            </a:r>
          </a:p>
        </p:txBody>
      </p:sp>
      <p:sp>
        <p:nvSpPr>
          <p:cNvPr id="11" name="Rectangle 10"/>
          <p:cNvSpPr/>
          <p:nvPr/>
        </p:nvSpPr>
        <p:spPr bwMode="auto">
          <a:xfrm>
            <a:off x="3925888" y="3657600"/>
            <a:ext cx="1143000" cy="11430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lIns="91429" tIns="45714" rIns="91429" bIns="45714"/>
          <a:lstStyle/>
          <a:p>
            <a:pPr>
              <a:lnSpc>
                <a:spcPct val="100000"/>
              </a:lnSpc>
              <a:spcBef>
                <a:spcPct val="0"/>
              </a:spcBef>
              <a:defRPr/>
            </a:pPr>
            <a:endParaRPr lang="en-US" sz="2000" dirty="0">
              <a:cs typeface="Courier New" pitchFamily="49" charset="0"/>
            </a:endParaRPr>
          </a:p>
        </p:txBody>
      </p:sp>
      <p:sp>
        <p:nvSpPr>
          <p:cNvPr id="52234" name="TextBox 11"/>
          <p:cNvSpPr txBox="1">
            <a:spLocks noChangeArrowheads="1"/>
          </p:cNvSpPr>
          <p:nvPr/>
        </p:nvSpPr>
        <p:spPr bwMode="auto">
          <a:xfrm>
            <a:off x="5068888" y="3962400"/>
            <a:ext cx="595312" cy="412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29" tIns="45714" rIns="91429" bIns="45714">
            <a:spAutoFit/>
          </a:bodyPr>
          <a:lstStyle/>
          <a:p>
            <a:r>
              <a:rPr lang="en-US" sz="3200">
                <a:latin typeface="Calibri" pitchFamily="34" charset="0"/>
              </a:rPr>
              <a:t>+=</a:t>
            </a:r>
          </a:p>
        </p:txBody>
      </p:sp>
      <p:sp>
        <p:nvSpPr>
          <p:cNvPr id="13" name="Rectangle 12"/>
          <p:cNvSpPr/>
          <p:nvPr/>
        </p:nvSpPr>
        <p:spPr bwMode="auto">
          <a:xfrm>
            <a:off x="3925888" y="3657600"/>
            <a:ext cx="76200" cy="76200"/>
          </a:xfrm>
          <a:prstGeom prst="rect">
            <a:avLst/>
          </a:prstGeom>
          <a:solidFill>
            <a:srgbClr val="0000FF"/>
          </a:solidFill>
          <a:ln w="25400" cap="flat" cmpd="sng" algn="ctr">
            <a:solidFill>
              <a:srgbClr val="0000FF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lIns="91429" tIns="45714" rIns="91429" bIns="45714" anchor="ctr" anchorCtr="1"/>
          <a:lstStyle/>
          <a:p>
            <a:pPr algn="ctr">
              <a:lnSpc>
                <a:spcPct val="100000"/>
              </a:lnSpc>
              <a:spcBef>
                <a:spcPct val="0"/>
              </a:spcBef>
              <a:defRPr/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16" name="Rectangle 15"/>
          <p:cNvSpPr/>
          <p:nvPr/>
        </p:nvSpPr>
        <p:spPr bwMode="auto">
          <a:xfrm>
            <a:off x="5715000" y="5257800"/>
            <a:ext cx="1143000" cy="11430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lIns="91429" tIns="45714" rIns="91429" bIns="45714"/>
          <a:lstStyle/>
          <a:p>
            <a:pPr>
              <a:lnSpc>
                <a:spcPct val="100000"/>
              </a:lnSpc>
              <a:spcBef>
                <a:spcPct val="0"/>
              </a:spcBef>
              <a:defRPr/>
            </a:pPr>
            <a:endParaRPr lang="en-US" sz="2000" dirty="0">
              <a:cs typeface="Courier New" pitchFamily="49" charset="0"/>
            </a:endParaRPr>
          </a:p>
        </p:txBody>
      </p:sp>
      <p:sp>
        <p:nvSpPr>
          <p:cNvPr id="17" name="Rectangle 16"/>
          <p:cNvSpPr/>
          <p:nvPr/>
        </p:nvSpPr>
        <p:spPr bwMode="auto">
          <a:xfrm>
            <a:off x="7315200" y="5257800"/>
            <a:ext cx="1143000" cy="11430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lIns="91429" tIns="45714" rIns="91429" bIns="45714"/>
          <a:lstStyle/>
          <a:p>
            <a:pPr>
              <a:lnSpc>
                <a:spcPct val="100000"/>
              </a:lnSpc>
              <a:spcBef>
                <a:spcPct val="0"/>
              </a:spcBef>
              <a:defRPr/>
            </a:pPr>
            <a:endParaRPr lang="en-US" sz="2000" dirty="0">
              <a:cs typeface="Courier New" pitchFamily="49" charset="0"/>
            </a:endParaRPr>
          </a:p>
        </p:txBody>
      </p:sp>
      <p:cxnSp>
        <p:nvCxnSpPr>
          <p:cNvPr id="18" name="Straight Connector 17"/>
          <p:cNvCxnSpPr/>
          <p:nvPr/>
        </p:nvCxnSpPr>
        <p:spPr bwMode="auto">
          <a:xfrm>
            <a:off x="5715000" y="5257800"/>
            <a:ext cx="1143000" cy="1588"/>
          </a:xfrm>
          <a:prstGeom prst="line">
            <a:avLst/>
          </a:prstGeom>
          <a:noFill/>
          <a:ln w="5715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9" name="Straight Connector 18"/>
          <p:cNvCxnSpPr/>
          <p:nvPr/>
        </p:nvCxnSpPr>
        <p:spPr bwMode="auto">
          <a:xfrm rot="5400000">
            <a:off x="6746082" y="5828506"/>
            <a:ext cx="1143000" cy="1587"/>
          </a:xfrm>
          <a:prstGeom prst="line">
            <a:avLst/>
          </a:prstGeom>
          <a:noFill/>
          <a:ln w="5715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0" name="TextBox 19"/>
          <p:cNvSpPr txBox="1">
            <a:spLocks noChangeArrowheads="1"/>
          </p:cNvSpPr>
          <p:nvPr/>
        </p:nvSpPr>
        <p:spPr bwMode="auto">
          <a:xfrm>
            <a:off x="6900863" y="5672138"/>
            <a:ext cx="390525" cy="412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29" tIns="45714" rIns="91429" bIns="45714">
            <a:spAutoFit/>
          </a:bodyPr>
          <a:lstStyle/>
          <a:p>
            <a:r>
              <a:rPr lang="en-US" sz="3200">
                <a:latin typeface="Calibri" pitchFamily="34" charset="0"/>
              </a:rPr>
              <a:t>*</a:t>
            </a:r>
          </a:p>
        </p:txBody>
      </p:sp>
      <p:sp>
        <p:nvSpPr>
          <p:cNvPr id="21" name="Rectangle 20"/>
          <p:cNvSpPr/>
          <p:nvPr/>
        </p:nvSpPr>
        <p:spPr bwMode="auto">
          <a:xfrm>
            <a:off x="3930650" y="5257800"/>
            <a:ext cx="1143000" cy="11430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lIns="91429" tIns="45714" rIns="91429" bIns="45714"/>
          <a:lstStyle/>
          <a:p>
            <a:pPr>
              <a:lnSpc>
                <a:spcPct val="100000"/>
              </a:lnSpc>
              <a:spcBef>
                <a:spcPct val="0"/>
              </a:spcBef>
              <a:defRPr/>
            </a:pPr>
            <a:endParaRPr lang="en-US" sz="2000" dirty="0">
              <a:cs typeface="Courier New" pitchFamily="49" charset="0"/>
            </a:endParaRPr>
          </a:p>
        </p:txBody>
      </p:sp>
      <p:sp>
        <p:nvSpPr>
          <p:cNvPr id="22" name="TextBox 21"/>
          <p:cNvSpPr txBox="1">
            <a:spLocks noChangeArrowheads="1"/>
          </p:cNvSpPr>
          <p:nvPr/>
        </p:nvSpPr>
        <p:spPr bwMode="auto">
          <a:xfrm>
            <a:off x="5114925" y="5562600"/>
            <a:ext cx="595313" cy="412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29" tIns="45714" rIns="91429" bIns="45714">
            <a:spAutoFit/>
          </a:bodyPr>
          <a:lstStyle/>
          <a:p>
            <a:r>
              <a:rPr lang="en-US" sz="3200">
                <a:latin typeface="Calibri" pitchFamily="34" charset="0"/>
              </a:rPr>
              <a:t>+=</a:t>
            </a:r>
          </a:p>
        </p:txBody>
      </p:sp>
      <p:sp>
        <p:nvSpPr>
          <p:cNvPr id="23" name="Rectangle 22"/>
          <p:cNvSpPr/>
          <p:nvPr/>
        </p:nvSpPr>
        <p:spPr bwMode="auto">
          <a:xfrm>
            <a:off x="3930650" y="5257800"/>
            <a:ext cx="76200" cy="76200"/>
          </a:xfrm>
          <a:prstGeom prst="rect">
            <a:avLst/>
          </a:prstGeom>
          <a:solidFill>
            <a:srgbClr val="0000FF"/>
          </a:solidFill>
          <a:ln w="25400" cap="flat" cmpd="sng" algn="ctr">
            <a:solidFill>
              <a:srgbClr val="0000FF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lIns="91429" tIns="45714" rIns="91429" bIns="45714" anchor="ctr" anchorCtr="1"/>
          <a:lstStyle/>
          <a:p>
            <a:pPr algn="ctr">
              <a:lnSpc>
                <a:spcPct val="100000"/>
              </a:lnSpc>
              <a:spcBef>
                <a:spcPct val="0"/>
              </a:spcBef>
              <a:defRPr/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24" name="TextBox 14"/>
          <p:cNvSpPr txBox="1">
            <a:spLocks noChangeArrowheads="1"/>
          </p:cNvSpPr>
          <p:nvPr/>
        </p:nvSpPr>
        <p:spPr bwMode="auto">
          <a:xfrm>
            <a:off x="5646738" y="3182938"/>
            <a:ext cx="1211262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Calibri" pitchFamily="34" charset="0"/>
              </a:rPr>
              <a:t>n/8 misses</a:t>
            </a:r>
          </a:p>
        </p:txBody>
      </p:sp>
      <p:sp>
        <p:nvSpPr>
          <p:cNvPr id="25" name="TextBox 14"/>
          <p:cNvSpPr txBox="1">
            <a:spLocks noChangeArrowheads="1"/>
          </p:cNvSpPr>
          <p:nvPr/>
        </p:nvSpPr>
        <p:spPr bwMode="auto">
          <a:xfrm>
            <a:off x="7278688" y="3187700"/>
            <a:ext cx="993775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Calibri" pitchFamily="34" charset="0"/>
              </a:rPr>
              <a:t>n misses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141413" y="4522788"/>
            <a:ext cx="239876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lvl="1"/>
            <a:r>
              <a:rPr lang="en-US" dirty="0">
                <a:solidFill>
                  <a:srgbClr val="FF0000"/>
                </a:solidFill>
              </a:rPr>
              <a:t>n/8 + n = 9n/8 misses</a:t>
            </a:r>
          </a:p>
          <a:p>
            <a:endParaRPr lang="en-US" dirty="0"/>
          </a:p>
        </p:txBody>
      </p:sp>
      <p:sp>
        <p:nvSpPr>
          <p:cNvPr id="26" name="TextBox 26"/>
          <p:cNvSpPr txBox="1">
            <a:spLocks noChangeArrowheads="1"/>
          </p:cNvSpPr>
          <p:nvPr/>
        </p:nvSpPr>
        <p:spPr bwMode="auto">
          <a:xfrm>
            <a:off x="3757613" y="4981575"/>
            <a:ext cx="681037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 dirty="0">
                <a:solidFill>
                  <a:srgbClr val="C00000"/>
                </a:solidFill>
                <a:latin typeface="Calibri" pitchFamily="34" charset="0"/>
              </a:rPr>
              <a:t>8 wide</a:t>
            </a:r>
          </a:p>
        </p:txBody>
      </p:sp>
      <p:cxnSp>
        <p:nvCxnSpPr>
          <p:cNvPr id="27" name="Straight Connector 23"/>
          <p:cNvCxnSpPr>
            <a:cxnSpLocks noChangeShapeType="1"/>
          </p:cNvCxnSpPr>
          <p:nvPr/>
        </p:nvCxnSpPr>
        <p:spPr bwMode="auto">
          <a:xfrm>
            <a:off x="3932238" y="5272088"/>
            <a:ext cx="153987" cy="0"/>
          </a:xfrm>
          <a:prstGeom prst="line">
            <a:avLst/>
          </a:prstGeom>
          <a:noFill/>
          <a:ln w="57150" algn="ctr">
            <a:solidFill>
              <a:srgbClr val="C00000"/>
            </a:solidFill>
            <a:round/>
            <a:headEnd/>
            <a:tailEnd/>
          </a:ln>
        </p:spPr>
      </p:cxnSp>
      <p:cxnSp>
        <p:nvCxnSpPr>
          <p:cNvPr id="28" name="Straight Connector 27"/>
          <p:cNvCxnSpPr>
            <a:cxnSpLocks noChangeShapeType="1"/>
          </p:cNvCxnSpPr>
          <p:nvPr/>
        </p:nvCxnSpPr>
        <p:spPr bwMode="auto">
          <a:xfrm>
            <a:off x="6477000" y="5257800"/>
            <a:ext cx="381000" cy="0"/>
          </a:xfrm>
          <a:prstGeom prst="line">
            <a:avLst/>
          </a:prstGeom>
          <a:noFill/>
          <a:ln w="57150" algn="ctr">
            <a:solidFill>
              <a:srgbClr val="C00000"/>
            </a:solidFill>
            <a:round/>
            <a:headEnd/>
            <a:tailEnd/>
          </a:ln>
        </p:spPr>
      </p:cxnSp>
      <p:sp>
        <p:nvSpPr>
          <p:cNvPr id="29" name="Rectangle 28"/>
          <p:cNvSpPr>
            <a:spLocks noChangeArrowheads="1"/>
          </p:cNvSpPr>
          <p:nvPr/>
        </p:nvSpPr>
        <p:spPr bwMode="auto">
          <a:xfrm>
            <a:off x="7297738" y="6156325"/>
            <a:ext cx="246062" cy="252413"/>
          </a:xfrm>
          <a:prstGeom prst="rect">
            <a:avLst/>
          </a:prstGeom>
          <a:solidFill>
            <a:srgbClr val="C00000"/>
          </a:solidFill>
          <a:ln w="28575" algn="ctr">
            <a:noFill/>
            <a:round/>
            <a:headEnd/>
            <a:tailEnd type="triangle" w="med" len="med"/>
          </a:ln>
        </p:spPr>
        <p:txBody>
          <a:bodyPr anchor="ctr" anchorCtr="1"/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endParaRPr lang="en-US">
              <a:latin typeface="Calibri" pitchFamily="34" charset="0"/>
            </a:endParaRPr>
          </a:p>
        </p:txBody>
      </p:sp>
      <p:sp>
        <p:nvSpPr>
          <p:cNvPr id="30" name="TextBox 29"/>
          <p:cNvSpPr txBox="1">
            <a:spLocks noChangeArrowheads="1"/>
          </p:cNvSpPr>
          <p:nvPr/>
        </p:nvSpPr>
        <p:spPr bwMode="auto">
          <a:xfrm>
            <a:off x="7094538" y="6400800"/>
            <a:ext cx="681037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 dirty="0">
                <a:solidFill>
                  <a:srgbClr val="C00000"/>
                </a:solidFill>
                <a:latin typeface="Calibri" pitchFamily="34" charset="0"/>
              </a:rPr>
              <a:t>8 wide</a:t>
            </a:r>
          </a:p>
        </p:txBody>
      </p:sp>
    </p:spTree>
    <p:extLst>
      <p:ext uri="{BB962C8B-B14F-4D97-AF65-F5344CB8AC3E}">
        <p14:creationId xmlns:p14="http://schemas.microsoft.com/office/powerpoint/2010/main" val="19276606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7" grpId="0" animBg="1"/>
      <p:bldP spid="20" grpId="0"/>
      <p:bldP spid="21" grpId="0" animBg="1"/>
      <p:bldP spid="22" grpId="0"/>
      <p:bldP spid="23" grpId="0" animBg="1"/>
      <p:bldP spid="24" grpId="0"/>
      <p:bldP spid="25" grpId="0"/>
      <p:bldP spid="8" grpId="0"/>
      <p:bldP spid="26" grpId="0"/>
      <p:bldP spid="29" grpId="0" animBg="1"/>
      <p:bldP spid="30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Cache Miss 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209675"/>
            <a:ext cx="8442325" cy="5026025"/>
          </a:xfrm>
        </p:spPr>
        <p:txBody>
          <a:bodyPr>
            <a:normAutofit fontScale="92500" lnSpcReduction="10000"/>
          </a:bodyPr>
          <a:lstStyle/>
          <a:p>
            <a:pPr>
              <a:defRPr/>
            </a:pPr>
            <a:r>
              <a:rPr lang="en-US" dirty="0" smtClean="0"/>
              <a:t>Assume: </a:t>
            </a:r>
          </a:p>
          <a:p>
            <a:pPr lvl="1">
              <a:defRPr/>
            </a:pPr>
            <a:r>
              <a:rPr lang="en-US" dirty="0" smtClean="0"/>
              <a:t>Matrix elements are doubles</a:t>
            </a:r>
          </a:p>
          <a:p>
            <a:pPr lvl="1">
              <a:defRPr/>
            </a:pPr>
            <a:r>
              <a:rPr lang="en-US" dirty="0" smtClean="0"/>
              <a:t>Cache block = 8 doubles</a:t>
            </a:r>
          </a:p>
          <a:p>
            <a:pPr lvl="1">
              <a:defRPr/>
            </a:pPr>
            <a:r>
              <a:rPr lang="en-US" dirty="0" smtClean="0"/>
              <a:t>Cache capacity &lt;&lt; n (much smaller than n)</a:t>
            </a:r>
          </a:p>
          <a:p>
            <a:pPr>
              <a:defRPr/>
            </a:pPr>
            <a:endParaRPr lang="en-US" dirty="0" smtClean="0"/>
          </a:p>
          <a:p>
            <a:pPr>
              <a:defRPr/>
            </a:pPr>
            <a:r>
              <a:rPr lang="en-US" dirty="0" smtClean="0"/>
              <a:t>Second iteration:</a:t>
            </a:r>
          </a:p>
          <a:p>
            <a:pPr lvl="1">
              <a:defRPr/>
            </a:pPr>
            <a:r>
              <a:rPr lang="en-US" dirty="0" smtClean="0"/>
              <a:t>Number of misses:</a:t>
            </a:r>
            <a:br>
              <a:rPr lang="en-US" dirty="0" smtClean="0"/>
            </a:br>
            <a:r>
              <a:rPr lang="en-US" dirty="0" smtClean="0">
                <a:solidFill>
                  <a:srgbClr val="FF0000"/>
                </a:solidFill>
              </a:rPr>
              <a:t>n/8 + n = 9n/8 misses</a:t>
            </a:r>
          </a:p>
          <a:p>
            <a:pPr lvl="1">
              <a:defRPr/>
            </a:pPr>
            <a:endParaRPr lang="en-US" dirty="0" smtClean="0"/>
          </a:p>
          <a:p>
            <a:pPr lvl="1">
              <a:defRPr/>
            </a:pPr>
            <a:endParaRPr lang="en-US" dirty="0" smtClean="0"/>
          </a:p>
          <a:p>
            <a:pPr>
              <a:defRPr/>
            </a:pPr>
            <a:r>
              <a:rPr lang="en-US" dirty="0" smtClean="0"/>
              <a:t>Total misses (entire </a:t>
            </a:r>
            <a:r>
              <a:rPr lang="en-US" dirty="0" err="1" smtClean="0"/>
              <a:t>mmm</a:t>
            </a:r>
            <a:r>
              <a:rPr lang="en-US" dirty="0" smtClean="0"/>
              <a:t>):</a:t>
            </a:r>
          </a:p>
          <a:p>
            <a:pPr lvl="1">
              <a:defRPr/>
            </a:pPr>
            <a:r>
              <a:rPr lang="en-US" dirty="0" smtClean="0">
                <a:solidFill>
                  <a:srgbClr val="FF0000"/>
                </a:solidFill>
              </a:rPr>
              <a:t>9n/8 * n</a:t>
            </a:r>
            <a:r>
              <a:rPr lang="en-US" baseline="30000" dirty="0" smtClean="0">
                <a:solidFill>
                  <a:srgbClr val="FF0000"/>
                </a:solidFill>
              </a:rPr>
              <a:t>2</a:t>
            </a:r>
            <a:r>
              <a:rPr lang="en-US" dirty="0" smtClean="0">
                <a:solidFill>
                  <a:srgbClr val="FF0000"/>
                </a:solidFill>
              </a:rPr>
              <a:t> = (9/8) * n</a:t>
            </a:r>
            <a:r>
              <a:rPr lang="en-US" baseline="30000" dirty="0" smtClean="0">
                <a:solidFill>
                  <a:srgbClr val="FF0000"/>
                </a:solidFill>
              </a:rPr>
              <a:t>3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6" name="Rectangle 15"/>
          <p:cNvSpPr/>
          <p:nvPr/>
        </p:nvSpPr>
        <p:spPr bwMode="auto">
          <a:xfrm>
            <a:off x="5715000" y="3654425"/>
            <a:ext cx="1143000" cy="11430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/>
          <a:lstStyle/>
          <a:p>
            <a:pPr>
              <a:lnSpc>
                <a:spcPct val="100000"/>
              </a:lnSpc>
              <a:spcBef>
                <a:spcPct val="0"/>
              </a:spcBef>
              <a:defRPr/>
            </a:pPr>
            <a:endParaRPr lang="en-US" sz="2000" dirty="0">
              <a:cs typeface="Courier New" pitchFamily="49" charset="0"/>
            </a:endParaRPr>
          </a:p>
        </p:txBody>
      </p:sp>
      <p:sp>
        <p:nvSpPr>
          <p:cNvPr id="17" name="Rectangle 16"/>
          <p:cNvSpPr/>
          <p:nvPr/>
        </p:nvSpPr>
        <p:spPr bwMode="auto">
          <a:xfrm>
            <a:off x="7315200" y="3654425"/>
            <a:ext cx="1143000" cy="11430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/>
          <a:lstStyle/>
          <a:p>
            <a:pPr>
              <a:lnSpc>
                <a:spcPct val="100000"/>
              </a:lnSpc>
              <a:spcBef>
                <a:spcPct val="0"/>
              </a:spcBef>
              <a:defRPr/>
            </a:pPr>
            <a:endParaRPr lang="en-US" sz="2000" dirty="0">
              <a:cs typeface="Courier New" pitchFamily="49" charset="0"/>
            </a:endParaRPr>
          </a:p>
        </p:txBody>
      </p:sp>
      <p:cxnSp>
        <p:nvCxnSpPr>
          <p:cNvPr id="18" name="Straight Connector 17"/>
          <p:cNvCxnSpPr/>
          <p:nvPr/>
        </p:nvCxnSpPr>
        <p:spPr bwMode="auto">
          <a:xfrm>
            <a:off x="5715000" y="3654425"/>
            <a:ext cx="1143000" cy="1588"/>
          </a:xfrm>
          <a:prstGeom prst="line">
            <a:avLst/>
          </a:prstGeom>
          <a:noFill/>
          <a:ln w="5715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9" name="Straight Connector 18"/>
          <p:cNvCxnSpPr/>
          <p:nvPr/>
        </p:nvCxnSpPr>
        <p:spPr bwMode="auto">
          <a:xfrm rot="5400000">
            <a:off x="6836569" y="4225131"/>
            <a:ext cx="1143000" cy="1588"/>
          </a:xfrm>
          <a:prstGeom prst="line">
            <a:avLst/>
          </a:prstGeom>
          <a:noFill/>
          <a:ln w="5715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5368" name="TextBox 19"/>
          <p:cNvSpPr txBox="1">
            <a:spLocks noChangeArrowheads="1"/>
          </p:cNvSpPr>
          <p:nvPr/>
        </p:nvSpPr>
        <p:spPr bwMode="auto">
          <a:xfrm>
            <a:off x="6900863" y="4068763"/>
            <a:ext cx="388937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>
                <a:latin typeface="Calibri" pitchFamily="34" charset="0"/>
              </a:rPr>
              <a:t>*</a:t>
            </a:r>
          </a:p>
        </p:txBody>
      </p:sp>
      <p:sp>
        <p:nvSpPr>
          <p:cNvPr id="21" name="Rectangle 20"/>
          <p:cNvSpPr/>
          <p:nvPr/>
        </p:nvSpPr>
        <p:spPr bwMode="auto">
          <a:xfrm>
            <a:off x="3930650" y="3654425"/>
            <a:ext cx="1143000" cy="11430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/>
          <a:lstStyle/>
          <a:p>
            <a:pPr>
              <a:lnSpc>
                <a:spcPct val="100000"/>
              </a:lnSpc>
              <a:spcBef>
                <a:spcPct val="0"/>
              </a:spcBef>
              <a:defRPr/>
            </a:pPr>
            <a:endParaRPr lang="en-US" sz="2000" dirty="0">
              <a:cs typeface="Courier New" pitchFamily="49" charset="0"/>
            </a:endParaRPr>
          </a:p>
        </p:txBody>
      </p:sp>
      <p:sp>
        <p:nvSpPr>
          <p:cNvPr id="15370" name="TextBox 21"/>
          <p:cNvSpPr txBox="1">
            <a:spLocks noChangeArrowheads="1"/>
          </p:cNvSpPr>
          <p:nvPr/>
        </p:nvSpPr>
        <p:spPr bwMode="auto">
          <a:xfrm>
            <a:off x="5073650" y="3959225"/>
            <a:ext cx="595313" cy="44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>
                <a:latin typeface="Calibri" pitchFamily="34" charset="0"/>
              </a:rPr>
              <a:t>+=</a:t>
            </a:r>
          </a:p>
        </p:txBody>
      </p:sp>
      <p:sp>
        <p:nvSpPr>
          <p:cNvPr id="23" name="Rectangle 22"/>
          <p:cNvSpPr/>
          <p:nvPr/>
        </p:nvSpPr>
        <p:spPr bwMode="auto">
          <a:xfrm>
            <a:off x="4005263" y="3654425"/>
            <a:ext cx="76200" cy="762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anchor="ctr" anchorCtr="1"/>
          <a:lstStyle/>
          <a:p>
            <a:pPr algn="ctr">
              <a:lnSpc>
                <a:spcPct val="100000"/>
              </a:lnSpc>
              <a:spcBef>
                <a:spcPct val="0"/>
              </a:spcBef>
              <a:defRPr/>
            </a:pPr>
            <a:endParaRPr lang="en-US" dirty="0">
              <a:latin typeface="Calibri" pitchFamily="34" charset="0"/>
            </a:endParaRPr>
          </a:p>
        </p:txBody>
      </p:sp>
      <p:cxnSp>
        <p:nvCxnSpPr>
          <p:cNvPr id="15372" name="Straight Connector 23"/>
          <p:cNvCxnSpPr>
            <a:cxnSpLocks noChangeShapeType="1"/>
          </p:cNvCxnSpPr>
          <p:nvPr/>
        </p:nvCxnSpPr>
        <p:spPr bwMode="auto">
          <a:xfrm>
            <a:off x="6477000" y="3654425"/>
            <a:ext cx="381000" cy="0"/>
          </a:xfrm>
          <a:prstGeom prst="line">
            <a:avLst/>
          </a:prstGeom>
          <a:noFill/>
          <a:ln w="57150" algn="ctr">
            <a:solidFill>
              <a:srgbClr val="C00000"/>
            </a:solidFill>
            <a:round/>
            <a:headEnd/>
            <a:tailEnd/>
          </a:ln>
        </p:spPr>
      </p:cxnSp>
      <p:sp>
        <p:nvSpPr>
          <p:cNvPr id="15373" name="Rectangle 25"/>
          <p:cNvSpPr>
            <a:spLocks noChangeArrowheads="1"/>
          </p:cNvSpPr>
          <p:nvPr/>
        </p:nvSpPr>
        <p:spPr bwMode="auto">
          <a:xfrm>
            <a:off x="7297738" y="4552950"/>
            <a:ext cx="246062" cy="252413"/>
          </a:xfrm>
          <a:prstGeom prst="rect">
            <a:avLst/>
          </a:prstGeom>
          <a:solidFill>
            <a:srgbClr val="C00000"/>
          </a:solidFill>
          <a:ln w="28575" algn="ctr">
            <a:noFill/>
            <a:round/>
            <a:headEnd/>
            <a:tailEnd type="triangle" w="med" len="med"/>
          </a:ln>
        </p:spPr>
        <p:txBody>
          <a:bodyPr anchor="ctr" anchorCtr="1"/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endParaRPr lang="en-US">
              <a:latin typeface="Calibri" pitchFamily="34" charset="0"/>
            </a:endParaRPr>
          </a:p>
        </p:txBody>
      </p:sp>
      <p:sp>
        <p:nvSpPr>
          <p:cNvPr id="15374" name="TextBox 26"/>
          <p:cNvSpPr txBox="1">
            <a:spLocks noChangeArrowheads="1"/>
          </p:cNvSpPr>
          <p:nvPr/>
        </p:nvSpPr>
        <p:spPr bwMode="auto">
          <a:xfrm>
            <a:off x="7094538" y="4797425"/>
            <a:ext cx="681037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C00000"/>
                </a:solidFill>
                <a:latin typeface="Calibri" pitchFamily="34" charset="0"/>
              </a:rPr>
              <a:t>8 wide</a:t>
            </a:r>
          </a:p>
        </p:txBody>
      </p:sp>
      <p:cxnSp>
        <p:nvCxnSpPr>
          <p:cNvPr id="15376" name="Straight Connector 23"/>
          <p:cNvCxnSpPr>
            <a:cxnSpLocks noChangeShapeType="1"/>
          </p:cNvCxnSpPr>
          <p:nvPr/>
        </p:nvCxnSpPr>
        <p:spPr bwMode="auto">
          <a:xfrm>
            <a:off x="3944938" y="3649663"/>
            <a:ext cx="153987" cy="0"/>
          </a:xfrm>
          <a:prstGeom prst="line">
            <a:avLst/>
          </a:prstGeom>
          <a:noFill/>
          <a:ln w="57150" algn="ctr">
            <a:solidFill>
              <a:srgbClr val="C00000"/>
            </a:solidFill>
            <a:round/>
            <a:headEnd/>
            <a:tailEnd/>
          </a:ln>
        </p:spPr>
      </p:cxnSp>
      <p:sp>
        <p:nvSpPr>
          <p:cNvPr id="15377" name="TextBox 26"/>
          <p:cNvSpPr txBox="1">
            <a:spLocks noChangeArrowheads="1"/>
          </p:cNvSpPr>
          <p:nvPr/>
        </p:nvSpPr>
        <p:spPr bwMode="auto">
          <a:xfrm>
            <a:off x="3757613" y="3384550"/>
            <a:ext cx="681037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C00000"/>
                </a:solidFill>
                <a:latin typeface="Calibri" pitchFamily="34" charset="0"/>
              </a:rPr>
              <a:t>8 wide</a:t>
            </a:r>
          </a:p>
        </p:txBody>
      </p:sp>
    </p:spTree>
    <p:extLst>
      <p:ext uri="{BB962C8B-B14F-4D97-AF65-F5344CB8AC3E}">
        <p14:creationId xmlns:p14="http://schemas.microsoft.com/office/powerpoint/2010/main" val="21144857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Doing Better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0513" y="1689100"/>
            <a:ext cx="8629650" cy="4756150"/>
          </a:xfrm>
        </p:spPr>
        <p:txBody>
          <a:bodyPr>
            <a:normAutofit/>
          </a:bodyPr>
          <a:lstStyle/>
          <a:p>
            <a:pPr marL="385718" indent="-385718">
              <a:defRPr/>
            </a:pPr>
            <a:r>
              <a:rPr lang="en-US" dirty="0" smtClean="0">
                <a:solidFill>
                  <a:srgbClr val="008000"/>
                </a:solidFill>
                <a:latin typeface="Comic Sans MS"/>
                <a:cs typeface="Comic Sans MS"/>
              </a:rPr>
              <a:t>MMM has lots of re-use:</a:t>
            </a:r>
          </a:p>
          <a:p>
            <a:pPr marL="744451" lvl="1" indent="-246034">
              <a:defRPr/>
            </a:pPr>
            <a:r>
              <a:rPr lang="en-US" dirty="0" smtClean="0"/>
              <a:t>try to use all of a cache block once loaded</a:t>
            </a:r>
          </a:p>
          <a:p>
            <a:pPr marL="385718" indent="-385718">
              <a:defRPr/>
            </a:pPr>
            <a:r>
              <a:rPr lang="en-US" dirty="0" smtClean="0">
                <a:solidFill>
                  <a:srgbClr val="008000"/>
                </a:solidFill>
                <a:latin typeface="Comic Sans MS"/>
                <a:cs typeface="Comic Sans MS"/>
              </a:rPr>
              <a:t>Challenge</a:t>
            </a:r>
          </a:p>
          <a:p>
            <a:pPr marL="744451" lvl="1" indent="-246034">
              <a:defRPr/>
            </a:pPr>
            <a:r>
              <a:rPr lang="en-US" dirty="0" smtClean="0"/>
              <a:t>we need both rows and columns to work with</a:t>
            </a:r>
          </a:p>
          <a:p>
            <a:pPr marL="385718" indent="-385718">
              <a:defRPr/>
            </a:pPr>
            <a:r>
              <a:rPr lang="en-US" dirty="0" smtClean="0">
                <a:solidFill>
                  <a:srgbClr val="008000"/>
                </a:solidFill>
                <a:latin typeface="Comic Sans MS"/>
                <a:cs typeface="Comic Sans MS"/>
              </a:rPr>
              <a:t>Compromise: </a:t>
            </a:r>
          </a:p>
          <a:p>
            <a:pPr marL="744451" lvl="1" indent="-246034">
              <a:defRPr/>
            </a:pPr>
            <a:r>
              <a:rPr lang="en-US" dirty="0" smtClean="0"/>
              <a:t>operate in sub-squares of the matrices</a:t>
            </a:r>
          </a:p>
          <a:p>
            <a:pPr marL="744451" lvl="1" indent="-246034">
              <a:defRPr/>
            </a:pPr>
            <a:r>
              <a:rPr lang="en-US" dirty="0" smtClean="0"/>
              <a:t>One sub-square per matrix should fit in cache simultaneously</a:t>
            </a:r>
          </a:p>
          <a:p>
            <a:pPr marL="744451" lvl="1" indent="-246034">
              <a:defRPr/>
            </a:pPr>
            <a:r>
              <a:rPr lang="en-US" dirty="0" smtClean="0"/>
              <a:t>Heavily re-use the sub-squares before loading new ones</a:t>
            </a:r>
          </a:p>
          <a:p>
            <a:pPr marL="744451" lvl="1" indent="-246034">
              <a:defRPr/>
            </a:pPr>
            <a:r>
              <a:rPr lang="en-US" dirty="0" smtClean="0"/>
              <a:t>Called ‘Tiling’ or ‘Blocking’</a:t>
            </a:r>
          </a:p>
          <a:p>
            <a:pPr marL="1146041" lvl="2" indent="-238097">
              <a:defRPr/>
            </a:pPr>
            <a:r>
              <a:rPr lang="en-US" dirty="0" smtClean="0"/>
              <a:t>A sub-square is a ‘</a:t>
            </a:r>
            <a:r>
              <a:rPr lang="en-US" dirty="0" smtClean="0">
                <a:solidFill>
                  <a:srgbClr val="0000FF"/>
                </a:solidFill>
              </a:rPr>
              <a:t>tile</a:t>
            </a:r>
            <a:r>
              <a:rPr lang="en-US" dirty="0" smtClean="0"/>
              <a:t>’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6888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7025" y="342900"/>
            <a:ext cx="8716963" cy="78105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US" dirty="0" smtClean="0"/>
              <a:t>Tiled Matrix Multiplication</a:t>
            </a:r>
            <a:endParaRPr lang="en-US" dirty="0"/>
          </a:p>
        </p:txBody>
      </p:sp>
      <p:sp>
        <p:nvSpPr>
          <p:cNvPr id="55299" name="Rectangle 7"/>
          <p:cNvSpPr>
            <a:spLocks noChangeArrowheads="1"/>
          </p:cNvSpPr>
          <p:nvPr/>
        </p:nvSpPr>
        <p:spPr bwMode="auto">
          <a:xfrm>
            <a:off x="411163" y="1320800"/>
            <a:ext cx="7959725" cy="3105969"/>
          </a:xfrm>
          <a:prstGeom prst="rect">
            <a:avLst/>
          </a:prstGeom>
          <a:solidFill>
            <a:srgbClr val="F6F5BD"/>
          </a:solidFill>
          <a:ln w="12700" cmpd="thickThin">
            <a:solidFill>
              <a:schemeClr val="tx1"/>
            </a:solidFill>
            <a:miter lim="800000"/>
            <a:headEnd/>
            <a:tailEnd/>
          </a:ln>
        </p:spPr>
        <p:txBody>
          <a:bodyPr lIns="90477" tIns="44445" rIns="90477" bIns="44445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400" dirty="0">
                <a:latin typeface="Consolas"/>
                <a:cs typeface="Consolas"/>
              </a:rPr>
              <a:t>c = (double *) </a:t>
            </a:r>
            <a:r>
              <a:rPr lang="en-US" sz="1400" dirty="0" err="1">
                <a:latin typeface="Consolas"/>
                <a:cs typeface="Consolas"/>
              </a:rPr>
              <a:t>calloc</a:t>
            </a:r>
            <a:r>
              <a:rPr lang="en-US" sz="1400" dirty="0">
                <a:latin typeface="Consolas"/>
                <a:cs typeface="Consolas"/>
              </a:rPr>
              <a:t>(</a:t>
            </a:r>
            <a:r>
              <a:rPr lang="en-US" sz="1400" dirty="0" err="1">
                <a:latin typeface="Consolas"/>
                <a:cs typeface="Consolas"/>
              </a:rPr>
              <a:t>sizeof</a:t>
            </a:r>
            <a:r>
              <a:rPr lang="en-US" sz="1400" dirty="0">
                <a:latin typeface="Consolas"/>
                <a:cs typeface="Consolas"/>
              </a:rPr>
              <a:t>(double), n*n);</a:t>
            </a:r>
          </a:p>
          <a:p>
            <a:pPr>
              <a:lnSpc>
                <a:spcPct val="100000"/>
              </a:lnSpc>
            </a:pPr>
            <a:endParaRPr lang="en-US" sz="1400" dirty="0">
              <a:latin typeface="Consolas"/>
              <a:cs typeface="Consolas"/>
            </a:endParaRPr>
          </a:p>
          <a:p>
            <a:pPr>
              <a:lnSpc>
                <a:spcPct val="100000"/>
              </a:lnSpc>
            </a:pPr>
            <a:r>
              <a:rPr lang="en-US" sz="1400" dirty="0">
                <a:solidFill>
                  <a:srgbClr val="990000"/>
                </a:solidFill>
                <a:latin typeface="Consolas"/>
                <a:cs typeface="Consolas"/>
              </a:rPr>
              <a:t>/* Multiply n x n matrices a and b  */</a:t>
            </a:r>
          </a:p>
          <a:p>
            <a:pPr>
              <a:lnSpc>
                <a:spcPct val="100000"/>
              </a:lnSpc>
            </a:pPr>
            <a:r>
              <a:rPr lang="en-US" sz="1400" dirty="0">
                <a:latin typeface="Consolas"/>
                <a:cs typeface="Consolas"/>
              </a:rPr>
              <a:t>void mmm(double *a, double *b, double *c, </a:t>
            </a:r>
            <a:r>
              <a:rPr lang="en-US" sz="1400" dirty="0" err="1">
                <a:latin typeface="Consolas"/>
                <a:cs typeface="Consolas"/>
              </a:rPr>
              <a:t>int</a:t>
            </a:r>
            <a:r>
              <a:rPr lang="en-US" sz="1400" dirty="0">
                <a:latin typeface="Consolas"/>
                <a:cs typeface="Consolas"/>
              </a:rPr>
              <a:t> n) {</a:t>
            </a:r>
          </a:p>
          <a:p>
            <a:pPr>
              <a:lnSpc>
                <a:spcPct val="100000"/>
              </a:lnSpc>
            </a:pPr>
            <a:r>
              <a:rPr lang="en-US" sz="1400" dirty="0">
                <a:latin typeface="Consolas"/>
                <a:cs typeface="Consolas"/>
              </a:rPr>
              <a:t>    </a:t>
            </a:r>
            <a:r>
              <a:rPr lang="en-US" sz="1400" dirty="0" err="1">
                <a:latin typeface="Consolas"/>
                <a:cs typeface="Consolas"/>
              </a:rPr>
              <a:t>int</a:t>
            </a:r>
            <a:r>
              <a:rPr lang="en-US" sz="1400" dirty="0">
                <a:latin typeface="Consolas"/>
                <a:cs typeface="Consolas"/>
              </a:rPr>
              <a:t> </a:t>
            </a:r>
            <a:r>
              <a:rPr lang="en-US" sz="1400" dirty="0" err="1">
                <a:latin typeface="Consolas"/>
                <a:cs typeface="Consolas"/>
              </a:rPr>
              <a:t>i</a:t>
            </a:r>
            <a:r>
              <a:rPr lang="en-US" sz="1400" dirty="0">
                <a:latin typeface="Consolas"/>
                <a:cs typeface="Consolas"/>
              </a:rPr>
              <a:t>, j, k;</a:t>
            </a:r>
          </a:p>
          <a:p>
            <a:pPr>
              <a:lnSpc>
                <a:spcPct val="100000"/>
              </a:lnSpc>
            </a:pPr>
            <a:r>
              <a:rPr lang="en-US" sz="1400" dirty="0">
                <a:latin typeface="Consolas"/>
                <a:cs typeface="Consolas"/>
              </a:rPr>
              <a:t>    for (</a:t>
            </a:r>
            <a:r>
              <a:rPr lang="en-US" sz="1400" dirty="0" err="1">
                <a:latin typeface="Consolas"/>
                <a:cs typeface="Consolas"/>
              </a:rPr>
              <a:t>i</a:t>
            </a:r>
            <a:r>
              <a:rPr lang="en-US" sz="1400" dirty="0">
                <a:latin typeface="Consolas"/>
                <a:cs typeface="Consolas"/>
              </a:rPr>
              <a:t> = 0; </a:t>
            </a:r>
            <a:r>
              <a:rPr lang="en-US" sz="1400" dirty="0" err="1">
                <a:latin typeface="Consolas"/>
                <a:cs typeface="Consolas"/>
              </a:rPr>
              <a:t>i</a:t>
            </a:r>
            <a:r>
              <a:rPr lang="en-US" sz="1400" dirty="0">
                <a:latin typeface="Consolas"/>
                <a:cs typeface="Consolas"/>
              </a:rPr>
              <a:t> &lt; n; </a:t>
            </a:r>
            <a:r>
              <a:rPr lang="en-US" sz="1400" dirty="0" err="1">
                <a:latin typeface="Consolas"/>
                <a:cs typeface="Consolas"/>
              </a:rPr>
              <a:t>i</a:t>
            </a:r>
            <a:r>
              <a:rPr lang="en-US" sz="1400" dirty="0">
                <a:latin typeface="Consolas"/>
                <a:cs typeface="Consolas"/>
              </a:rPr>
              <a:t>+=</a:t>
            </a:r>
            <a:r>
              <a:rPr lang="en-US" sz="1400" dirty="0">
                <a:solidFill>
                  <a:srgbClr val="FF0000"/>
                </a:solidFill>
                <a:latin typeface="Consolas"/>
                <a:cs typeface="Consolas"/>
              </a:rPr>
              <a:t>T</a:t>
            </a:r>
            <a:r>
              <a:rPr lang="en-US" sz="1400" dirty="0">
                <a:latin typeface="Consolas"/>
                <a:cs typeface="Consolas"/>
              </a:rPr>
              <a:t>)</a:t>
            </a:r>
          </a:p>
          <a:p>
            <a:pPr>
              <a:lnSpc>
                <a:spcPct val="100000"/>
              </a:lnSpc>
            </a:pPr>
            <a:r>
              <a:rPr lang="en-US" sz="1400" dirty="0">
                <a:latin typeface="Consolas"/>
                <a:cs typeface="Consolas"/>
              </a:rPr>
              <a:t>	</a:t>
            </a:r>
            <a:r>
              <a:rPr lang="en-US" sz="1400" dirty="0" smtClean="0">
                <a:latin typeface="Consolas"/>
                <a:cs typeface="Consolas"/>
              </a:rPr>
              <a:t> for </a:t>
            </a:r>
            <a:r>
              <a:rPr lang="en-US" sz="1400" dirty="0">
                <a:latin typeface="Consolas"/>
                <a:cs typeface="Consolas"/>
              </a:rPr>
              <a:t>(j = 0; j &lt; n; j+=</a:t>
            </a:r>
            <a:r>
              <a:rPr lang="en-US" sz="1400" dirty="0">
                <a:solidFill>
                  <a:srgbClr val="FF0000"/>
                </a:solidFill>
                <a:latin typeface="Consolas"/>
                <a:cs typeface="Consolas"/>
              </a:rPr>
              <a:t>T</a:t>
            </a:r>
            <a:r>
              <a:rPr lang="en-US" sz="1400" dirty="0">
                <a:latin typeface="Consolas"/>
                <a:cs typeface="Consolas"/>
              </a:rPr>
              <a:t>)</a:t>
            </a:r>
          </a:p>
          <a:p>
            <a:pPr>
              <a:lnSpc>
                <a:spcPct val="100000"/>
              </a:lnSpc>
            </a:pPr>
            <a:r>
              <a:rPr lang="en-US" sz="1400" dirty="0">
                <a:latin typeface="Consolas"/>
                <a:cs typeface="Consolas"/>
              </a:rPr>
              <a:t>        </a:t>
            </a:r>
            <a:r>
              <a:rPr lang="en-US" sz="1400" dirty="0" smtClean="0">
                <a:latin typeface="Consolas"/>
                <a:cs typeface="Consolas"/>
              </a:rPr>
              <a:t>for </a:t>
            </a:r>
            <a:r>
              <a:rPr lang="en-US" sz="1400" dirty="0">
                <a:latin typeface="Consolas"/>
                <a:cs typeface="Consolas"/>
              </a:rPr>
              <a:t>(k = 0; k &lt; n; k+=</a:t>
            </a:r>
            <a:r>
              <a:rPr lang="en-US" sz="1400" dirty="0">
                <a:solidFill>
                  <a:srgbClr val="FF0000"/>
                </a:solidFill>
                <a:latin typeface="Consolas"/>
                <a:cs typeface="Consolas"/>
              </a:rPr>
              <a:t>T</a:t>
            </a:r>
            <a:r>
              <a:rPr lang="en-US" sz="1400" dirty="0">
                <a:latin typeface="Consolas"/>
                <a:cs typeface="Consolas"/>
              </a:rPr>
              <a:t>)</a:t>
            </a:r>
          </a:p>
          <a:p>
            <a:pPr>
              <a:lnSpc>
                <a:spcPct val="100000"/>
              </a:lnSpc>
            </a:pPr>
            <a:r>
              <a:rPr lang="en-US" sz="1400" dirty="0">
                <a:latin typeface="Consolas"/>
                <a:cs typeface="Consolas"/>
              </a:rPr>
              <a:t>		</a:t>
            </a:r>
            <a:r>
              <a:rPr lang="en-US" sz="1400" dirty="0" smtClean="0">
                <a:latin typeface="Consolas"/>
                <a:cs typeface="Consolas"/>
              </a:rPr>
              <a:t> </a:t>
            </a:r>
            <a:r>
              <a:rPr lang="en-US" sz="1400" dirty="0" smtClean="0">
                <a:solidFill>
                  <a:srgbClr val="990000"/>
                </a:solidFill>
                <a:latin typeface="Consolas"/>
                <a:cs typeface="Consolas"/>
              </a:rPr>
              <a:t>/</a:t>
            </a:r>
            <a:r>
              <a:rPr lang="en-US" sz="1400" dirty="0">
                <a:solidFill>
                  <a:srgbClr val="990000"/>
                </a:solidFill>
                <a:latin typeface="Consolas"/>
                <a:cs typeface="Consolas"/>
              </a:rPr>
              <a:t>* T x T mini matrix multiplications */</a:t>
            </a:r>
          </a:p>
          <a:p>
            <a:pPr>
              <a:lnSpc>
                <a:spcPct val="100000"/>
              </a:lnSpc>
            </a:pPr>
            <a:r>
              <a:rPr lang="en-US" sz="1400" dirty="0">
                <a:latin typeface="Consolas"/>
                <a:cs typeface="Consolas"/>
              </a:rPr>
              <a:t>         </a:t>
            </a:r>
            <a:r>
              <a:rPr lang="en-US" sz="1400" dirty="0" smtClean="0">
                <a:latin typeface="Consolas"/>
                <a:cs typeface="Consolas"/>
              </a:rPr>
              <a:t> </a:t>
            </a:r>
            <a:r>
              <a:rPr lang="en-US" sz="1400" dirty="0">
                <a:solidFill>
                  <a:srgbClr val="FF0000"/>
                </a:solidFill>
                <a:latin typeface="Consolas"/>
                <a:cs typeface="Consolas"/>
              </a:rPr>
              <a:t>for (i1 = </a:t>
            </a:r>
            <a:r>
              <a:rPr lang="en-US" sz="1400" dirty="0" err="1">
                <a:solidFill>
                  <a:srgbClr val="FF0000"/>
                </a:solidFill>
                <a:latin typeface="Consolas"/>
                <a:cs typeface="Consolas"/>
              </a:rPr>
              <a:t>i</a:t>
            </a:r>
            <a:r>
              <a:rPr lang="en-US" sz="1400" dirty="0">
                <a:solidFill>
                  <a:srgbClr val="FF0000"/>
                </a:solidFill>
                <a:latin typeface="Consolas"/>
                <a:cs typeface="Consolas"/>
              </a:rPr>
              <a:t>; i1 &lt; </a:t>
            </a:r>
            <a:r>
              <a:rPr lang="en-US" sz="1400" dirty="0" err="1">
                <a:solidFill>
                  <a:srgbClr val="FF0000"/>
                </a:solidFill>
                <a:latin typeface="Consolas"/>
                <a:cs typeface="Consolas"/>
              </a:rPr>
              <a:t>i+T</a:t>
            </a:r>
            <a:r>
              <a:rPr lang="en-US" sz="1400" dirty="0">
                <a:solidFill>
                  <a:srgbClr val="FF0000"/>
                </a:solidFill>
                <a:latin typeface="Consolas"/>
                <a:cs typeface="Consolas"/>
              </a:rPr>
              <a:t>; i1++)</a:t>
            </a:r>
          </a:p>
          <a:p>
            <a:r>
              <a:rPr lang="en-US" sz="1400" dirty="0">
                <a:solidFill>
                  <a:srgbClr val="FF0000"/>
                </a:solidFill>
                <a:latin typeface="Consolas"/>
                <a:cs typeface="Consolas"/>
              </a:rPr>
              <a:t>             </a:t>
            </a:r>
            <a:r>
              <a:rPr lang="en-US" sz="1400" dirty="0" smtClean="0">
                <a:solidFill>
                  <a:srgbClr val="FF0000"/>
                </a:solidFill>
                <a:latin typeface="Consolas"/>
                <a:cs typeface="Consolas"/>
              </a:rPr>
              <a:t>for </a:t>
            </a:r>
            <a:r>
              <a:rPr lang="en-US" sz="1400" dirty="0">
                <a:solidFill>
                  <a:srgbClr val="FF0000"/>
                </a:solidFill>
                <a:latin typeface="Consolas"/>
                <a:cs typeface="Consolas"/>
              </a:rPr>
              <a:t>(j1 = j; j1 &lt; </a:t>
            </a:r>
            <a:r>
              <a:rPr lang="en-US" sz="1400" dirty="0" err="1">
                <a:solidFill>
                  <a:srgbClr val="FF0000"/>
                </a:solidFill>
                <a:latin typeface="Consolas"/>
                <a:cs typeface="Consolas"/>
              </a:rPr>
              <a:t>j+T</a:t>
            </a:r>
            <a:r>
              <a:rPr lang="en-US" sz="1400" dirty="0">
                <a:solidFill>
                  <a:srgbClr val="FF0000"/>
                </a:solidFill>
                <a:latin typeface="Consolas"/>
                <a:cs typeface="Consolas"/>
              </a:rPr>
              <a:t>; j1++)</a:t>
            </a:r>
          </a:p>
          <a:p>
            <a:r>
              <a:rPr lang="en-US" sz="1400" dirty="0">
                <a:solidFill>
                  <a:srgbClr val="FF0000"/>
                </a:solidFill>
                <a:latin typeface="Consolas"/>
                <a:cs typeface="Consolas"/>
              </a:rPr>
              <a:t>               </a:t>
            </a:r>
            <a:r>
              <a:rPr lang="en-US" sz="1400" dirty="0" smtClean="0">
                <a:solidFill>
                  <a:srgbClr val="FF0000"/>
                </a:solidFill>
                <a:latin typeface="Consolas"/>
                <a:cs typeface="Consolas"/>
              </a:rPr>
              <a:t>for </a:t>
            </a:r>
            <a:r>
              <a:rPr lang="en-US" sz="1400" dirty="0">
                <a:solidFill>
                  <a:srgbClr val="FF0000"/>
                </a:solidFill>
                <a:latin typeface="Consolas"/>
                <a:cs typeface="Consolas"/>
              </a:rPr>
              <a:t>(k1 = k; k1 &lt; </a:t>
            </a:r>
            <a:r>
              <a:rPr lang="en-US" sz="1400" dirty="0" err="1">
                <a:solidFill>
                  <a:srgbClr val="FF0000"/>
                </a:solidFill>
                <a:latin typeface="Consolas"/>
                <a:cs typeface="Consolas"/>
              </a:rPr>
              <a:t>k+T</a:t>
            </a:r>
            <a:r>
              <a:rPr lang="en-US" sz="1400" dirty="0">
                <a:solidFill>
                  <a:srgbClr val="FF0000"/>
                </a:solidFill>
                <a:latin typeface="Consolas"/>
                <a:cs typeface="Consolas"/>
              </a:rPr>
              <a:t>; k1++)</a:t>
            </a:r>
          </a:p>
          <a:p>
            <a:pPr>
              <a:lnSpc>
                <a:spcPct val="100000"/>
              </a:lnSpc>
            </a:pPr>
            <a:r>
              <a:rPr lang="en-US" sz="1400" dirty="0">
                <a:solidFill>
                  <a:srgbClr val="FF0000"/>
                </a:solidFill>
                <a:latin typeface="Consolas"/>
                <a:cs typeface="Consolas"/>
              </a:rPr>
              <a:t>	               </a:t>
            </a:r>
            <a:r>
              <a:rPr lang="en-US" sz="1400" dirty="0" smtClean="0">
                <a:solidFill>
                  <a:srgbClr val="FF0000"/>
                </a:solidFill>
                <a:latin typeface="Consolas"/>
                <a:cs typeface="Consolas"/>
              </a:rPr>
              <a:t>c</a:t>
            </a:r>
            <a:r>
              <a:rPr lang="en-US" sz="1400" dirty="0">
                <a:solidFill>
                  <a:srgbClr val="FF0000"/>
                </a:solidFill>
                <a:latin typeface="Consolas"/>
                <a:cs typeface="Consolas"/>
              </a:rPr>
              <a:t>[</a:t>
            </a:r>
            <a:r>
              <a:rPr lang="en-US" sz="1400" dirty="0" smtClean="0">
                <a:solidFill>
                  <a:srgbClr val="FF0000"/>
                </a:solidFill>
                <a:latin typeface="Consolas"/>
                <a:cs typeface="Consolas"/>
              </a:rPr>
              <a:t>i1][j1</a:t>
            </a:r>
            <a:r>
              <a:rPr lang="en-US" sz="1400" dirty="0">
                <a:solidFill>
                  <a:srgbClr val="FF0000"/>
                </a:solidFill>
                <a:latin typeface="Consolas"/>
                <a:cs typeface="Consolas"/>
              </a:rPr>
              <a:t>] += a[</a:t>
            </a:r>
            <a:r>
              <a:rPr lang="en-US" sz="1400" dirty="0" smtClean="0">
                <a:solidFill>
                  <a:srgbClr val="FF0000"/>
                </a:solidFill>
                <a:latin typeface="Consolas"/>
                <a:cs typeface="Consolas"/>
              </a:rPr>
              <a:t>i1][k1</a:t>
            </a:r>
            <a:r>
              <a:rPr lang="en-US" sz="1400" dirty="0">
                <a:solidFill>
                  <a:srgbClr val="FF0000"/>
                </a:solidFill>
                <a:latin typeface="Consolas"/>
                <a:cs typeface="Consolas"/>
              </a:rPr>
              <a:t>]*b[</a:t>
            </a:r>
            <a:r>
              <a:rPr lang="en-US" sz="1400" dirty="0" smtClean="0">
                <a:solidFill>
                  <a:srgbClr val="FF0000"/>
                </a:solidFill>
                <a:latin typeface="Consolas"/>
                <a:cs typeface="Consolas"/>
              </a:rPr>
              <a:t>k1][j1</a:t>
            </a:r>
            <a:r>
              <a:rPr lang="en-US" sz="1400" dirty="0">
                <a:solidFill>
                  <a:srgbClr val="FF0000"/>
                </a:solidFill>
                <a:latin typeface="Consolas"/>
                <a:cs typeface="Consolas"/>
              </a:rPr>
              <a:t>];</a:t>
            </a:r>
          </a:p>
          <a:p>
            <a:pPr>
              <a:lnSpc>
                <a:spcPct val="100000"/>
              </a:lnSpc>
            </a:pPr>
            <a:r>
              <a:rPr lang="en-US" sz="1400" dirty="0">
                <a:latin typeface="Consolas"/>
                <a:cs typeface="Consolas"/>
              </a:rPr>
              <a:t>}</a:t>
            </a:r>
          </a:p>
        </p:txBody>
      </p:sp>
      <p:sp>
        <p:nvSpPr>
          <p:cNvPr id="5" name="Rectangle 4"/>
          <p:cNvSpPr/>
          <p:nvPr/>
        </p:nvSpPr>
        <p:spPr bwMode="auto">
          <a:xfrm>
            <a:off x="2398713" y="4645025"/>
            <a:ext cx="1143000" cy="11430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lIns="91429" tIns="45714" rIns="91429" bIns="45714"/>
          <a:lstStyle/>
          <a:p>
            <a:pPr>
              <a:lnSpc>
                <a:spcPct val="100000"/>
              </a:lnSpc>
              <a:spcBef>
                <a:spcPct val="0"/>
              </a:spcBef>
              <a:defRPr/>
            </a:pPr>
            <a:r>
              <a:rPr lang="en-US" sz="2000" dirty="0">
                <a:cs typeface="Courier New" pitchFamily="49" charset="0"/>
              </a:rPr>
              <a:t>a</a:t>
            </a:r>
          </a:p>
        </p:txBody>
      </p:sp>
      <p:sp>
        <p:nvSpPr>
          <p:cNvPr id="6" name="Rectangle 5"/>
          <p:cNvSpPr/>
          <p:nvPr/>
        </p:nvSpPr>
        <p:spPr bwMode="auto">
          <a:xfrm>
            <a:off x="3998913" y="4645025"/>
            <a:ext cx="1143000" cy="11430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lIns="91429" tIns="45714" rIns="91429" bIns="45714"/>
          <a:lstStyle/>
          <a:p>
            <a:pPr>
              <a:lnSpc>
                <a:spcPct val="100000"/>
              </a:lnSpc>
              <a:spcBef>
                <a:spcPct val="0"/>
              </a:spcBef>
              <a:defRPr/>
            </a:pPr>
            <a:r>
              <a:rPr lang="en-US" sz="2000" dirty="0">
                <a:cs typeface="Courier New" pitchFamily="49" charset="0"/>
              </a:rPr>
              <a:t>b</a:t>
            </a:r>
          </a:p>
        </p:txBody>
      </p:sp>
      <p:sp>
        <p:nvSpPr>
          <p:cNvPr id="55302" name="TextBox 8"/>
          <p:cNvSpPr txBox="1">
            <a:spLocks noChangeArrowheads="1"/>
          </p:cNvSpPr>
          <p:nvPr/>
        </p:nvSpPr>
        <p:spPr bwMode="auto">
          <a:xfrm>
            <a:off x="2095500" y="5316538"/>
            <a:ext cx="357188" cy="27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29" tIns="45714" rIns="91429" bIns="45714">
            <a:spAutoFit/>
          </a:bodyPr>
          <a:lstStyle/>
          <a:p>
            <a:r>
              <a:rPr lang="en-US">
                <a:latin typeface="Calibri" pitchFamily="34" charset="0"/>
              </a:rPr>
              <a:t>i1</a:t>
            </a:r>
          </a:p>
        </p:txBody>
      </p:sp>
      <p:sp>
        <p:nvSpPr>
          <p:cNvPr id="55303" name="TextBox 9"/>
          <p:cNvSpPr txBox="1">
            <a:spLocks noChangeArrowheads="1"/>
          </p:cNvSpPr>
          <p:nvPr/>
        </p:nvSpPr>
        <p:spPr bwMode="auto">
          <a:xfrm>
            <a:off x="4508500" y="4298950"/>
            <a:ext cx="360363" cy="27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29" tIns="45714" rIns="91429" bIns="45714">
            <a:spAutoFit/>
          </a:bodyPr>
          <a:lstStyle/>
          <a:p>
            <a:r>
              <a:rPr lang="en-US" dirty="0">
                <a:latin typeface="Calibri" pitchFamily="34" charset="0"/>
              </a:rPr>
              <a:t>j1</a:t>
            </a:r>
          </a:p>
        </p:txBody>
      </p:sp>
      <p:sp>
        <p:nvSpPr>
          <p:cNvPr id="55304" name="TextBox 11"/>
          <p:cNvSpPr txBox="1">
            <a:spLocks noChangeArrowheads="1"/>
          </p:cNvSpPr>
          <p:nvPr/>
        </p:nvSpPr>
        <p:spPr bwMode="auto">
          <a:xfrm>
            <a:off x="3584575" y="5059363"/>
            <a:ext cx="390525" cy="412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29" tIns="45714" rIns="91429" bIns="45714">
            <a:spAutoFit/>
          </a:bodyPr>
          <a:lstStyle/>
          <a:p>
            <a:r>
              <a:rPr lang="en-US" sz="3200">
                <a:latin typeface="Calibri" pitchFamily="34" charset="0"/>
              </a:rPr>
              <a:t>*</a:t>
            </a:r>
          </a:p>
        </p:txBody>
      </p:sp>
      <p:sp>
        <p:nvSpPr>
          <p:cNvPr id="13" name="Rectangle 12"/>
          <p:cNvSpPr/>
          <p:nvPr/>
        </p:nvSpPr>
        <p:spPr bwMode="auto">
          <a:xfrm>
            <a:off x="614363" y="4645025"/>
            <a:ext cx="1143000" cy="11430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lIns="91429" tIns="45714" rIns="91429" bIns="45714"/>
          <a:lstStyle/>
          <a:p>
            <a:pPr>
              <a:lnSpc>
                <a:spcPct val="100000"/>
              </a:lnSpc>
              <a:spcBef>
                <a:spcPct val="0"/>
              </a:spcBef>
              <a:defRPr/>
            </a:pPr>
            <a:r>
              <a:rPr lang="en-US" sz="2000" dirty="0">
                <a:cs typeface="Courier New" pitchFamily="49" charset="0"/>
              </a:rPr>
              <a:t>c</a:t>
            </a:r>
          </a:p>
        </p:txBody>
      </p:sp>
      <p:sp>
        <p:nvSpPr>
          <p:cNvPr id="55306" name="TextBox 13"/>
          <p:cNvSpPr txBox="1">
            <a:spLocks noChangeArrowheads="1"/>
          </p:cNvSpPr>
          <p:nvPr/>
        </p:nvSpPr>
        <p:spPr bwMode="auto">
          <a:xfrm>
            <a:off x="1798638" y="4957763"/>
            <a:ext cx="595312" cy="412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29" tIns="45714" rIns="91429" bIns="45714">
            <a:spAutoFit/>
          </a:bodyPr>
          <a:lstStyle/>
          <a:p>
            <a:r>
              <a:rPr lang="en-US" sz="3200">
                <a:latin typeface="Calibri" pitchFamily="34" charset="0"/>
              </a:rPr>
              <a:t>+=</a:t>
            </a:r>
          </a:p>
        </p:txBody>
      </p:sp>
      <p:sp>
        <p:nvSpPr>
          <p:cNvPr id="16" name="Rectangle 15"/>
          <p:cNvSpPr/>
          <p:nvPr/>
        </p:nvSpPr>
        <p:spPr bwMode="auto">
          <a:xfrm>
            <a:off x="1257300" y="5432425"/>
            <a:ext cx="185738" cy="187325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lIns="91429" tIns="45714" rIns="91429" bIns="45714" anchor="ctr" anchorCtr="1"/>
          <a:lstStyle/>
          <a:p>
            <a:pPr algn="ctr">
              <a:lnSpc>
                <a:spcPct val="100000"/>
              </a:lnSpc>
              <a:spcBef>
                <a:spcPct val="0"/>
              </a:spcBef>
              <a:defRPr/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19" name="Rectangle 18"/>
          <p:cNvSpPr/>
          <p:nvPr/>
        </p:nvSpPr>
        <p:spPr bwMode="auto">
          <a:xfrm>
            <a:off x="2398713" y="5407025"/>
            <a:ext cx="1143000" cy="2286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lIns="91429" tIns="45714" rIns="91429" bIns="45714" anchor="ctr" anchorCtr="1"/>
          <a:lstStyle/>
          <a:p>
            <a:pPr algn="ctr">
              <a:lnSpc>
                <a:spcPct val="100000"/>
              </a:lnSpc>
              <a:spcBef>
                <a:spcPct val="0"/>
              </a:spcBef>
              <a:defRPr/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20" name="Rectangle 19"/>
          <p:cNvSpPr/>
          <p:nvPr/>
        </p:nvSpPr>
        <p:spPr bwMode="auto">
          <a:xfrm rot="5400000">
            <a:off x="4110038" y="5102225"/>
            <a:ext cx="1143000" cy="2286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lIns="91429" tIns="45714" rIns="91429" bIns="45714" anchor="ctr" anchorCtr="1"/>
          <a:lstStyle/>
          <a:p>
            <a:pPr algn="ctr">
              <a:lnSpc>
                <a:spcPct val="100000"/>
              </a:lnSpc>
              <a:spcBef>
                <a:spcPct val="0"/>
              </a:spcBef>
              <a:defRPr/>
            </a:pPr>
            <a:endParaRPr lang="en-US" dirty="0">
              <a:latin typeface="Calibri" pitchFamily="34" charset="0"/>
            </a:endParaRPr>
          </a:p>
        </p:txBody>
      </p:sp>
      <p:cxnSp>
        <p:nvCxnSpPr>
          <p:cNvPr id="55310" name="Straight Connector 22"/>
          <p:cNvCxnSpPr>
            <a:cxnSpLocks noChangeShapeType="1"/>
          </p:cNvCxnSpPr>
          <p:nvPr/>
        </p:nvCxnSpPr>
        <p:spPr bwMode="auto">
          <a:xfrm rot="5400000">
            <a:off x="2963069" y="5512594"/>
            <a:ext cx="228600" cy="1588"/>
          </a:xfrm>
          <a:prstGeom prst="line">
            <a:avLst/>
          </a:prstGeom>
          <a:noFill/>
          <a:ln w="25400" algn="ctr">
            <a:solidFill>
              <a:schemeClr val="bg1"/>
            </a:solidFill>
            <a:round/>
            <a:headEnd/>
            <a:tailEnd/>
          </a:ln>
        </p:spPr>
      </p:cxnSp>
      <p:cxnSp>
        <p:nvCxnSpPr>
          <p:cNvPr id="55311" name="Straight Connector 23"/>
          <p:cNvCxnSpPr>
            <a:cxnSpLocks noChangeShapeType="1"/>
          </p:cNvCxnSpPr>
          <p:nvPr/>
        </p:nvCxnSpPr>
        <p:spPr bwMode="auto">
          <a:xfrm rot="5400000">
            <a:off x="3199607" y="5512594"/>
            <a:ext cx="228600" cy="1587"/>
          </a:xfrm>
          <a:prstGeom prst="line">
            <a:avLst/>
          </a:prstGeom>
          <a:noFill/>
          <a:ln w="25400" algn="ctr">
            <a:solidFill>
              <a:schemeClr val="bg1"/>
            </a:solidFill>
            <a:round/>
            <a:headEnd/>
            <a:tailEnd/>
          </a:ln>
        </p:spPr>
      </p:cxnSp>
      <p:cxnSp>
        <p:nvCxnSpPr>
          <p:cNvPr id="55312" name="Straight Connector 24"/>
          <p:cNvCxnSpPr>
            <a:cxnSpLocks noChangeShapeType="1"/>
          </p:cNvCxnSpPr>
          <p:nvPr/>
        </p:nvCxnSpPr>
        <p:spPr bwMode="auto">
          <a:xfrm rot="5400000">
            <a:off x="2497932" y="5512594"/>
            <a:ext cx="228600" cy="1587"/>
          </a:xfrm>
          <a:prstGeom prst="line">
            <a:avLst/>
          </a:prstGeom>
          <a:noFill/>
          <a:ln w="25400" algn="ctr">
            <a:solidFill>
              <a:schemeClr val="bg1"/>
            </a:solidFill>
            <a:round/>
            <a:headEnd/>
            <a:tailEnd/>
          </a:ln>
        </p:spPr>
      </p:cxnSp>
      <p:cxnSp>
        <p:nvCxnSpPr>
          <p:cNvPr id="55313" name="Straight Connector 25"/>
          <p:cNvCxnSpPr>
            <a:cxnSpLocks noChangeShapeType="1"/>
          </p:cNvCxnSpPr>
          <p:nvPr/>
        </p:nvCxnSpPr>
        <p:spPr bwMode="auto">
          <a:xfrm rot="5400000">
            <a:off x="2726532" y="5512594"/>
            <a:ext cx="228600" cy="1587"/>
          </a:xfrm>
          <a:prstGeom prst="line">
            <a:avLst/>
          </a:prstGeom>
          <a:noFill/>
          <a:ln w="25400" algn="ctr">
            <a:solidFill>
              <a:schemeClr val="bg1"/>
            </a:solidFill>
            <a:round/>
            <a:headEnd/>
            <a:tailEnd/>
          </a:ln>
        </p:spPr>
      </p:cxnSp>
      <p:grpSp>
        <p:nvGrpSpPr>
          <p:cNvPr id="55314" name="Group 30"/>
          <p:cNvGrpSpPr>
            <a:grpSpLocks/>
          </p:cNvGrpSpPr>
          <p:nvPr/>
        </p:nvGrpSpPr>
        <p:grpSpPr bwMode="auto">
          <a:xfrm rot="5400000">
            <a:off x="4321968" y="5110957"/>
            <a:ext cx="703263" cy="228600"/>
            <a:chOff x="2650069" y="6316133"/>
            <a:chExt cx="702734" cy="228600"/>
          </a:xfrm>
        </p:grpSpPr>
        <p:cxnSp>
          <p:nvCxnSpPr>
            <p:cNvPr id="55317" name="Straight Connector 26"/>
            <p:cNvCxnSpPr>
              <a:cxnSpLocks noChangeShapeType="1"/>
            </p:cNvCxnSpPr>
            <p:nvPr/>
          </p:nvCxnSpPr>
          <p:spPr bwMode="auto">
            <a:xfrm rot="5400000">
              <a:off x="3000642" y="6429639"/>
              <a:ext cx="228600" cy="1588"/>
            </a:xfrm>
            <a:prstGeom prst="line">
              <a:avLst/>
            </a:prstGeom>
            <a:noFill/>
            <a:ln w="25400" algn="ctr">
              <a:solidFill>
                <a:schemeClr val="bg1"/>
              </a:solidFill>
              <a:round/>
              <a:headEnd/>
              <a:tailEnd/>
            </a:ln>
          </p:spPr>
        </p:cxnSp>
        <p:cxnSp>
          <p:nvCxnSpPr>
            <p:cNvPr id="55318" name="Straight Connector 27"/>
            <p:cNvCxnSpPr>
              <a:cxnSpLocks noChangeShapeType="1"/>
            </p:cNvCxnSpPr>
            <p:nvPr/>
          </p:nvCxnSpPr>
          <p:spPr bwMode="auto">
            <a:xfrm rot="5400000">
              <a:off x="3237709" y="6429639"/>
              <a:ext cx="228600" cy="1588"/>
            </a:xfrm>
            <a:prstGeom prst="line">
              <a:avLst/>
            </a:prstGeom>
            <a:noFill/>
            <a:ln w="25400" algn="ctr">
              <a:solidFill>
                <a:schemeClr val="bg1"/>
              </a:solidFill>
              <a:round/>
              <a:headEnd/>
              <a:tailEnd/>
            </a:ln>
          </p:spPr>
        </p:cxnSp>
        <p:cxnSp>
          <p:nvCxnSpPr>
            <p:cNvPr id="55319" name="Straight Connector 28"/>
            <p:cNvCxnSpPr>
              <a:cxnSpLocks noChangeShapeType="1"/>
            </p:cNvCxnSpPr>
            <p:nvPr/>
          </p:nvCxnSpPr>
          <p:spPr bwMode="auto">
            <a:xfrm rot="5400000">
              <a:off x="2536563" y="6429639"/>
              <a:ext cx="228600" cy="1588"/>
            </a:xfrm>
            <a:prstGeom prst="line">
              <a:avLst/>
            </a:prstGeom>
            <a:noFill/>
            <a:ln w="25400" algn="ctr">
              <a:solidFill>
                <a:schemeClr val="bg1"/>
              </a:solidFill>
              <a:round/>
              <a:headEnd/>
              <a:tailEnd/>
            </a:ln>
          </p:spPr>
        </p:cxnSp>
        <p:cxnSp>
          <p:nvCxnSpPr>
            <p:cNvPr id="55320" name="Straight Connector 29"/>
            <p:cNvCxnSpPr>
              <a:cxnSpLocks noChangeShapeType="1"/>
            </p:cNvCxnSpPr>
            <p:nvPr/>
          </p:nvCxnSpPr>
          <p:spPr bwMode="auto">
            <a:xfrm rot="5400000">
              <a:off x="2765163" y="6429639"/>
              <a:ext cx="228600" cy="1588"/>
            </a:xfrm>
            <a:prstGeom prst="line">
              <a:avLst/>
            </a:prstGeom>
            <a:noFill/>
            <a:ln w="25400" algn="ctr">
              <a:solidFill>
                <a:schemeClr val="bg1"/>
              </a:solidFill>
              <a:round/>
              <a:headEnd/>
              <a:tailEnd/>
            </a:ln>
          </p:spPr>
        </p:cxnSp>
      </p:grpSp>
      <p:sp>
        <p:nvSpPr>
          <p:cNvPr id="32" name="TextBox 31"/>
          <p:cNvSpPr txBox="1"/>
          <p:nvPr/>
        </p:nvSpPr>
        <p:spPr>
          <a:xfrm>
            <a:off x="3871913" y="6092825"/>
            <a:ext cx="1420812" cy="273050"/>
          </a:xfrm>
          <a:prstGeom prst="rect">
            <a:avLst/>
          </a:prstGeom>
          <a:noFill/>
        </p:spPr>
        <p:txBody>
          <a:bodyPr wrap="none" lIns="91429" tIns="45714" rIns="91429" bIns="45714">
            <a:spAutoFit/>
          </a:bodyPr>
          <a:lstStyle/>
          <a:p>
            <a:pPr>
              <a:defRPr/>
            </a:pP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Tile size T x T</a:t>
            </a:r>
          </a:p>
        </p:txBody>
      </p:sp>
      <p:cxnSp>
        <p:nvCxnSpPr>
          <p:cNvPr id="55316" name="Straight Arrow Connector 33"/>
          <p:cNvCxnSpPr>
            <a:cxnSpLocks noChangeShapeType="1"/>
            <a:stCxn id="32" idx="0"/>
            <a:endCxn id="20" idx="3"/>
          </p:cNvCxnSpPr>
          <p:nvPr/>
        </p:nvCxnSpPr>
        <p:spPr bwMode="auto">
          <a:xfrm flipV="1">
            <a:off x="4582319" y="5788025"/>
            <a:ext cx="99219" cy="304800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/>
            <a:tailEnd type="arrow" w="med" len="med"/>
          </a:ln>
        </p:spPr>
      </p:cxnSp>
    </p:spTree>
    <p:extLst>
      <p:ext uri="{BB962C8B-B14F-4D97-AF65-F5344CB8AC3E}">
        <p14:creationId xmlns:p14="http://schemas.microsoft.com/office/powerpoint/2010/main" val="6516565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Big picture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 bwMode="auto">
          <a:xfrm>
            <a:off x="3451225" y="1574800"/>
            <a:ext cx="2405063" cy="2371725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/>
          <a:lstStyle/>
          <a:p>
            <a:pPr>
              <a:lnSpc>
                <a:spcPct val="100000"/>
              </a:lnSpc>
              <a:spcBef>
                <a:spcPct val="0"/>
              </a:spcBef>
              <a:defRPr/>
            </a:pPr>
            <a:endParaRPr lang="en-US" sz="2000" dirty="0">
              <a:cs typeface="Courier New" pitchFamily="49" charset="0"/>
            </a:endParaRPr>
          </a:p>
        </p:txBody>
      </p:sp>
      <p:sp>
        <p:nvSpPr>
          <p:cNvPr id="16388" name="TextBox 11"/>
          <p:cNvSpPr txBox="1">
            <a:spLocks noChangeArrowheads="1"/>
          </p:cNvSpPr>
          <p:nvPr/>
        </p:nvSpPr>
        <p:spPr bwMode="auto">
          <a:xfrm>
            <a:off x="5856288" y="2543175"/>
            <a:ext cx="390525" cy="585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>
                <a:latin typeface="Calibri" pitchFamily="34" charset="0"/>
              </a:rPr>
              <a:t>*</a:t>
            </a:r>
          </a:p>
        </p:txBody>
      </p:sp>
      <p:sp>
        <p:nvSpPr>
          <p:cNvPr id="16389" name="TextBox 13"/>
          <p:cNvSpPr txBox="1">
            <a:spLocks noChangeArrowheads="1"/>
          </p:cNvSpPr>
          <p:nvPr/>
        </p:nvSpPr>
        <p:spPr bwMode="auto">
          <a:xfrm>
            <a:off x="2773363" y="2466975"/>
            <a:ext cx="595312" cy="439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>
                <a:latin typeface="Calibri" pitchFamily="34" charset="0"/>
              </a:rPr>
              <a:t>+=</a:t>
            </a:r>
          </a:p>
        </p:txBody>
      </p:sp>
      <p:sp>
        <p:nvSpPr>
          <p:cNvPr id="26" name="Rectangle 25"/>
          <p:cNvSpPr/>
          <p:nvPr/>
        </p:nvSpPr>
        <p:spPr bwMode="auto">
          <a:xfrm>
            <a:off x="6257925" y="1574800"/>
            <a:ext cx="2405063" cy="2371725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/>
          <a:lstStyle/>
          <a:p>
            <a:pPr>
              <a:lnSpc>
                <a:spcPct val="100000"/>
              </a:lnSpc>
              <a:spcBef>
                <a:spcPct val="0"/>
              </a:spcBef>
              <a:defRPr/>
            </a:pPr>
            <a:endParaRPr lang="en-US" sz="2000" dirty="0">
              <a:cs typeface="Courier New" pitchFamily="49" charset="0"/>
            </a:endParaRPr>
          </a:p>
        </p:txBody>
      </p:sp>
      <p:sp>
        <p:nvSpPr>
          <p:cNvPr id="27" name="Rectangle 26"/>
          <p:cNvSpPr/>
          <p:nvPr/>
        </p:nvSpPr>
        <p:spPr bwMode="auto">
          <a:xfrm>
            <a:off x="288925" y="1574800"/>
            <a:ext cx="2405063" cy="2371725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/>
          <a:lstStyle/>
          <a:p>
            <a:pPr>
              <a:lnSpc>
                <a:spcPct val="100000"/>
              </a:lnSpc>
              <a:spcBef>
                <a:spcPct val="0"/>
              </a:spcBef>
              <a:defRPr/>
            </a:pPr>
            <a:endParaRPr lang="en-US" sz="2000" dirty="0">
              <a:cs typeface="Courier New" pitchFamily="49" charset="0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288925" y="1584008"/>
            <a:ext cx="846138" cy="842962"/>
          </a:xfrm>
          <a:prstGeom prst="rect">
            <a:avLst/>
          </a:prstGeom>
          <a:solidFill>
            <a:srgbClr val="0000FF"/>
          </a:solidFill>
          <a:ln w="25400" cap="flat" cmpd="sng" algn="ctr">
            <a:solidFill>
              <a:srgbClr val="0000FF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anchor="ctr" anchorCtr="1"/>
          <a:lstStyle/>
          <a:p>
            <a:pPr algn="ctr">
              <a:lnSpc>
                <a:spcPct val="100000"/>
              </a:lnSpc>
              <a:spcBef>
                <a:spcPct val="0"/>
              </a:spcBef>
              <a:defRPr/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28" name="Rectangle 27"/>
          <p:cNvSpPr/>
          <p:nvPr/>
        </p:nvSpPr>
        <p:spPr bwMode="auto">
          <a:xfrm>
            <a:off x="3484563" y="1584008"/>
            <a:ext cx="846138" cy="842962"/>
          </a:xfrm>
          <a:prstGeom prst="rect">
            <a:avLst/>
          </a:prstGeom>
          <a:solidFill>
            <a:srgbClr val="0000FF"/>
          </a:solidFill>
          <a:ln w="25400" cap="flat" cmpd="sng" algn="ctr">
            <a:solidFill>
              <a:srgbClr val="0000FF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anchor="ctr" anchorCtr="1"/>
          <a:lstStyle/>
          <a:p>
            <a:pPr algn="ctr">
              <a:lnSpc>
                <a:spcPct val="100000"/>
              </a:lnSpc>
              <a:spcBef>
                <a:spcPct val="0"/>
              </a:spcBef>
              <a:defRPr/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29" name="Rectangle 28"/>
          <p:cNvSpPr/>
          <p:nvPr/>
        </p:nvSpPr>
        <p:spPr bwMode="auto">
          <a:xfrm>
            <a:off x="6270625" y="1592263"/>
            <a:ext cx="846138" cy="842962"/>
          </a:xfrm>
          <a:prstGeom prst="rect">
            <a:avLst/>
          </a:prstGeom>
          <a:solidFill>
            <a:srgbClr val="0000FF"/>
          </a:solidFill>
          <a:ln w="25400" cap="flat" cmpd="sng" algn="ctr">
            <a:solidFill>
              <a:srgbClr val="0000FF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anchor="ctr" anchorCtr="1"/>
          <a:lstStyle/>
          <a:p>
            <a:pPr algn="ctr">
              <a:lnSpc>
                <a:spcPct val="100000"/>
              </a:lnSpc>
              <a:spcBef>
                <a:spcPct val="0"/>
              </a:spcBef>
              <a:defRPr/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16395" name="Rectangle 30"/>
          <p:cNvSpPr>
            <a:spLocks noChangeArrowheads="1"/>
          </p:cNvSpPr>
          <p:nvPr/>
        </p:nvSpPr>
        <p:spPr bwMode="auto">
          <a:xfrm>
            <a:off x="6267450" y="1574800"/>
            <a:ext cx="846138" cy="2371725"/>
          </a:xfrm>
          <a:prstGeom prst="rect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</p:spPr>
        <p:txBody>
          <a:bodyPr lIns="90487" tIns="44450" rIns="90487" bIns="44450">
            <a:spAutoFit/>
          </a:bodyPr>
          <a:lstStyle/>
          <a:p>
            <a:endParaRPr lang="en-US"/>
          </a:p>
        </p:txBody>
      </p:sp>
      <p:sp>
        <p:nvSpPr>
          <p:cNvPr id="16396" name="Rectangle 33"/>
          <p:cNvSpPr>
            <a:spLocks noChangeArrowheads="1"/>
          </p:cNvSpPr>
          <p:nvPr/>
        </p:nvSpPr>
        <p:spPr bwMode="auto">
          <a:xfrm rot="-5400000">
            <a:off x="4248151" y="814387"/>
            <a:ext cx="844550" cy="2371725"/>
          </a:xfrm>
          <a:prstGeom prst="rect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</p:spPr>
        <p:txBody>
          <a:bodyPr lIns="90487" tIns="44450" rIns="90487" bIns="44450">
            <a:spAutoFit/>
          </a:bodyPr>
          <a:lstStyle/>
          <a:p>
            <a:endParaRPr lang="en-US"/>
          </a:p>
        </p:txBody>
      </p:sp>
      <p:cxnSp>
        <p:nvCxnSpPr>
          <p:cNvPr id="16398" name="Straight Arrow Connector 33"/>
          <p:cNvCxnSpPr>
            <a:cxnSpLocks noChangeShapeType="1"/>
          </p:cNvCxnSpPr>
          <p:nvPr/>
        </p:nvCxnSpPr>
        <p:spPr bwMode="auto">
          <a:xfrm rot="5400000">
            <a:off x="5959475" y="3524250"/>
            <a:ext cx="844550" cy="0"/>
          </a:xfrm>
          <a:prstGeom prst="straightConnector1">
            <a:avLst/>
          </a:prstGeom>
          <a:noFill/>
          <a:ln w="57150" algn="ctr">
            <a:solidFill>
              <a:srgbClr val="C00000"/>
            </a:solidFill>
            <a:round/>
            <a:headEnd/>
            <a:tailEnd type="arrow" w="med" len="med"/>
          </a:ln>
        </p:spPr>
      </p:cxnSp>
      <p:cxnSp>
        <p:nvCxnSpPr>
          <p:cNvPr id="16399" name="Straight Arrow Connector 33"/>
          <p:cNvCxnSpPr>
            <a:cxnSpLocks noChangeShapeType="1"/>
          </p:cNvCxnSpPr>
          <p:nvPr/>
        </p:nvCxnSpPr>
        <p:spPr bwMode="auto">
          <a:xfrm>
            <a:off x="5010150" y="1682750"/>
            <a:ext cx="846138" cy="0"/>
          </a:xfrm>
          <a:prstGeom prst="straightConnector1">
            <a:avLst/>
          </a:prstGeom>
          <a:noFill/>
          <a:ln w="57150" algn="ctr">
            <a:solidFill>
              <a:srgbClr val="C00000"/>
            </a:solidFill>
            <a:round/>
            <a:headEnd/>
            <a:tailEnd type="arrow" w="med" len="med"/>
          </a:ln>
        </p:spPr>
      </p:cxnSp>
      <p:sp>
        <p:nvSpPr>
          <p:cNvPr id="49" name="Content Placeholder 2"/>
          <p:cNvSpPr>
            <a:spLocks noGrp="1"/>
          </p:cNvSpPr>
          <p:nvPr>
            <p:ph idx="1"/>
          </p:nvPr>
        </p:nvSpPr>
        <p:spPr>
          <a:xfrm>
            <a:off x="561975" y="4805363"/>
            <a:ext cx="7896225" cy="1103312"/>
          </a:xfrm>
        </p:spPr>
        <p:txBody>
          <a:bodyPr/>
          <a:lstStyle/>
          <a:p>
            <a:pPr>
              <a:defRPr/>
            </a:pPr>
            <a:r>
              <a:rPr lang="en-US" dirty="0" smtClean="0">
                <a:solidFill>
                  <a:srgbClr val="FF0000"/>
                </a:solidFill>
              </a:rPr>
              <a:t>First calculate C[0][0] – C[T-1][T-1]</a:t>
            </a:r>
          </a:p>
        </p:txBody>
      </p:sp>
    </p:spTree>
    <p:extLst>
      <p:ext uri="{BB962C8B-B14F-4D97-AF65-F5344CB8AC3E}">
        <p14:creationId xmlns:p14="http://schemas.microsoft.com/office/powerpoint/2010/main" val="28313187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-1.11111E-6 L 0.16527 0.00116 " pathEditMode="relative" rAng="0" ptsTypes="AA">
                                      <p:cBhvr>
                                        <p:cTn id="6" dur="3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264" y="46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1.48148E-6 L -4.44444E-6 0.22222 " pathEditMode="relative" rAng="0" ptsTypes="AA">
                                      <p:cBhvr>
                                        <p:cTn id="8" dur="3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111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animBg="1"/>
      <p:bldP spid="29" grpId="0" animBg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Big picture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 bwMode="auto">
          <a:xfrm>
            <a:off x="3451225" y="1574800"/>
            <a:ext cx="2405063" cy="2371725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/>
          <a:lstStyle/>
          <a:p>
            <a:pPr>
              <a:lnSpc>
                <a:spcPct val="100000"/>
              </a:lnSpc>
              <a:spcBef>
                <a:spcPct val="0"/>
              </a:spcBef>
              <a:defRPr/>
            </a:pPr>
            <a:endParaRPr lang="en-US" sz="2000" dirty="0">
              <a:cs typeface="Courier New" pitchFamily="49" charset="0"/>
            </a:endParaRPr>
          </a:p>
        </p:txBody>
      </p:sp>
      <p:sp>
        <p:nvSpPr>
          <p:cNvPr id="16388" name="TextBox 11"/>
          <p:cNvSpPr txBox="1">
            <a:spLocks noChangeArrowheads="1"/>
          </p:cNvSpPr>
          <p:nvPr/>
        </p:nvSpPr>
        <p:spPr bwMode="auto">
          <a:xfrm>
            <a:off x="5856288" y="2543175"/>
            <a:ext cx="390525" cy="585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>
                <a:latin typeface="Calibri" pitchFamily="34" charset="0"/>
              </a:rPr>
              <a:t>*</a:t>
            </a:r>
          </a:p>
        </p:txBody>
      </p:sp>
      <p:sp>
        <p:nvSpPr>
          <p:cNvPr id="16389" name="TextBox 13"/>
          <p:cNvSpPr txBox="1">
            <a:spLocks noChangeArrowheads="1"/>
          </p:cNvSpPr>
          <p:nvPr/>
        </p:nvSpPr>
        <p:spPr bwMode="auto">
          <a:xfrm>
            <a:off x="2773363" y="2466975"/>
            <a:ext cx="595312" cy="439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>
                <a:latin typeface="Calibri" pitchFamily="34" charset="0"/>
              </a:rPr>
              <a:t>+=</a:t>
            </a:r>
          </a:p>
        </p:txBody>
      </p:sp>
      <p:sp>
        <p:nvSpPr>
          <p:cNvPr id="26" name="Rectangle 25"/>
          <p:cNvSpPr/>
          <p:nvPr/>
        </p:nvSpPr>
        <p:spPr bwMode="auto">
          <a:xfrm>
            <a:off x="6257925" y="1574800"/>
            <a:ext cx="2405063" cy="2371725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/>
          <a:lstStyle/>
          <a:p>
            <a:pPr>
              <a:lnSpc>
                <a:spcPct val="100000"/>
              </a:lnSpc>
              <a:spcBef>
                <a:spcPct val="0"/>
              </a:spcBef>
              <a:defRPr/>
            </a:pPr>
            <a:endParaRPr lang="en-US" sz="2000" dirty="0">
              <a:cs typeface="Courier New" pitchFamily="49" charset="0"/>
            </a:endParaRPr>
          </a:p>
        </p:txBody>
      </p:sp>
      <p:sp>
        <p:nvSpPr>
          <p:cNvPr id="27" name="Rectangle 26"/>
          <p:cNvSpPr/>
          <p:nvPr/>
        </p:nvSpPr>
        <p:spPr bwMode="auto">
          <a:xfrm>
            <a:off x="288925" y="1574800"/>
            <a:ext cx="2405063" cy="2371725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/>
          <a:lstStyle/>
          <a:p>
            <a:pPr>
              <a:lnSpc>
                <a:spcPct val="100000"/>
              </a:lnSpc>
              <a:spcBef>
                <a:spcPct val="0"/>
              </a:spcBef>
              <a:defRPr/>
            </a:pPr>
            <a:endParaRPr lang="en-US" sz="2000" dirty="0">
              <a:cs typeface="Courier New" pitchFamily="49" charset="0"/>
            </a:endParaRPr>
          </a:p>
        </p:txBody>
      </p:sp>
      <p:sp>
        <p:nvSpPr>
          <p:cNvPr id="28" name="Rectangle 27"/>
          <p:cNvSpPr/>
          <p:nvPr/>
        </p:nvSpPr>
        <p:spPr bwMode="auto">
          <a:xfrm>
            <a:off x="3484563" y="1584008"/>
            <a:ext cx="846138" cy="842962"/>
          </a:xfrm>
          <a:prstGeom prst="rect">
            <a:avLst/>
          </a:prstGeom>
          <a:solidFill>
            <a:srgbClr val="0000FF"/>
          </a:solidFill>
          <a:ln w="25400" cap="flat" cmpd="sng" algn="ctr">
            <a:solidFill>
              <a:srgbClr val="0000FF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anchor="ctr" anchorCtr="1"/>
          <a:lstStyle/>
          <a:p>
            <a:pPr algn="ctr">
              <a:lnSpc>
                <a:spcPct val="100000"/>
              </a:lnSpc>
              <a:spcBef>
                <a:spcPct val="0"/>
              </a:spcBef>
              <a:defRPr/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29" name="Rectangle 28"/>
          <p:cNvSpPr/>
          <p:nvPr/>
        </p:nvSpPr>
        <p:spPr bwMode="auto">
          <a:xfrm>
            <a:off x="7185025" y="1592263"/>
            <a:ext cx="846138" cy="842962"/>
          </a:xfrm>
          <a:prstGeom prst="rect">
            <a:avLst/>
          </a:prstGeom>
          <a:solidFill>
            <a:srgbClr val="0000FF"/>
          </a:solidFill>
          <a:ln w="25400" cap="flat" cmpd="sng" algn="ctr">
            <a:solidFill>
              <a:srgbClr val="0000FF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anchor="ctr" anchorCtr="1"/>
          <a:lstStyle/>
          <a:p>
            <a:pPr algn="ctr">
              <a:lnSpc>
                <a:spcPct val="100000"/>
              </a:lnSpc>
              <a:spcBef>
                <a:spcPct val="0"/>
              </a:spcBef>
              <a:defRPr/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16395" name="Rectangle 30"/>
          <p:cNvSpPr>
            <a:spLocks noChangeArrowheads="1"/>
          </p:cNvSpPr>
          <p:nvPr/>
        </p:nvSpPr>
        <p:spPr bwMode="auto">
          <a:xfrm>
            <a:off x="7181850" y="1574800"/>
            <a:ext cx="846138" cy="2371725"/>
          </a:xfrm>
          <a:prstGeom prst="rect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</p:spPr>
        <p:txBody>
          <a:bodyPr lIns="90487" tIns="44450" rIns="90487" bIns="44450">
            <a:spAutoFit/>
          </a:bodyPr>
          <a:lstStyle/>
          <a:p>
            <a:endParaRPr lang="en-US"/>
          </a:p>
        </p:txBody>
      </p:sp>
      <p:sp>
        <p:nvSpPr>
          <p:cNvPr id="16396" name="Rectangle 33"/>
          <p:cNvSpPr>
            <a:spLocks noChangeArrowheads="1"/>
          </p:cNvSpPr>
          <p:nvPr/>
        </p:nvSpPr>
        <p:spPr bwMode="auto">
          <a:xfrm rot="-5400000">
            <a:off x="4248151" y="814387"/>
            <a:ext cx="844550" cy="2371725"/>
          </a:xfrm>
          <a:prstGeom prst="rect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</p:spPr>
        <p:txBody>
          <a:bodyPr lIns="90487" tIns="44450" rIns="90487" bIns="44450">
            <a:spAutoFit/>
          </a:bodyPr>
          <a:lstStyle/>
          <a:p>
            <a:endParaRPr lang="en-US"/>
          </a:p>
        </p:txBody>
      </p:sp>
      <p:cxnSp>
        <p:nvCxnSpPr>
          <p:cNvPr id="16398" name="Straight Arrow Connector 33"/>
          <p:cNvCxnSpPr>
            <a:cxnSpLocks noChangeShapeType="1"/>
          </p:cNvCxnSpPr>
          <p:nvPr/>
        </p:nvCxnSpPr>
        <p:spPr bwMode="auto">
          <a:xfrm rot="5400000">
            <a:off x="6873875" y="3524250"/>
            <a:ext cx="844550" cy="0"/>
          </a:xfrm>
          <a:prstGeom prst="straightConnector1">
            <a:avLst/>
          </a:prstGeom>
          <a:noFill/>
          <a:ln w="57150" algn="ctr">
            <a:solidFill>
              <a:srgbClr val="C00000"/>
            </a:solidFill>
            <a:round/>
            <a:headEnd/>
            <a:tailEnd type="arrow" w="med" len="med"/>
          </a:ln>
        </p:spPr>
      </p:cxnSp>
      <p:cxnSp>
        <p:nvCxnSpPr>
          <p:cNvPr id="16399" name="Straight Arrow Connector 33"/>
          <p:cNvCxnSpPr>
            <a:cxnSpLocks noChangeShapeType="1"/>
          </p:cNvCxnSpPr>
          <p:nvPr/>
        </p:nvCxnSpPr>
        <p:spPr bwMode="auto">
          <a:xfrm>
            <a:off x="5010150" y="1682750"/>
            <a:ext cx="846138" cy="0"/>
          </a:xfrm>
          <a:prstGeom prst="straightConnector1">
            <a:avLst/>
          </a:prstGeom>
          <a:noFill/>
          <a:ln w="57150" algn="ctr">
            <a:solidFill>
              <a:srgbClr val="C00000"/>
            </a:solidFill>
            <a:round/>
            <a:headEnd/>
            <a:tailEnd type="arrow" w="med" len="med"/>
          </a:ln>
        </p:spPr>
      </p:cxnSp>
      <p:sp>
        <p:nvSpPr>
          <p:cNvPr id="16" name="Rectangle 15"/>
          <p:cNvSpPr/>
          <p:nvPr/>
        </p:nvSpPr>
        <p:spPr bwMode="auto">
          <a:xfrm>
            <a:off x="1160463" y="1584008"/>
            <a:ext cx="846138" cy="842962"/>
          </a:xfrm>
          <a:prstGeom prst="rect">
            <a:avLst/>
          </a:prstGeom>
          <a:solidFill>
            <a:srgbClr val="0000FF"/>
          </a:solidFill>
          <a:ln w="25400" cap="flat" cmpd="sng" algn="ctr">
            <a:solidFill>
              <a:srgbClr val="0000FF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anchor="ctr" anchorCtr="1"/>
          <a:lstStyle/>
          <a:p>
            <a:pPr algn="ctr">
              <a:lnSpc>
                <a:spcPct val="100000"/>
              </a:lnSpc>
              <a:spcBef>
                <a:spcPct val="0"/>
              </a:spcBef>
              <a:defRPr/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18" name="Content Placeholder 2"/>
          <p:cNvSpPr txBox="1">
            <a:spLocks/>
          </p:cNvSpPr>
          <p:nvPr/>
        </p:nvSpPr>
        <p:spPr>
          <a:xfrm>
            <a:off x="561975" y="4805363"/>
            <a:ext cx="7896225" cy="11033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ts val="2000"/>
              </a:spcBef>
              <a:buClr>
                <a:schemeClr val="tx1">
                  <a:lumMod val="75000"/>
                  <a:lumOff val="25000"/>
                </a:schemeClr>
              </a:buClr>
              <a:buFont typeface="Arial" pitchFamily="34" charset="0"/>
              <a:buChar char="•"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79438" indent="-228600" algn="l" defTabSz="914400" rtl="0" eaLnBrk="1" latinLnBrk="0" hangingPunct="1">
              <a:spcBef>
                <a:spcPts val="600"/>
              </a:spcBef>
              <a:buClr>
                <a:schemeClr val="bg2">
                  <a:lumMod val="60000"/>
                  <a:lumOff val="40000"/>
                </a:schemeClr>
              </a:buClr>
              <a:buFont typeface="Arial" pitchFamily="34" charset="0"/>
              <a:buChar char="•"/>
              <a:defRPr sz="2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08038" indent="-228600" algn="l" defTabSz="914400" rtl="0" eaLnBrk="1" latinLnBrk="0" hangingPunct="1">
              <a:spcBef>
                <a:spcPts val="600"/>
              </a:spcBef>
              <a:buClr>
                <a:schemeClr val="tx1">
                  <a:lumMod val="75000"/>
                  <a:lumOff val="25000"/>
                </a:schemeClr>
              </a:buClr>
              <a:buFont typeface="Arial" pitchFamily="34" charset="0"/>
              <a:buChar char="•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36638" indent="-228600" algn="l" defTabSz="914400" rtl="0" eaLnBrk="1" latinLnBrk="0" hangingPunct="1">
              <a:spcBef>
                <a:spcPts val="600"/>
              </a:spcBef>
              <a:buClr>
                <a:schemeClr val="bg2">
                  <a:lumMod val="60000"/>
                  <a:lumOff val="40000"/>
                </a:schemeClr>
              </a:buClr>
              <a:buFont typeface="Arial" pitchFamily="34" charset="0"/>
              <a:buChar char="•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265238" indent="-228600" algn="l" defTabSz="914400" rtl="0" eaLnBrk="1" latinLnBrk="0" hangingPunct="1">
              <a:spcBef>
                <a:spcPts val="600"/>
              </a:spcBef>
              <a:buClr>
                <a:schemeClr val="tx1">
                  <a:lumMod val="75000"/>
                  <a:lumOff val="25000"/>
                </a:schemeClr>
              </a:buClr>
              <a:buFont typeface="Arial" pitchFamily="34" charset="0"/>
              <a:buChar char="•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dirty="0" smtClean="0">
                <a:solidFill>
                  <a:srgbClr val="FF0000"/>
                </a:solidFill>
              </a:rPr>
              <a:t>Next calculate C[0][T] – C[T-1][2T-1]</a:t>
            </a:r>
          </a:p>
        </p:txBody>
      </p:sp>
    </p:spTree>
    <p:extLst>
      <p:ext uri="{BB962C8B-B14F-4D97-AF65-F5344CB8AC3E}">
        <p14:creationId xmlns:p14="http://schemas.microsoft.com/office/powerpoint/2010/main" val="33560238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-1.11111E-6 L 0.16527 0.00116 " pathEditMode="relative" rAng="0" ptsTypes="AA">
                                      <p:cBhvr>
                                        <p:cTn id="6" dur="3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264" y="46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1.48148E-6 L -4.44444E-6 0.22222 " pathEditMode="relative" rAng="0" ptsTypes="AA">
                                      <p:cBhvr>
                                        <p:cTn id="8" dur="3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111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animBg="1"/>
      <p:bldP spid="29" grpId="0" animBg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Detailed Visualization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 bwMode="auto">
          <a:xfrm>
            <a:off x="3451225" y="1574800"/>
            <a:ext cx="2405063" cy="2371725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/>
          <a:lstStyle/>
          <a:p>
            <a:pPr>
              <a:lnSpc>
                <a:spcPct val="100000"/>
              </a:lnSpc>
              <a:spcBef>
                <a:spcPct val="0"/>
              </a:spcBef>
              <a:defRPr/>
            </a:pPr>
            <a:r>
              <a:rPr lang="en-US" sz="2000" dirty="0">
                <a:cs typeface="Courier New" pitchFamily="49" charset="0"/>
              </a:rPr>
              <a:t>a</a:t>
            </a:r>
          </a:p>
        </p:txBody>
      </p:sp>
      <p:sp>
        <p:nvSpPr>
          <p:cNvPr id="16388" name="TextBox 11"/>
          <p:cNvSpPr txBox="1">
            <a:spLocks noChangeArrowheads="1"/>
          </p:cNvSpPr>
          <p:nvPr/>
        </p:nvSpPr>
        <p:spPr bwMode="auto">
          <a:xfrm>
            <a:off x="5856288" y="2543175"/>
            <a:ext cx="390525" cy="585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>
                <a:latin typeface="Calibri" pitchFamily="34" charset="0"/>
              </a:rPr>
              <a:t>*</a:t>
            </a:r>
          </a:p>
        </p:txBody>
      </p:sp>
      <p:sp>
        <p:nvSpPr>
          <p:cNvPr id="16389" name="TextBox 13"/>
          <p:cNvSpPr txBox="1">
            <a:spLocks noChangeArrowheads="1"/>
          </p:cNvSpPr>
          <p:nvPr/>
        </p:nvSpPr>
        <p:spPr bwMode="auto">
          <a:xfrm>
            <a:off x="2773363" y="2466975"/>
            <a:ext cx="595312" cy="439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>
                <a:latin typeface="Calibri" pitchFamily="34" charset="0"/>
              </a:rPr>
              <a:t>+=</a:t>
            </a:r>
          </a:p>
        </p:txBody>
      </p:sp>
      <p:sp>
        <p:nvSpPr>
          <p:cNvPr id="26" name="Rectangle 25"/>
          <p:cNvSpPr/>
          <p:nvPr/>
        </p:nvSpPr>
        <p:spPr bwMode="auto">
          <a:xfrm>
            <a:off x="6257925" y="1574800"/>
            <a:ext cx="2405063" cy="2371725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/>
          <a:lstStyle/>
          <a:p>
            <a:pPr>
              <a:lnSpc>
                <a:spcPct val="100000"/>
              </a:lnSpc>
              <a:spcBef>
                <a:spcPct val="0"/>
              </a:spcBef>
              <a:defRPr/>
            </a:pPr>
            <a:r>
              <a:rPr lang="en-US" sz="2000" dirty="0">
                <a:cs typeface="Courier New" pitchFamily="49" charset="0"/>
              </a:rPr>
              <a:t>b</a:t>
            </a:r>
          </a:p>
        </p:txBody>
      </p:sp>
      <p:sp>
        <p:nvSpPr>
          <p:cNvPr id="27" name="Rectangle 26"/>
          <p:cNvSpPr/>
          <p:nvPr/>
        </p:nvSpPr>
        <p:spPr bwMode="auto">
          <a:xfrm>
            <a:off x="288925" y="1574800"/>
            <a:ext cx="2405063" cy="2371725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/>
          <a:lstStyle/>
          <a:p>
            <a:pPr>
              <a:lnSpc>
                <a:spcPct val="100000"/>
              </a:lnSpc>
              <a:spcBef>
                <a:spcPct val="0"/>
              </a:spcBef>
              <a:defRPr/>
            </a:pPr>
            <a:r>
              <a:rPr lang="en-US" sz="2000" dirty="0">
                <a:cs typeface="Courier New" pitchFamily="49" charset="0"/>
              </a:rPr>
              <a:t>c</a:t>
            </a:r>
          </a:p>
        </p:txBody>
      </p:sp>
      <p:sp>
        <p:nvSpPr>
          <p:cNvPr id="10" name="Rectangle 9"/>
          <p:cNvSpPr/>
          <p:nvPr/>
        </p:nvSpPr>
        <p:spPr bwMode="auto">
          <a:xfrm>
            <a:off x="1847850" y="3103563"/>
            <a:ext cx="846138" cy="842962"/>
          </a:xfrm>
          <a:prstGeom prst="rect">
            <a:avLst/>
          </a:prstGeom>
          <a:solidFill>
            <a:srgbClr val="0000FF"/>
          </a:solidFill>
          <a:ln w="25400" cap="flat" cmpd="sng" algn="ctr">
            <a:solidFill>
              <a:srgbClr val="0000FF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anchor="ctr" anchorCtr="1"/>
          <a:lstStyle/>
          <a:p>
            <a:pPr algn="ctr">
              <a:lnSpc>
                <a:spcPct val="100000"/>
              </a:lnSpc>
              <a:spcBef>
                <a:spcPct val="0"/>
              </a:spcBef>
              <a:defRPr/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28" name="Rectangle 27"/>
          <p:cNvSpPr/>
          <p:nvPr/>
        </p:nvSpPr>
        <p:spPr bwMode="auto">
          <a:xfrm>
            <a:off x="5010150" y="3103563"/>
            <a:ext cx="846138" cy="842962"/>
          </a:xfrm>
          <a:prstGeom prst="rect">
            <a:avLst/>
          </a:prstGeom>
          <a:solidFill>
            <a:srgbClr val="0000FF"/>
          </a:solidFill>
          <a:ln w="25400" cap="flat" cmpd="sng" algn="ctr">
            <a:solidFill>
              <a:srgbClr val="0000FF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anchor="ctr" anchorCtr="1"/>
          <a:lstStyle/>
          <a:p>
            <a:pPr algn="ctr">
              <a:lnSpc>
                <a:spcPct val="100000"/>
              </a:lnSpc>
              <a:spcBef>
                <a:spcPct val="0"/>
              </a:spcBef>
              <a:defRPr/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29" name="Rectangle 28"/>
          <p:cNvSpPr/>
          <p:nvPr/>
        </p:nvSpPr>
        <p:spPr bwMode="auto">
          <a:xfrm>
            <a:off x="7816850" y="3103563"/>
            <a:ext cx="846138" cy="842962"/>
          </a:xfrm>
          <a:prstGeom prst="rect">
            <a:avLst/>
          </a:prstGeom>
          <a:solidFill>
            <a:srgbClr val="0000FF"/>
          </a:solidFill>
          <a:ln w="25400" cap="flat" cmpd="sng" algn="ctr">
            <a:solidFill>
              <a:srgbClr val="0000FF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anchor="ctr" anchorCtr="1"/>
          <a:lstStyle/>
          <a:p>
            <a:pPr algn="ctr">
              <a:lnSpc>
                <a:spcPct val="100000"/>
              </a:lnSpc>
              <a:spcBef>
                <a:spcPct val="0"/>
              </a:spcBef>
              <a:defRPr/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16395" name="Rectangle 30"/>
          <p:cNvSpPr>
            <a:spLocks noChangeArrowheads="1"/>
          </p:cNvSpPr>
          <p:nvPr/>
        </p:nvSpPr>
        <p:spPr bwMode="auto">
          <a:xfrm>
            <a:off x="7816850" y="1574800"/>
            <a:ext cx="846138" cy="2371725"/>
          </a:xfrm>
          <a:prstGeom prst="rect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</p:spPr>
        <p:txBody>
          <a:bodyPr lIns="90487" tIns="44450" rIns="90487" bIns="44450">
            <a:spAutoFit/>
          </a:bodyPr>
          <a:lstStyle/>
          <a:p>
            <a:endParaRPr lang="en-US"/>
          </a:p>
        </p:txBody>
      </p:sp>
      <p:sp>
        <p:nvSpPr>
          <p:cNvPr id="16396" name="Rectangle 33"/>
          <p:cNvSpPr>
            <a:spLocks noChangeArrowheads="1"/>
          </p:cNvSpPr>
          <p:nvPr/>
        </p:nvSpPr>
        <p:spPr bwMode="auto">
          <a:xfrm rot="-5400000">
            <a:off x="4248151" y="2338387"/>
            <a:ext cx="844550" cy="2371725"/>
          </a:xfrm>
          <a:prstGeom prst="rect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</p:spPr>
        <p:txBody>
          <a:bodyPr lIns="90487" tIns="44450" rIns="90487" bIns="44450">
            <a:spAutoFit/>
          </a:bodyPr>
          <a:lstStyle/>
          <a:p>
            <a:endParaRPr lang="en-US"/>
          </a:p>
        </p:txBody>
      </p:sp>
      <p:sp>
        <p:nvSpPr>
          <p:cNvPr id="16397" name="Rectangle 25"/>
          <p:cNvSpPr>
            <a:spLocks noChangeArrowheads="1"/>
          </p:cNvSpPr>
          <p:nvPr/>
        </p:nvSpPr>
        <p:spPr bwMode="auto">
          <a:xfrm>
            <a:off x="1847850" y="3101975"/>
            <a:ext cx="141288" cy="171450"/>
          </a:xfrm>
          <a:prstGeom prst="rect">
            <a:avLst/>
          </a:prstGeom>
          <a:solidFill>
            <a:srgbClr val="C00000"/>
          </a:solidFill>
          <a:ln w="28575" algn="ctr">
            <a:noFill/>
            <a:round/>
            <a:headEnd/>
            <a:tailEnd type="triangle" w="med" len="med"/>
          </a:ln>
        </p:spPr>
        <p:txBody>
          <a:bodyPr anchor="ctr" anchorCtr="1"/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endParaRPr lang="en-US">
              <a:latin typeface="Calibri" pitchFamily="34" charset="0"/>
            </a:endParaRPr>
          </a:p>
        </p:txBody>
      </p:sp>
      <p:cxnSp>
        <p:nvCxnSpPr>
          <p:cNvPr id="16398" name="Straight Arrow Connector 33"/>
          <p:cNvCxnSpPr>
            <a:cxnSpLocks noChangeShapeType="1"/>
          </p:cNvCxnSpPr>
          <p:nvPr/>
        </p:nvCxnSpPr>
        <p:spPr bwMode="auto">
          <a:xfrm rot="5400000">
            <a:off x="7508875" y="3524250"/>
            <a:ext cx="844550" cy="0"/>
          </a:xfrm>
          <a:prstGeom prst="straightConnector1">
            <a:avLst/>
          </a:prstGeom>
          <a:noFill/>
          <a:ln w="57150" algn="ctr">
            <a:solidFill>
              <a:srgbClr val="C00000"/>
            </a:solidFill>
            <a:round/>
            <a:headEnd/>
            <a:tailEnd type="arrow" w="med" len="med"/>
          </a:ln>
        </p:spPr>
      </p:cxnSp>
      <p:cxnSp>
        <p:nvCxnSpPr>
          <p:cNvPr id="16399" name="Straight Arrow Connector 33"/>
          <p:cNvCxnSpPr>
            <a:cxnSpLocks noChangeShapeType="1"/>
          </p:cNvCxnSpPr>
          <p:nvPr/>
        </p:nvCxnSpPr>
        <p:spPr bwMode="auto">
          <a:xfrm>
            <a:off x="5010150" y="3206750"/>
            <a:ext cx="846138" cy="0"/>
          </a:xfrm>
          <a:prstGeom prst="straightConnector1">
            <a:avLst/>
          </a:prstGeom>
          <a:noFill/>
          <a:ln w="57150" algn="ctr">
            <a:solidFill>
              <a:srgbClr val="C00000"/>
            </a:solidFill>
            <a:round/>
            <a:headEnd/>
            <a:tailEnd type="arrow" w="med" len="med"/>
          </a:ln>
        </p:spPr>
      </p:cxnSp>
      <p:sp>
        <p:nvSpPr>
          <p:cNvPr id="49" name="Content Placeholder 2"/>
          <p:cNvSpPr>
            <a:spLocks noGrp="1"/>
          </p:cNvSpPr>
          <p:nvPr>
            <p:ph idx="1"/>
          </p:nvPr>
        </p:nvSpPr>
        <p:spPr>
          <a:xfrm>
            <a:off x="561975" y="4805363"/>
            <a:ext cx="7896225" cy="1103312"/>
          </a:xfrm>
        </p:spPr>
        <p:txBody>
          <a:bodyPr/>
          <a:lstStyle/>
          <a:p>
            <a:pPr>
              <a:defRPr/>
            </a:pPr>
            <a:r>
              <a:rPr lang="en-US" dirty="0" smtClean="0">
                <a:solidFill>
                  <a:srgbClr val="FF0000"/>
                </a:solidFill>
              </a:rPr>
              <a:t>Still have to access b[] column-wise</a:t>
            </a:r>
          </a:p>
          <a:p>
            <a:pPr>
              <a:defRPr/>
            </a:pPr>
            <a:r>
              <a:rPr lang="en-US" dirty="0" smtClean="0">
                <a:solidFill>
                  <a:srgbClr val="FF0000"/>
                </a:solidFill>
              </a:rPr>
              <a:t>But now </a:t>
            </a:r>
            <a:r>
              <a:rPr lang="en-US" dirty="0" err="1" smtClean="0">
                <a:solidFill>
                  <a:srgbClr val="FF0000"/>
                </a:solidFill>
              </a:rPr>
              <a:t>b’s</a:t>
            </a:r>
            <a:r>
              <a:rPr lang="en-US" dirty="0" smtClean="0">
                <a:solidFill>
                  <a:srgbClr val="FF0000"/>
                </a:solidFill>
              </a:rPr>
              <a:t> cache blocks don’t get replaced</a:t>
            </a:r>
          </a:p>
        </p:txBody>
      </p:sp>
    </p:spTree>
    <p:extLst>
      <p:ext uri="{BB962C8B-B14F-4D97-AF65-F5344CB8AC3E}">
        <p14:creationId xmlns:p14="http://schemas.microsoft.com/office/powerpoint/2010/main" val="16526265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Cache Miss 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0013" y="1231900"/>
            <a:ext cx="8664575" cy="4864100"/>
          </a:xfrm>
        </p:spPr>
        <p:txBody>
          <a:bodyPr>
            <a:normAutofit fontScale="92500" lnSpcReduction="10000"/>
          </a:bodyPr>
          <a:lstStyle/>
          <a:p>
            <a:pPr>
              <a:defRPr/>
            </a:pPr>
            <a:r>
              <a:rPr lang="en-US" dirty="0" smtClean="0"/>
              <a:t>Assume: </a:t>
            </a:r>
          </a:p>
          <a:p>
            <a:pPr lvl="1">
              <a:defRPr/>
            </a:pPr>
            <a:r>
              <a:rPr lang="en-US" dirty="0" smtClean="0"/>
              <a:t>Cache block = 8 doubles</a:t>
            </a:r>
          </a:p>
          <a:p>
            <a:pPr lvl="1">
              <a:defRPr/>
            </a:pPr>
            <a:r>
              <a:rPr lang="en-US" dirty="0" smtClean="0"/>
              <a:t>Cache capacity &lt;&lt; n (much smaller than n)</a:t>
            </a:r>
          </a:p>
          <a:p>
            <a:pPr lvl="1">
              <a:defRPr/>
            </a:pPr>
            <a:r>
              <a:rPr lang="en-US" dirty="0" smtClean="0"/>
              <a:t>Need to fit 3 tiles in cache: hence ensure 3T</a:t>
            </a:r>
            <a:r>
              <a:rPr lang="en-US" baseline="30000" dirty="0" smtClean="0"/>
              <a:t>2</a:t>
            </a:r>
            <a:r>
              <a:rPr lang="en-US" dirty="0" smtClean="0"/>
              <a:t> &lt; capacity</a:t>
            </a:r>
          </a:p>
          <a:p>
            <a:pPr lvl="2">
              <a:defRPr/>
            </a:pPr>
            <a:r>
              <a:rPr lang="en-US" dirty="0" smtClean="0"/>
              <a:t>(since 3 arrays </a:t>
            </a:r>
            <a:r>
              <a:rPr lang="en-US" dirty="0" err="1" smtClean="0"/>
              <a:t>a,b,c</a:t>
            </a:r>
            <a:r>
              <a:rPr lang="en-US" dirty="0" smtClean="0"/>
              <a:t>)</a:t>
            </a:r>
          </a:p>
          <a:p>
            <a:pPr>
              <a:defRPr/>
            </a:pPr>
            <a:endParaRPr lang="en-US" dirty="0" smtClean="0"/>
          </a:p>
          <a:p>
            <a:pPr>
              <a:defRPr/>
            </a:pPr>
            <a:r>
              <a:rPr lang="en-US" dirty="0" smtClean="0"/>
              <a:t>Misses per tile-</a:t>
            </a:r>
            <a:r>
              <a:rPr lang="en-US" dirty="0" smtClean="0"/>
              <a:t>iteration:</a:t>
            </a:r>
            <a:endParaRPr lang="en-US" dirty="0" smtClean="0"/>
          </a:p>
          <a:p>
            <a:pPr lvl="1">
              <a:defRPr/>
            </a:pPr>
            <a:r>
              <a:rPr lang="en-US" dirty="0" smtClean="0">
                <a:solidFill>
                  <a:srgbClr val="FF0000"/>
                </a:solidFill>
              </a:rPr>
              <a:t>T</a:t>
            </a:r>
            <a:r>
              <a:rPr lang="en-US" baseline="30000" dirty="0" smtClean="0">
                <a:solidFill>
                  <a:srgbClr val="FF0000"/>
                </a:solidFill>
              </a:rPr>
              <a:t>2</a:t>
            </a:r>
            <a:r>
              <a:rPr lang="en-US" dirty="0" smtClean="0">
                <a:solidFill>
                  <a:srgbClr val="FF0000"/>
                </a:solidFill>
              </a:rPr>
              <a:t>/8 misses for each tile</a:t>
            </a:r>
          </a:p>
          <a:p>
            <a:pPr lvl="1">
              <a:defRPr/>
            </a:pPr>
            <a:r>
              <a:rPr lang="en-US" dirty="0" smtClean="0">
                <a:solidFill>
                  <a:srgbClr val="FF0000"/>
                </a:solidFill>
              </a:rPr>
              <a:t>2n/T * T</a:t>
            </a:r>
            <a:r>
              <a:rPr lang="en-US" baseline="30000" dirty="0" smtClean="0">
                <a:solidFill>
                  <a:srgbClr val="FF0000"/>
                </a:solidFill>
              </a:rPr>
              <a:t>2</a:t>
            </a:r>
            <a:r>
              <a:rPr lang="en-US" dirty="0" smtClean="0">
                <a:solidFill>
                  <a:srgbClr val="FF0000"/>
                </a:solidFill>
              </a:rPr>
              <a:t>/8 = </a:t>
            </a:r>
            <a:r>
              <a:rPr lang="en-US" dirty="0" err="1" smtClean="0">
                <a:solidFill>
                  <a:srgbClr val="FF0000"/>
                </a:solidFill>
              </a:rPr>
              <a:t>nT</a:t>
            </a:r>
            <a:r>
              <a:rPr lang="en-US" dirty="0" smtClean="0">
                <a:solidFill>
                  <a:srgbClr val="FF0000"/>
                </a:solidFill>
              </a:rPr>
              <a:t>/4</a:t>
            </a:r>
            <a:endParaRPr lang="en-US" dirty="0" smtClean="0"/>
          </a:p>
          <a:p>
            <a:pPr>
              <a:defRPr/>
            </a:pPr>
            <a:r>
              <a:rPr lang="en-US" dirty="0" smtClean="0"/>
              <a:t>Total misses:</a:t>
            </a:r>
          </a:p>
          <a:p>
            <a:pPr lvl="1">
              <a:defRPr/>
            </a:pPr>
            <a:r>
              <a:rPr lang="en-US" dirty="0" smtClean="0">
                <a:solidFill>
                  <a:srgbClr val="FF0000"/>
                </a:solidFill>
              </a:rPr>
              <a:t>Tiled: </a:t>
            </a:r>
            <a:r>
              <a:rPr lang="en-US" dirty="0" err="1" smtClean="0">
                <a:solidFill>
                  <a:srgbClr val="FF0000"/>
                </a:solidFill>
              </a:rPr>
              <a:t>nT</a:t>
            </a:r>
            <a:r>
              <a:rPr lang="en-US" dirty="0" smtClean="0">
                <a:solidFill>
                  <a:srgbClr val="FF0000"/>
                </a:solidFill>
              </a:rPr>
              <a:t>/4 * (n/T)</a:t>
            </a:r>
            <a:r>
              <a:rPr lang="en-US" baseline="30000" dirty="0" smtClean="0">
                <a:solidFill>
                  <a:srgbClr val="FF0000"/>
                </a:solidFill>
              </a:rPr>
              <a:t>2</a:t>
            </a:r>
            <a:r>
              <a:rPr lang="en-US" dirty="0" smtClean="0">
                <a:solidFill>
                  <a:srgbClr val="FF0000"/>
                </a:solidFill>
              </a:rPr>
              <a:t> = n</a:t>
            </a:r>
            <a:r>
              <a:rPr lang="en-US" baseline="30000" dirty="0" smtClean="0">
                <a:solidFill>
                  <a:srgbClr val="FF0000"/>
                </a:solidFill>
              </a:rPr>
              <a:t>3</a:t>
            </a:r>
            <a:r>
              <a:rPr lang="en-US" dirty="0" smtClean="0">
                <a:solidFill>
                  <a:srgbClr val="FF0000"/>
                </a:solidFill>
              </a:rPr>
              <a:t>/(4T)</a:t>
            </a:r>
          </a:p>
          <a:p>
            <a:pPr lvl="1">
              <a:defRPr/>
            </a:pPr>
            <a:r>
              <a:rPr lang="en-US" dirty="0" err="1" smtClean="0">
                <a:solidFill>
                  <a:srgbClr val="FF0000"/>
                </a:solidFill>
              </a:rPr>
              <a:t>Untiled</a:t>
            </a:r>
            <a:r>
              <a:rPr lang="en-US" dirty="0" smtClean="0">
                <a:solidFill>
                  <a:srgbClr val="FF0000"/>
                </a:solidFill>
              </a:rPr>
              <a:t>: (9/8) * n</a:t>
            </a:r>
            <a:r>
              <a:rPr lang="en-US" baseline="30000" dirty="0" smtClean="0">
                <a:solidFill>
                  <a:srgbClr val="FF0000"/>
                </a:solidFill>
              </a:rPr>
              <a:t>3</a:t>
            </a:r>
            <a:endParaRPr lang="en-US" dirty="0" smtClean="0">
              <a:solidFill>
                <a:srgbClr val="FF0000"/>
              </a:solidFill>
            </a:endParaRPr>
          </a:p>
        </p:txBody>
      </p:sp>
      <p:sp>
        <p:nvSpPr>
          <p:cNvPr id="55" name="Rectangle 54"/>
          <p:cNvSpPr/>
          <p:nvPr/>
        </p:nvSpPr>
        <p:spPr bwMode="auto">
          <a:xfrm>
            <a:off x="6008688" y="3646488"/>
            <a:ext cx="1143000" cy="11430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/>
          <a:lstStyle/>
          <a:p>
            <a:pPr>
              <a:lnSpc>
                <a:spcPct val="100000"/>
              </a:lnSpc>
              <a:spcBef>
                <a:spcPct val="0"/>
              </a:spcBef>
              <a:defRPr/>
            </a:pPr>
            <a:endParaRPr lang="en-US" sz="2000" dirty="0">
              <a:cs typeface="Courier New" pitchFamily="49" charset="0"/>
            </a:endParaRPr>
          </a:p>
        </p:txBody>
      </p:sp>
      <p:sp>
        <p:nvSpPr>
          <p:cNvPr id="56" name="Rectangle 55"/>
          <p:cNvSpPr/>
          <p:nvPr/>
        </p:nvSpPr>
        <p:spPr bwMode="auto">
          <a:xfrm>
            <a:off x="7608888" y="3646488"/>
            <a:ext cx="1143000" cy="11430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/>
          <a:lstStyle/>
          <a:p>
            <a:pPr>
              <a:lnSpc>
                <a:spcPct val="100000"/>
              </a:lnSpc>
              <a:spcBef>
                <a:spcPct val="0"/>
              </a:spcBef>
              <a:defRPr/>
            </a:pPr>
            <a:endParaRPr lang="en-US" sz="2000" dirty="0">
              <a:cs typeface="Courier New" pitchFamily="49" charset="0"/>
            </a:endParaRPr>
          </a:p>
        </p:txBody>
      </p:sp>
      <p:sp>
        <p:nvSpPr>
          <p:cNvPr id="17414" name="TextBox 56"/>
          <p:cNvSpPr txBox="1">
            <a:spLocks noChangeArrowheads="1"/>
          </p:cNvSpPr>
          <p:nvPr/>
        </p:nvSpPr>
        <p:spPr bwMode="auto">
          <a:xfrm>
            <a:off x="7194550" y="4060825"/>
            <a:ext cx="388938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>
                <a:latin typeface="Calibri" pitchFamily="34" charset="0"/>
              </a:rPr>
              <a:t>*</a:t>
            </a:r>
          </a:p>
        </p:txBody>
      </p:sp>
      <p:sp>
        <p:nvSpPr>
          <p:cNvPr id="58" name="Rectangle 57"/>
          <p:cNvSpPr/>
          <p:nvPr/>
        </p:nvSpPr>
        <p:spPr bwMode="auto">
          <a:xfrm>
            <a:off x="4224338" y="3646488"/>
            <a:ext cx="1143000" cy="11430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/>
          <a:lstStyle/>
          <a:p>
            <a:pPr>
              <a:lnSpc>
                <a:spcPct val="100000"/>
              </a:lnSpc>
              <a:spcBef>
                <a:spcPct val="0"/>
              </a:spcBef>
              <a:defRPr/>
            </a:pPr>
            <a:endParaRPr lang="en-US" sz="2000" dirty="0">
              <a:cs typeface="Courier New" pitchFamily="49" charset="0"/>
            </a:endParaRPr>
          </a:p>
        </p:txBody>
      </p:sp>
      <p:sp>
        <p:nvSpPr>
          <p:cNvPr id="17416" name="TextBox 58"/>
          <p:cNvSpPr txBox="1">
            <a:spLocks noChangeArrowheads="1"/>
          </p:cNvSpPr>
          <p:nvPr/>
        </p:nvSpPr>
        <p:spPr bwMode="auto">
          <a:xfrm>
            <a:off x="5367338" y="3951288"/>
            <a:ext cx="595312" cy="44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>
                <a:latin typeface="Calibri" pitchFamily="34" charset="0"/>
              </a:rPr>
              <a:t>+=</a:t>
            </a:r>
          </a:p>
        </p:txBody>
      </p:sp>
      <p:sp>
        <p:nvSpPr>
          <p:cNvPr id="60" name="Rectangle 59"/>
          <p:cNvSpPr/>
          <p:nvPr/>
        </p:nvSpPr>
        <p:spPr bwMode="auto">
          <a:xfrm>
            <a:off x="4224338" y="3646488"/>
            <a:ext cx="185737" cy="185737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anchor="ctr" anchorCtr="1"/>
          <a:lstStyle/>
          <a:p>
            <a:pPr algn="ctr">
              <a:lnSpc>
                <a:spcPct val="100000"/>
              </a:lnSpc>
              <a:spcBef>
                <a:spcPct val="0"/>
              </a:spcBef>
              <a:defRPr/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61" name="Rectangle 60"/>
          <p:cNvSpPr/>
          <p:nvPr/>
        </p:nvSpPr>
        <p:spPr bwMode="auto">
          <a:xfrm>
            <a:off x="6008688" y="3643313"/>
            <a:ext cx="1143000" cy="2286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anchor="ctr" anchorCtr="1"/>
          <a:lstStyle/>
          <a:p>
            <a:pPr algn="ctr">
              <a:lnSpc>
                <a:spcPct val="100000"/>
              </a:lnSpc>
              <a:spcBef>
                <a:spcPct val="0"/>
              </a:spcBef>
              <a:defRPr/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62" name="Rectangle 61"/>
          <p:cNvSpPr/>
          <p:nvPr/>
        </p:nvSpPr>
        <p:spPr bwMode="auto">
          <a:xfrm rot="5400000">
            <a:off x="7164388" y="4103688"/>
            <a:ext cx="1143000" cy="2286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anchor="ctr" anchorCtr="1"/>
          <a:lstStyle/>
          <a:p>
            <a:pPr algn="ctr">
              <a:lnSpc>
                <a:spcPct val="100000"/>
              </a:lnSpc>
              <a:spcBef>
                <a:spcPct val="0"/>
              </a:spcBef>
              <a:defRPr/>
            </a:pPr>
            <a:endParaRPr lang="en-US" dirty="0">
              <a:latin typeface="Calibri" pitchFamily="34" charset="0"/>
            </a:endParaRPr>
          </a:p>
        </p:txBody>
      </p:sp>
      <p:cxnSp>
        <p:nvCxnSpPr>
          <p:cNvPr id="17420" name="Straight Connector 62"/>
          <p:cNvCxnSpPr>
            <a:cxnSpLocks noChangeShapeType="1"/>
          </p:cNvCxnSpPr>
          <p:nvPr/>
        </p:nvCxnSpPr>
        <p:spPr bwMode="auto">
          <a:xfrm rot="5400000">
            <a:off x="6573044" y="3748881"/>
            <a:ext cx="228600" cy="1588"/>
          </a:xfrm>
          <a:prstGeom prst="line">
            <a:avLst/>
          </a:prstGeom>
          <a:noFill/>
          <a:ln w="25400" algn="ctr">
            <a:solidFill>
              <a:schemeClr val="bg1"/>
            </a:solidFill>
            <a:round/>
            <a:headEnd/>
            <a:tailEnd/>
          </a:ln>
        </p:spPr>
      </p:cxnSp>
      <p:cxnSp>
        <p:nvCxnSpPr>
          <p:cNvPr id="17421" name="Straight Connector 63"/>
          <p:cNvCxnSpPr>
            <a:cxnSpLocks noChangeShapeType="1"/>
          </p:cNvCxnSpPr>
          <p:nvPr/>
        </p:nvCxnSpPr>
        <p:spPr bwMode="auto">
          <a:xfrm rot="5400000">
            <a:off x="6809582" y="3748881"/>
            <a:ext cx="228600" cy="1587"/>
          </a:xfrm>
          <a:prstGeom prst="line">
            <a:avLst/>
          </a:prstGeom>
          <a:noFill/>
          <a:ln w="25400" algn="ctr">
            <a:solidFill>
              <a:schemeClr val="bg1"/>
            </a:solidFill>
            <a:round/>
            <a:headEnd/>
            <a:tailEnd/>
          </a:ln>
        </p:spPr>
      </p:cxnSp>
      <p:cxnSp>
        <p:nvCxnSpPr>
          <p:cNvPr id="17422" name="Straight Connector 64"/>
          <p:cNvCxnSpPr>
            <a:cxnSpLocks noChangeShapeType="1"/>
          </p:cNvCxnSpPr>
          <p:nvPr/>
        </p:nvCxnSpPr>
        <p:spPr bwMode="auto">
          <a:xfrm rot="5400000">
            <a:off x="6107907" y="3748881"/>
            <a:ext cx="228600" cy="1587"/>
          </a:xfrm>
          <a:prstGeom prst="line">
            <a:avLst/>
          </a:prstGeom>
          <a:noFill/>
          <a:ln w="25400" algn="ctr">
            <a:solidFill>
              <a:schemeClr val="bg1"/>
            </a:solidFill>
            <a:round/>
            <a:headEnd/>
            <a:tailEnd/>
          </a:ln>
        </p:spPr>
      </p:cxnSp>
      <p:cxnSp>
        <p:nvCxnSpPr>
          <p:cNvPr id="17423" name="Straight Connector 65"/>
          <p:cNvCxnSpPr>
            <a:cxnSpLocks noChangeShapeType="1"/>
          </p:cNvCxnSpPr>
          <p:nvPr/>
        </p:nvCxnSpPr>
        <p:spPr bwMode="auto">
          <a:xfrm rot="5400000">
            <a:off x="6336507" y="3748881"/>
            <a:ext cx="228600" cy="1587"/>
          </a:xfrm>
          <a:prstGeom prst="line">
            <a:avLst/>
          </a:prstGeom>
          <a:noFill/>
          <a:ln w="25400" algn="ctr">
            <a:solidFill>
              <a:schemeClr val="bg1"/>
            </a:solidFill>
            <a:round/>
            <a:headEnd/>
            <a:tailEnd/>
          </a:ln>
        </p:spPr>
      </p:cxnSp>
      <p:grpSp>
        <p:nvGrpSpPr>
          <p:cNvPr id="17424" name="Group 30"/>
          <p:cNvGrpSpPr>
            <a:grpSpLocks/>
          </p:cNvGrpSpPr>
          <p:nvPr/>
        </p:nvGrpSpPr>
        <p:grpSpPr bwMode="auto">
          <a:xfrm rot="5400000">
            <a:off x="7385050" y="4111626"/>
            <a:ext cx="701675" cy="228600"/>
            <a:chOff x="2650069" y="6316133"/>
            <a:chExt cx="702734" cy="228600"/>
          </a:xfrm>
        </p:grpSpPr>
        <p:cxnSp>
          <p:nvCxnSpPr>
            <p:cNvPr id="17431" name="Straight Connector 67"/>
            <p:cNvCxnSpPr>
              <a:cxnSpLocks noChangeShapeType="1"/>
            </p:cNvCxnSpPr>
            <p:nvPr/>
          </p:nvCxnSpPr>
          <p:spPr bwMode="auto">
            <a:xfrm rot="5400000">
              <a:off x="3000642" y="6429639"/>
              <a:ext cx="228600" cy="1588"/>
            </a:xfrm>
            <a:prstGeom prst="line">
              <a:avLst/>
            </a:prstGeom>
            <a:noFill/>
            <a:ln w="25400" algn="ctr">
              <a:solidFill>
                <a:schemeClr val="bg1"/>
              </a:solidFill>
              <a:round/>
              <a:headEnd/>
              <a:tailEnd/>
            </a:ln>
          </p:spPr>
        </p:cxnSp>
        <p:cxnSp>
          <p:nvCxnSpPr>
            <p:cNvPr id="17432" name="Straight Connector 68"/>
            <p:cNvCxnSpPr>
              <a:cxnSpLocks noChangeShapeType="1"/>
            </p:cNvCxnSpPr>
            <p:nvPr/>
          </p:nvCxnSpPr>
          <p:spPr bwMode="auto">
            <a:xfrm rot="5400000">
              <a:off x="3237709" y="6429639"/>
              <a:ext cx="228600" cy="1588"/>
            </a:xfrm>
            <a:prstGeom prst="line">
              <a:avLst/>
            </a:prstGeom>
            <a:noFill/>
            <a:ln w="25400" algn="ctr">
              <a:solidFill>
                <a:schemeClr val="bg1"/>
              </a:solidFill>
              <a:round/>
              <a:headEnd/>
              <a:tailEnd/>
            </a:ln>
          </p:spPr>
        </p:cxnSp>
        <p:cxnSp>
          <p:nvCxnSpPr>
            <p:cNvPr id="17433" name="Straight Connector 69"/>
            <p:cNvCxnSpPr>
              <a:cxnSpLocks noChangeShapeType="1"/>
            </p:cNvCxnSpPr>
            <p:nvPr/>
          </p:nvCxnSpPr>
          <p:spPr bwMode="auto">
            <a:xfrm rot="5400000">
              <a:off x="2536563" y="6429639"/>
              <a:ext cx="228600" cy="1588"/>
            </a:xfrm>
            <a:prstGeom prst="line">
              <a:avLst/>
            </a:prstGeom>
            <a:noFill/>
            <a:ln w="25400" algn="ctr">
              <a:solidFill>
                <a:schemeClr val="bg1"/>
              </a:solidFill>
              <a:round/>
              <a:headEnd/>
              <a:tailEnd/>
            </a:ln>
          </p:spPr>
        </p:cxnSp>
        <p:cxnSp>
          <p:nvCxnSpPr>
            <p:cNvPr id="17434" name="Straight Connector 70"/>
            <p:cNvCxnSpPr>
              <a:cxnSpLocks noChangeShapeType="1"/>
            </p:cNvCxnSpPr>
            <p:nvPr/>
          </p:nvCxnSpPr>
          <p:spPr bwMode="auto">
            <a:xfrm rot="5400000">
              <a:off x="2765163" y="6429639"/>
              <a:ext cx="228600" cy="1588"/>
            </a:xfrm>
            <a:prstGeom prst="line">
              <a:avLst/>
            </a:prstGeom>
            <a:noFill/>
            <a:ln w="25400" algn="ctr">
              <a:solidFill>
                <a:schemeClr val="bg1"/>
              </a:solidFill>
              <a:round/>
              <a:headEnd/>
              <a:tailEnd/>
            </a:ln>
          </p:spPr>
        </p:cxnSp>
      </p:grpSp>
      <p:sp>
        <p:nvSpPr>
          <p:cNvPr id="72" name="TextBox 71"/>
          <p:cNvSpPr txBox="1"/>
          <p:nvPr/>
        </p:nvSpPr>
        <p:spPr>
          <a:xfrm>
            <a:off x="6924675" y="5164138"/>
            <a:ext cx="1436688" cy="28892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Tile size T x T</a:t>
            </a:r>
          </a:p>
        </p:txBody>
      </p:sp>
      <p:cxnSp>
        <p:nvCxnSpPr>
          <p:cNvPr id="17426" name="Straight Arrow Connector 72"/>
          <p:cNvCxnSpPr>
            <a:cxnSpLocks noChangeShapeType="1"/>
            <a:stCxn id="72" idx="0"/>
          </p:cNvCxnSpPr>
          <p:nvPr/>
        </p:nvCxnSpPr>
        <p:spPr bwMode="auto">
          <a:xfrm rot="5400000" flipH="1" flipV="1">
            <a:off x="7499351" y="4927600"/>
            <a:ext cx="381000" cy="92075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17427" name="AutoShape 16"/>
          <p:cNvSpPr>
            <a:spLocks/>
          </p:cNvSpPr>
          <p:nvPr/>
        </p:nvSpPr>
        <p:spPr bwMode="auto">
          <a:xfrm rot="5400000" flipV="1">
            <a:off x="6451600" y="2871788"/>
            <a:ext cx="228600" cy="1143000"/>
          </a:xfrm>
          <a:prstGeom prst="leftBrace">
            <a:avLst>
              <a:gd name="adj1" fmla="val 75000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17428" name="TextBox 74"/>
          <p:cNvSpPr txBox="1">
            <a:spLocks noChangeArrowheads="1"/>
          </p:cNvSpPr>
          <p:nvPr/>
        </p:nvSpPr>
        <p:spPr bwMode="auto">
          <a:xfrm>
            <a:off x="6008688" y="2960688"/>
            <a:ext cx="973137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alibri" pitchFamily="34" charset="0"/>
              </a:rPr>
              <a:t>n/T tiles</a:t>
            </a:r>
          </a:p>
        </p:txBody>
      </p:sp>
    </p:spTree>
    <p:extLst>
      <p:ext uri="{BB962C8B-B14F-4D97-AF65-F5344CB8AC3E}">
        <p14:creationId xmlns:p14="http://schemas.microsoft.com/office/powerpoint/2010/main" val="41487916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188" y="422275"/>
            <a:ext cx="8177212" cy="76200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US" dirty="0" smtClean="0"/>
              <a:t>Memory Optimizations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0700" y="1879600"/>
            <a:ext cx="8013700" cy="4508500"/>
          </a:xfrm>
        </p:spPr>
        <p:txBody>
          <a:bodyPr/>
          <a:lstStyle/>
          <a:p>
            <a:pPr marL="385718" indent="-385718">
              <a:defRPr/>
            </a:pPr>
            <a:r>
              <a:rPr lang="en-US" dirty="0" smtClean="0">
                <a:solidFill>
                  <a:srgbClr val="000090"/>
                </a:solidFill>
                <a:latin typeface="Comic Sans MS"/>
                <a:cs typeface="Comic Sans MS"/>
              </a:rPr>
              <a:t>Write code that has locality</a:t>
            </a:r>
          </a:p>
          <a:p>
            <a:pPr marL="744451" lvl="1" indent="-246034">
              <a:defRPr/>
            </a:pPr>
            <a:r>
              <a:rPr lang="en-US" dirty="0" smtClean="0"/>
              <a:t>Spatial: access data contiguously</a:t>
            </a:r>
          </a:p>
          <a:p>
            <a:pPr marL="744451" lvl="1" indent="-246034">
              <a:defRPr/>
            </a:pPr>
            <a:r>
              <a:rPr lang="en-US" dirty="0" smtClean="0"/>
              <a:t>Temporal: make sure access to the same data is not too far apart in time</a:t>
            </a:r>
          </a:p>
          <a:p>
            <a:pPr marL="385718" indent="-385718">
              <a:defRPr/>
            </a:pPr>
            <a:r>
              <a:rPr lang="en-US" dirty="0" smtClean="0">
                <a:solidFill>
                  <a:srgbClr val="000090"/>
                </a:solidFill>
                <a:latin typeface="Comic Sans MS"/>
                <a:cs typeface="Comic Sans MS"/>
              </a:rPr>
              <a:t>How to achieve?</a:t>
            </a:r>
          </a:p>
          <a:p>
            <a:pPr marL="744451" lvl="1" indent="-246034">
              <a:defRPr/>
            </a:pPr>
            <a:r>
              <a:rPr lang="en-US" dirty="0" smtClean="0"/>
              <a:t>Proper choice of algorithm</a:t>
            </a:r>
          </a:p>
          <a:p>
            <a:pPr marL="744451" lvl="1" indent="-246034">
              <a:defRPr/>
            </a:pPr>
            <a:r>
              <a:rPr lang="en-US" dirty="0" smtClean="0"/>
              <a:t>Loop transformations</a:t>
            </a:r>
          </a:p>
          <a:p>
            <a:pPr marL="744451" lvl="1" indent="-246034">
              <a:defRPr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5673635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1058" name="Rectangle 2"/>
          <p:cNvSpPr>
            <a:spLocks noGrp="1" noChangeArrowheads="1"/>
          </p:cNvSpPr>
          <p:nvPr>
            <p:ph type="title"/>
          </p:nvPr>
        </p:nvSpPr>
        <p:spPr>
          <a:xfrm>
            <a:off x="1371600" y="265112"/>
            <a:ext cx="6950744" cy="573088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n-US" sz="3600" dirty="0" smtClean="0"/>
              <a:t>Background: Array </a:t>
            </a:r>
            <a:r>
              <a:rPr lang="en-US" sz="3600" dirty="0"/>
              <a:t>Allocation</a:t>
            </a:r>
          </a:p>
        </p:txBody>
      </p:sp>
      <p:sp>
        <p:nvSpPr>
          <p:cNvPr id="301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1092200"/>
            <a:ext cx="8307387" cy="1616075"/>
          </a:xfrm>
        </p:spPr>
        <p:txBody>
          <a:bodyPr>
            <a:normAutofit lnSpcReduction="10000"/>
          </a:bodyPr>
          <a:lstStyle/>
          <a:p>
            <a:pPr>
              <a:defRPr/>
            </a:pPr>
            <a:r>
              <a:rPr lang="en-US" dirty="0"/>
              <a:t>Basic Principle</a:t>
            </a:r>
          </a:p>
          <a:p>
            <a:pPr lvl="1">
              <a:buFont typeface="Wingdings" pitchFamily="2" charset="2"/>
              <a:buNone/>
              <a:defRPr/>
            </a:pPr>
            <a:r>
              <a:rPr lang="en-US" i="1" dirty="0"/>
              <a:t>T</a:t>
            </a:r>
            <a:r>
              <a:rPr lang="en-US" dirty="0"/>
              <a:t>  </a:t>
            </a:r>
            <a:r>
              <a:rPr lang="en-US" dirty="0">
                <a:latin typeface="Courier New" pitchFamily="49" charset="0"/>
              </a:rPr>
              <a:t>A[</a:t>
            </a:r>
            <a:r>
              <a:rPr lang="en-US" i="1" dirty="0"/>
              <a:t>L</a:t>
            </a:r>
            <a:r>
              <a:rPr lang="en-US" dirty="0">
                <a:latin typeface="Courier New" pitchFamily="49" charset="0"/>
              </a:rPr>
              <a:t>];</a:t>
            </a:r>
            <a:endParaRPr lang="en-US" dirty="0"/>
          </a:p>
          <a:p>
            <a:pPr lvl="1">
              <a:defRPr/>
            </a:pPr>
            <a:r>
              <a:rPr lang="en-US" dirty="0"/>
              <a:t>Array of data type </a:t>
            </a:r>
            <a:r>
              <a:rPr lang="en-US" b="0" i="1" dirty="0"/>
              <a:t>T</a:t>
            </a:r>
            <a:r>
              <a:rPr lang="en-US" dirty="0"/>
              <a:t> and length </a:t>
            </a:r>
            <a:r>
              <a:rPr lang="en-US" b="0" i="1" dirty="0"/>
              <a:t>L</a:t>
            </a:r>
            <a:endParaRPr lang="en-US" dirty="0"/>
          </a:p>
          <a:p>
            <a:pPr lvl="1">
              <a:defRPr/>
            </a:pPr>
            <a:r>
              <a:rPr lang="en-US" b="1" dirty="0">
                <a:solidFill>
                  <a:srgbClr val="000090"/>
                </a:solidFill>
              </a:rPr>
              <a:t>Contiguously</a:t>
            </a:r>
            <a:r>
              <a:rPr lang="en-US" dirty="0"/>
              <a:t> allocated region of </a:t>
            </a:r>
            <a:r>
              <a:rPr lang="en-US" b="0" i="1" dirty="0"/>
              <a:t>L</a:t>
            </a:r>
            <a:r>
              <a:rPr lang="en-US" dirty="0"/>
              <a:t> * </a:t>
            </a:r>
            <a:r>
              <a:rPr lang="en-US" dirty="0" err="1">
                <a:latin typeface="Courier New" pitchFamily="49" charset="0"/>
              </a:rPr>
              <a:t>sizeof</a:t>
            </a:r>
            <a:r>
              <a:rPr lang="en-US" dirty="0">
                <a:latin typeface="Courier New" pitchFamily="49" charset="0"/>
              </a:rPr>
              <a:t>(</a:t>
            </a:r>
            <a:r>
              <a:rPr lang="en-US" b="0" i="1" dirty="0"/>
              <a:t>T</a:t>
            </a:r>
            <a:r>
              <a:rPr lang="en-US" dirty="0">
                <a:latin typeface="Courier New" pitchFamily="49" charset="0"/>
              </a:rPr>
              <a:t>)</a:t>
            </a:r>
            <a:r>
              <a:rPr lang="en-US" dirty="0"/>
              <a:t> bytes</a:t>
            </a:r>
          </a:p>
        </p:txBody>
      </p:sp>
      <p:sp>
        <p:nvSpPr>
          <p:cNvPr id="301061" name="Text Box 5"/>
          <p:cNvSpPr txBox="1">
            <a:spLocks noChangeArrowheads="1"/>
          </p:cNvSpPr>
          <p:nvPr/>
        </p:nvSpPr>
        <p:spPr bwMode="auto">
          <a:xfrm>
            <a:off x="419100" y="3011488"/>
            <a:ext cx="2159000" cy="33813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>
              <a:lnSpc>
                <a:spcPct val="100000"/>
              </a:lnSpc>
            </a:pPr>
            <a:r>
              <a:rPr lang="en-US" sz="1600">
                <a:latin typeface="Courier New" pitchFamily="49" charset="0"/>
              </a:rPr>
              <a:t>char string[12];</a:t>
            </a:r>
          </a:p>
        </p:txBody>
      </p:sp>
      <p:grpSp>
        <p:nvGrpSpPr>
          <p:cNvPr id="2" name="Group 98"/>
          <p:cNvGrpSpPr>
            <a:grpSpLocks/>
          </p:cNvGrpSpPr>
          <p:nvPr/>
        </p:nvGrpSpPr>
        <p:grpSpPr bwMode="auto">
          <a:xfrm>
            <a:off x="2476500" y="3060700"/>
            <a:ext cx="3505200" cy="733425"/>
            <a:chOff x="2514600" y="2667000"/>
            <a:chExt cx="3505200" cy="733842"/>
          </a:xfrm>
        </p:grpSpPr>
        <p:grpSp>
          <p:nvGrpSpPr>
            <p:cNvPr id="9270" name="Group 7"/>
            <p:cNvGrpSpPr>
              <a:grpSpLocks/>
            </p:cNvGrpSpPr>
            <p:nvPr/>
          </p:nvGrpSpPr>
          <p:grpSpPr bwMode="auto">
            <a:xfrm>
              <a:off x="2743200" y="2667000"/>
              <a:ext cx="2743200" cy="228600"/>
              <a:chOff x="1008" y="1776"/>
              <a:chExt cx="1728" cy="144"/>
            </a:xfrm>
          </p:grpSpPr>
          <p:sp>
            <p:nvSpPr>
              <p:cNvPr id="301064" name="Rectangle 8"/>
              <p:cNvSpPr>
                <a:spLocks noChangeArrowheads="1"/>
              </p:cNvSpPr>
              <p:nvPr/>
            </p:nvSpPr>
            <p:spPr bwMode="auto">
              <a:xfrm>
                <a:off x="1008" y="1776"/>
                <a:ext cx="144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sz="1600" dirty="0">
                  <a:latin typeface="Calibri" pitchFamily="34" charset="0"/>
                </a:endParaRPr>
              </a:p>
            </p:txBody>
          </p:sp>
          <p:sp>
            <p:nvSpPr>
              <p:cNvPr id="301065" name="Rectangle 9"/>
              <p:cNvSpPr>
                <a:spLocks noChangeArrowheads="1"/>
              </p:cNvSpPr>
              <p:nvPr/>
            </p:nvSpPr>
            <p:spPr bwMode="auto">
              <a:xfrm>
                <a:off x="1152" y="1776"/>
                <a:ext cx="144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sz="1600" dirty="0">
                  <a:latin typeface="Calibri" pitchFamily="34" charset="0"/>
                </a:endParaRPr>
              </a:p>
            </p:txBody>
          </p:sp>
          <p:sp>
            <p:nvSpPr>
              <p:cNvPr id="301066" name="Rectangle 10"/>
              <p:cNvSpPr>
                <a:spLocks noChangeArrowheads="1"/>
              </p:cNvSpPr>
              <p:nvPr/>
            </p:nvSpPr>
            <p:spPr bwMode="auto">
              <a:xfrm>
                <a:off x="1296" y="1776"/>
                <a:ext cx="144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sz="1600" dirty="0">
                  <a:latin typeface="Calibri" pitchFamily="34" charset="0"/>
                </a:endParaRPr>
              </a:p>
            </p:txBody>
          </p:sp>
          <p:sp>
            <p:nvSpPr>
              <p:cNvPr id="301067" name="Rectangle 11"/>
              <p:cNvSpPr>
                <a:spLocks noChangeArrowheads="1"/>
              </p:cNvSpPr>
              <p:nvPr/>
            </p:nvSpPr>
            <p:spPr bwMode="auto">
              <a:xfrm>
                <a:off x="1440" y="1776"/>
                <a:ext cx="144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sz="1600" dirty="0">
                  <a:latin typeface="Calibri" pitchFamily="34" charset="0"/>
                </a:endParaRPr>
              </a:p>
            </p:txBody>
          </p:sp>
          <p:sp>
            <p:nvSpPr>
              <p:cNvPr id="301068" name="Rectangle 12"/>
              <p:cNvSpPr>
                <a:spLocks noChangeArrowheads="1"/>
              </p:cNvSpPr>
              <p:nvPr/>
            </p:nvSpPr>
            <p:spPr bwMode="auto">
              <a:xfrm>
                <a:off x="1584" y="1776"/>
                <a:ext cx="144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sz="1600" dirty="0">
                  <a:latin typeface="Calibri" pitchFamily="34" charset="0"/>
                </a:endParaRPr>
              </a:p>
            </p:txBody>
          </p:sp>
          <p:sp>
            <p:nvSpPr>
              <p:cNvPr id="301069" name="Rectangle 13"/>
              <p:cNvSpPr>
                <a:spLocks noChangeArrowheads="1"/>
              </p:cNvSpPr>
              <p:nvPr/>
            </p:nvSpPr>
            <p:spPr bwMode="auto">
              <a:xfrm>
                <a:off x="1728" y="1776"/>
                <a:ext cx="144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sz="1600" dirty="0">
                  <a:latin typeface="Calibri" pitchFamily="34" charset="0"/>
                </a:endParaRPr>
              </a:p>
            </p:txBody>
          </p:sp>
          <p:sp>
            <p:nvSpPr>
              <p:cNvPr id="301070" name="Rectangle 14"/>
              <p:cNvSpPr>
                <a:spLocks noChangeArrowheads="1"/>
              </p:cNvSpPr>
              <p:nvPr/>
            </p:nvSpPr>
            <p:spPr bwMode="auto">
              <a:xfrm>
                <a:off x="1872" y="1776"/>
                <a:ext cx="144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sz="1600" dirty="0">
                  <a:latin typeface="Calibri" pitchFamily="34" charset="0"/>
                </a:endParaRPr>
              </a:p>
            </p:txBody>
          </p:sp>
          <p:sp>
            <p:nvSpPr>
              <p:cNvPr id="301071" name="Rectangle 15"/>
              <p:cNvSpPr>
                <a:spLocks noChangeArrowheads="1"/>
              </p:cNvSpPr>
              <p:nvPr/>
            </p:nvSpPr>
            <p:spPr bwMode="auto">
              <a:xfrm>
                <a:off x="2016" y="1776"/>
                <a:ext cx="144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sz="1600" dirty="0">
                  <a:latin typeface="Calibri" pitchFamily="34" charset="0"/>
                </a:endParaRPr>
              </a:p>
            </p:txBody>
          </p:sp>
          <p:sp>
            <p:nvSpPr>
              <p:cNvPr id="301072" name="Rectangle 16"/>
              <p:cNvSpPr>
                <a:spLocks noChangeArrowheads="1"/>
              </p:cNvSpPr>
              <p:nvPr/>
            </p:nvSpPr>
            <p:spPr bwMode="auto">
              <a:xfrm>
                <a:off x="2160" y="1776"/>
                <a:ext cx="144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sz="1600" dirty="0">
                  <a:latin typeface="Calibri" pitchFamily="34" charset="0"/>
                </a:endParaRPr>
              </a:p>
            </p:txBody>
          </p:sp>
          <p:sp>
            <p:nvSpPr>
              <p:cNvPr id="301073" name="Rectangle 17"/>
              <p:cNvSpPr>
                <a:spLocks noChangeArrowheads="1"/>
              </p:cNvSpPr>
              <p:nvPr/>
            </p:nvSpPr>
            <p:spPr bwMode="auto">
              <a:xfrm>
                <a:off x="2304" y="1776"/>
                <a:ext cx="144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sz="1600" dirty="0">
                  <a:latin typeface="Calibri" pitchFamily="34" charset="0"/>
                </a:endParaRPr>
              </a:p>
            </p:txBody>
          </p:sp>
          <p:sp>
            <p:nvSpPr>
              <p:cNvPr id="301074" name="Rectangle 18"/>
              <p:cNvSpPr>
                <a:spLocks noChangeArrowheads="1"/>
              </p:cNvSpPr>
              <p:nvPr/>
            </p:nvSpPr>
            <p:spPr bwMode="auto">
              <a:xfrm>
                <a:off x="2448" y="1776"/>
                <a:ext cx="144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sz="1600" dirty="0">
                  <a:latin typeface="Calibri" pitchFamily="34" charset="0"/>
                </a:endParaRPr>
              </a:p>
            </p:txBody>
          </p:sp>
          <p:sp>
            <p:nvSpPr>
              <p:cNvPr id="301075" name="Rectangle 19"/>
              <p:cNvSpPr>
                <a:spLocks noChangeArrowheads="1"/>
              </p:cNvSpPr>
              <p:nvPr/>
            </p:nvSpPr>
            <p:spPr bwMode="auto">
              <a:xfrm>
                <a:off x="2592" y="1776"/>
                <a:ext cx="144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sz="1600" dirty="0">
                  <a:latin typeface="Calibri" pitchFamily="34" charset="0"/>
                </a:endParaRPr>
              </a:p>
            </p:txBody>
          </p:sp>
        </p:grpSp>
        <p:sp>
          <p:nvSpPr>
            <p:cNvPr id="9271" name="Text Box 20"/>
            <p:cNvSpPr txBox="1">
              <a:spLocks noChangeArrowheads="1"/>
            </p:cNvSpPr>
            <p:nvPr/>
          </p:nvSpPr>
          <p:spPr bwMode="auto">
            <a:xfrm>
              <a:off x="2514600" y="3062288"/>
              <a:ext cx="396875" cy="33855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en-US" sz="1600" b="0" i="1">
                  <a:latin typeface="Calibri" pitchFamily="34" charset="0"/>
                </a:rPr>
                <a:t>x</a:t>
              </a:r>
            </a:p>
          </p:txBody>
        </p:sp>
        <p:sp>
          <p:nvSpPr>
            <p:cNvPr id="9272" name="Text Box 21"/>
            <p:cNvSpPr txBox="1">
              <a:spLocks noChangeArrowheads="1"/>
            </p:cNvSpPr>
            <p:nvPr/>
          </p:nvSpPr>
          <p:spPr bwMode="auto">
            <a:xfrm>
              <a:off x="5029200" y="3062288"/>
              <a:ext cx="990600" cy="33855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en-US" sz="1600" b="0" i="1">
                  <a:latin typeface="Calibri" pitchFamily="34" charset="0"/>
                </a:rPr>
                <a:t>x </a:t>
              </a:r>
              <a:r>
                <a:rPr lang="en-US" sz="1600" b="0">
                  <a:latin typeface="Calibri" pitchFamily="34" charset="0"/>
                </a:rPr>
                <a:t>+ 12</a:t>
              </a:r>
              <a:endParaRPr lang="en-US" sz="1600" b="0" i="1">
                <a:latin typeface="Calibri" pitchFamily="34" charset="0"/>
              </a:endParaRPr>
            </a:p>
          </p:txBody>
        </p:sp>
        <p:sp>
          <p:nvSpPr>
            <p:cNvPr id="9273" name="Line 22"/>
            <p:cNvSpPr>
              <a:spLocks noChangeShapeType="1"/>
            </p:cNvSpPr>
            <p:nvPr/>
          </p:nvSpPr>
          <p:spPr bwMode="auto">
            <a:xfrm flipV="1">
              <a:off x="2743200" y="2895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9274" name="Line 23"/>
            <p:cNvSpPr>
              <a:spLocks noChangeShapeType="1"/>
            </p:cNvSpPr>
            <p:nvPr/>
          </p:nvSpPr>
          <p:spPr bwMode="auto">
            <a:xfrm flipV="1">
              <a:off x="5486400" y="2895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/>
            <a:lstStyle/>
            <a:p>
              <a:endParaRPr lang="en-CA"/>
            </a:p>
          </p:txBody>
        </p:sp>
      </p:grpSp>
      <p:sp>
        <p:nvSpPr>
          <p:cNvPr id="301087" name="Text Box 31"/>
          <p:cNvSpPr txBox="1">
            <a:spLocks noChangeArrowheads="1"/>
          </p:cNvSpPr>
          <p:nvPr/>
        </p:nvSpPr>
        <p:spPr bwMode="auto">
          <a:xfrm>
            <a:off x="1036638" y="3846513"/>
            <a:ext cx="1541462" cy="33972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>
              <a:lnSpc>
                <a:spcPct val="100000"/>
              </a:lnSpc>
            </a:pPr>
            <a:r>
              <a:rPr lang="en-US" sz="1600">
                <a:latin typeface="Courier New" pitchFamily="49" charset="0"/>
              </a:rPr>
              <a:t>int val[5];</a:t>
            </a:r>
          </a:p>
        </p:txBody>
      </p:sp>
      <p:grpSp>
        <p:nvGrpSpPr>
          <p:cNvPr id="4" name="Group 97"/>
          <p:cNvGrpSpPr>
            <a:grpSpLocks/>
          </p:cNvGrpSpPr>
          <p:nvPr/>
        </p:nvGrpSpPr>
        <p:grpSpPr bwMode="auto">
          <a:xfrm>
            <a:off x="2476500" y="3894138"/>
            <a:ext cx="5334000" cy="735012"/>
            <a:chOff x="2514600" y="3429000"/>
            <a:chExt cx="5334000" cy="733842"/>
          </a:xfrm>
        </p:grpSpPr>
        <p:grpSp>
          <p:nvGrpSpPr>
            <p:cNvPr id="9252" name="Group 25"/>
            <p:cNvGrpSpPr>
              <a:grpSpLocks/>
            </p:cNvGrpSpPr>
            <p:nvPr/>
          </p:nvGrpSpPr>
          <p:grpSpPr bwMode="auto">
            <a:xfrm>
              <a:off x="2743200" y="3429000"/>
              <a:ext cx="4572000" cy="228600"/>
              <a:chOff x="1008" y="1968"/>
              <a:chExt cx="2880" cy="144"/>
            </a:xfrm>
          </p:grpSpPr>
          <p:sp>
            <p:nvSpPr>
              <p:cNvPr id="301082" name="Rectangle 26"/>
              <p:cNvSpPr>
                <a:spLocks noChangeArrowheads="1"/>
              </p:cNvSpPr>
              <p:nvPr/>
            </p:nvSpPr>
            <p:spPr bwMode="auto">
              <a:xfrm>
                <a:off x="1008" y="1968"/>
                <a:ext cx="576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sz="1600" dirty="0">
                  <a:latin typeface="Calibri" pitchFamily="34" charset="0"/>
                </a:endParaRPr>
              </a:p>
            </p:txBody>
          </p:sp>
          <p:sp>
            <p:nvSpPr>
              <p:cNvPr id="301083" name="Rectangle 27"/>
              <p:cNvSpPr>
                <a:spLocks noChangeArrowheads="1"/>
              </p:cNvSpPr>
              <p:nvPr/>
            </p:nvSpPr>
            <p:spPr bwMode="auto">
              <a:xfrm>
                <a:off x="1584" y="1968"/>
                <a:ext cx="576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sz="1600" dirty="0">
                  <a:latin typeface="Calibri" pitchFamily="34" charset="0"/>
                </a:endParaRPr>
              </a:p>
            </p:txBody>
          </p:sp>
          <p:sp>
            <p:nvSpPr>
              <p:cNvPr id="301084" name="Rectangle 28"/>
              <p:cNvSpPr>
                <a:spLocks noChangeArrowheads="1"/>
              </p:cNvSpPr>
              <p:nvPr/>
            </p:nvSpPr>
            <p:spPr bwMode="auto">
              <a:xfrm>
                <a:off x="2160" y="1968"/>
                <a:ext cx="576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sz="1600" dirty="0">
                  <a:latin typeface="Calibri" pitchFamily="34" charset="0"/>
                </a:endParaRPr>
              </a:p>
            </p:txBody>
          </p:sp>
          <p:sp>
            <p:nvSpPr>
              <p:cNvPr id="301085" name="Rectangle 29"/>
              <p:cNvSpPr>
                <a:spLocks noChangeArrowheads="1"/>
              </p:cNvSpPr>
              <p:nvPr/>
            </p:nvSpPr>
            <p:spPr bwMode="auto">
              <a:xfrm>
                <a:off x="2736" y="1968"/>
                <a:ext cx="576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sz="1600" dirty="0">
                  <a:latin typeface="Calibri" pitchFamily="34" charset="0"/>
                </a:endParaRPr>
              </a:p>
            </p:txBody>
          </p:sp>
          <p:sp>
            <p:nvSpPr>
              <p:cNvPr id="301086" name="Rectangle 30"/>
              <p:cNvSpPr>
                <a:spLocks noChangeArrowheads="1"/>
              </p:cNvSpPr>
              <p:nvPr/>
            </p:nvSpPr>
            <p:spPr bwMode="auto">
              <a:xfrm>
                <a:off x="3312" y="1968"/>
                <a:ext cx="576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sz="1600" dirty="0">
                  <a:latin typeface="Calibri" pitchFamily="34" charset="0"/>
                </a:endParaRPr>
              </a:p>
            </p:txBody>
          </p:sp>
        </p:grpSp>
        <p:sp>
          <p:nvSpPr>
            <p:cNvPr id="9253" name="Text Box 32"/>
            <p:cNvSpPr txBox="1">
              <a:spLocks noChangeArrowheads="1"/>
            </p:cNvSpPr>
            <p:nvPr/>
          </p:nvSpPr>
          <p:spPr bwMode="auto">
            <a:xfrm>
              <a:off x="2514600" y="3810000"/>
              <a:ext cx="396875" cy="33855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en-US" sz="1600" b="0" i="1">
                  <a:latin typeface="Calibri" pitchFamily="34" charset="0"/>
                </a:rPr>
                <a:t>x</a:t>
              </a:r>
            </a:p>
          </p:txBody>
        </p:sp>
        <p:sp>
          <p:nvSpPr>
            <p:cNvPr id="9254" name="Text Box 33"/>
            <p:cNvSpPr txBox="1">
              <a:spLocks noChangeArrowheads="1"/>
            </p:cNvSpPr>
            <p:nvPr/>
          </p:nvSpPr>
          <p:spPr bwMode="auto">
            <a:xfrm>
              <a:off x="3182470" y="3824288"/>
              <a:ext cx="990600" cy="33855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en-US" sz="1600" b="0" i="1">
                  <a:latin typeface="Calibri" pitchFamily="34" charset="0"/>
                </a:rPr>
                <a:t>x </a:t>
              </a:r>
              <a:r>
                <a:rPr lang="en-US" sz="1600" b="0">
                  <a:latin typeface="Calibri" pitchFamily="34" charset="0"/>
                </a:rPr>
                <a:t>+ 4</a:t>
              </a:r>
              <a:endParaRPr lang="en-US" sz="1600" b="0" i="1">
                <a:latin typeface="Calibri" pitchFamily="34" charset="0"/>
              </a:endParaRPr>
            </a:p>
          </p:txBody>
        </p:sp>
        <p:sp>
          <p:nvSpPr>
            <p:cNvPr id="9255" name="Line 34"/>
            <p:cNvSpPr>
              <a:spLocks noChangeShapeType="1"/>
            </p:cNvSpPr>
            <p:nvPr/>
          </p:nvSpPr>
          <p:spPr bwMode="auto">
            <a:xfrm flipV="1">
              <a:off x="2743200" y="3643313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9256" name="Line 35"/>
            <p:cNvSpPr>
              <a:spLocks noChangeShapeType="1"/>
            </p:cNvSpPr>
            <p:nvPr/>
          </p:nvSpPr>
          <p:spPr bwMode="auto">
            <a:xfrm flipV="1">
              <a:off x="3657600" y="3657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9257" name="Text Box 36"/>
            <p:cNvSpPr txBox="1">
              <a:spLocks noChangeArrowheads="1"/>
            </p:cNvSpPr>
            <p:nvPr/>
          </p:nvSpPr>
          <p:spPr bwMode="auto">
            <a:xfrm>
              <a:off x="4096870" y="3824288"/>
              <a:ext cx="990600" cy="33855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en-US" sz="1600" b="0" i="1">
                  <a:latin typeface="Calibri" pitchFamily="34" charset="0"/>
                </a:rPr>
                <a:t>x </a:t>
              </a:r>
              <a:r>
                <a:rPr lang="en-US" sz="1600" b="0">
                  <a:latin typeface="Calibri" pitchFamily="34" charset="0"/>
                </a:rPr>
                <a:t>+ 8</a:t>
              </a:r>
              <a:endParaRPr lang="en-US" sz="1600" b="0" i="1">
                <a:latin typeface="Calibri" pitchFamily="34" charset="0"/>
              </a:endParaRPr>
            </a:p>
          </p:txBody>
        </p:sp>
        <p:sp>
          <p:nvSpPr>
            <p:cNvPr id="9258" name="Line 37"/>
            <p:cNvSpPr>
              <a:spLocks noChangeShapeType="1"/>
            </p:cNvSpPr>
            <p:nvPr/>
          </p:nvSpPr>
          <p:spPr bwMode="auto">
            <a:xfrm flipV="1">
              <a:off x="4572000" y="3657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9259" name="Text Box 38"/>
            <p:cNvSpPr txBox="1">
              <a:spLocks noChangeArrowheads="1"/>
            </p:cNvSpPr>
            <p:nvPr/>
          </p:nvSpPr>
          <p:spPr bwMode="auto">
            <a:xfrm>
              <a:off x="5029200" y="3824288"/>
              <a:ext cx="990600" cy="33855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en-US" sz="1600" b="0" i="1">
                  <a:latin typeface="Calibri" pitchFamily="34" charset="0"/>
                </a:rPr>
                <a:t>x </a:t>
              </a:r>
              <a:r>
                <a:rPr lang="en-US" sz="1600" b="0">
                  <a:latin typeface="Calibri" pitchFamily="34" charset="0"/>
                </a:rPr>
                <a:t>+ 12</a:t>
              </a:r>
              <a:endParaRPr lang="en-US" sz="1600" b="0" i="1">
                <a:latin typeface="Calibri" pitchFamily="34" charset="0"/>
              </a:endParaRPr>
            </a:p>
          </p:txBody>
        </p:sp>
        <p:sp>
          <p:nvSpPr>
            <p:cNvPr id="9260" name="Line 39"/>
            <p:cNvSpPr>
              <a:spLocks noChangeShapeType="1"/>
            </p:cNvSpPr>
            <p:nvPr/>
          </p:nvSpPr>
          <p:spPr bwMode="auto">
            <a:xfrm flipV="1">
              <a:off x="5486400" y="3657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9261" name="Text Box 40"/>
            <p:cNvSpPr txBox="1">
              <a:spLocks noChangeArrowheads="1"/>
            </p:cNvSpPr>
            <p:nvPr/>
          </p:nvSpPr>
          <p:spPr bwMode="auto">
            <a:xfrm>
              <a:off x="5943600" y="3824288"/>
              <a:ext cx="990600" cy="33855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en-US" sz="1600" b="0" i="1">
                  <a:latin typeface="Calibri" pitchFamily="34" charset="0"/>
                </a:rPr>
                <a:t>x </a:t>
              </a:r>
              <a:r>
                <a:rPr lang="en-US" sz="1600" b="0">
                  <a:latin typeface="Calibri" pitchFamily="34" charset="0"/>
                </a:rPr>
                <a:t>+ 16</a:t>
              </a:r>
              <a:endParaRPr lang="en-US" sz="1600" b="0" i="1">
                <a:latin typeface="Calibri" pitchFamily="34" charset="0"/>
              </a:endParaRPr>
            </a:p>
          </p:txBody>
        </p:sp>
        <p:sp>
          <p:nvSpPr>
            <p:cNvPr id="9262" name="Line 41"/>
            <p:cNvSpPr>
              <a:spLocks noChangeShapeType="1"/>
            </p:cNvSpPr>
            <p:nvPr/>
          </p:nvSpPr>
          <p:spPr bwMode="auto">
            <a:xfrm flipV="1">
              <a:off x="6400800" y="3657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9263" name="Text Box 42"/>
            <p:cNvSpPr txBox="1">
              <a:spLocks noChangeArrowheads="1"/>
            </p:cNvSpPr>
            <p:nvPr/>
          </p:nvSpPr>
          <p:spPr bwMode="auto">
            <a:xfrm>
              <a:off x="6858000" y="3824288"/>
              <a:ext cx="990600" cy="33855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en-US" sz="1600" b="0" i="1">
                  <a:latin typeface="Calibri" pitchFamily="34" charset="0"/>
                </a:rPr>
                <a:t>x </a:t>
              </a:r>
              <a:r>
                <a:rPr lang="en-US" sz="1600" b="0">
                  <a:latin typeface="Calibri" pitchFamily="34" charset="0"/>
                </a:rPr>
                <a:t>+ 20</a:t>
              </a:r>
              <a:endParaRPr lang="en-US" sz="1600" b="0" i="1">
                <a:latin typeface="Calibri" pitchFamily="34" charset="0"/>
              </a:endParaRPr>
            </a:p>
          </p:txBody>
        </p:sp>
        <p:sp>
          <p:nvSpPr>
            <p:cNvPr id="9264" name="Line 43"/>
            <p:cNvSpPr>
              <a:spLocks noChangeShapeType="1"/>
            </p:cNvSpPr>
            <p:nvPr/>
          </p:nvSpPr>
          <p:spPr bwMode="auto">
            <a:xfrm flipV="1">
              <a:off x="7315200" y="3657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/>
            <a:lstStyle/>
            <a:p>
              <a:endParaRPr lang="en-CA"/>
            </a:p>
          </p:txBody>
        </p:sp>
      </p:grpSp>
      <p:sp>
        <p:nvSpPr>
          <p:cNvPr id="301101" name="Text Box 45"/>
          <p:cNvSpPr txBox="1">
            <a:spLocks noChangeArrowheads="1"/>
          </p:cNvSpPr>
          <p:nvPr/>
        </p:nvSpPr>
        <p:spPr bwMode="auto">
          <a:xfrm>
            <a:off x="912813" y="4660900"/>
            <a:ext cx="1665287" cy="338138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>
              <a:lnSpc>
                <a:spcPct val="100000"/>
              </a:lnSpc>
            </a:pPr>
            <a:r>
              <a:rPr lang="en-US" sz="1600">
                <a:latin typeface="Courier New" pitchFamily="49" charset="0"/>
              </a:rPr>
              <a:t>double a[3];</a:t>
            </a:r>
          </a:p>
        </p:txBody>
      </p:sp>
      <p:grpSp>
        <p:nvGrpSpPr>
          <p:cNvPr id="6" name="Group 96"/>
          <p:cNvGrpSpPr>
            <a:grpSpLocks/>
          </p:cNvGrpSpPr>
          <p:nvPr/>
        </p:nvGrpSpPr>
        <p:grpSpPr bwMode="auto">
          <a:xfrm>
            <a:off x="2476500" y="4729163"/>
            <a:ext cx="6399213" cy="750887"/>
            <a:chOff x="2515700" y="4343402"/>
            <a:chExt cx="6399700" cy="750888"/>
          </a:xfrm>
        </p:grpSpPr>
        <p:grpSp>
          <p:nvGrpSpPr>
            <p:cNvPr id="9240" name="Group 47"/>
            <p:cNvGrpSpPr>
              <a:grpSpLocks/>
            </p:cNvGrpSpPr>
            <p:nvPr/>
          </p:nvGrpSpPr>
          <p:grpSpPr bwMode="auto">
            <a:xfrm>
              <a:off x="2748919" y="4343402"/>
              <a:ext cx="5613070" cy="228600"/>
              <a:chOff x="1008" y="2208"/>
              <a:chExt cx="3456" cy="144"/>
            </a:xfrm>
          </p:grpSpPr>
          <p:sp>
            <p:nvSpPr>
              <p:cNvPr id="301104" name="Rectangle 48"/>
              <p:cNvSpPr>
                <a:spLocks noChangeArrowheads="1"/>
              </p:cNvSpPr>
              <p:nvPr/>
            </p:nvSpPr>
            <p:spPr bwMode="auto">
              <a:xfrm>
                <a:off x="1008" y="2208"/>
                <a:ext cx="1152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sz="1600" dirty="0">
                  <a:latin typeface="Calibri" pitchFamily="34" charset="0"/>
                </a:endParaRPr>
              </a:p>
            </p:txBody>
          </p:sp>
          <p:sp>
            <p:nvSpPr>
              <p:cNvPr id="301105" name="Rectangle 49"/>
              <p:cNvSpPr>
                <a:spLocks noChangeArrowheads="1"/>
              </p:cNvSpPr>
              <p:nvPr/>
            </p:nvSpPr>
            <p:spPr bwMode="auto">
              <a:xfrm>
                <a:off x="2160" y="2208"/>
                <a:ext cx="1152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sz="1600" dirty="0">
                  <a:latin typeface="Calibri" pitchFamily="34" charset="0"/>
                </a:endParaRPr>
              </a:p>
            </p:txBody>
          </p:sp>
          <p:sp>
            <p:nvSpPr>
              <p:cNvPr id="301106" name="Rectangle 50"/>
              <p:cNvSpPr>
                <a:spLocks noChangeArrowheads="1"/>
              </p:cNvSpPr>
              <p:nvPr/>
            </p:nvSpPr>
            <p:spPr bwMode="auto">
              <a:xfrm>
                <a:off x="3312" y="2208"/>
                <a:ext cx="1152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sz="1600" dirty="0">
                  <a:latin typeface="Calibri" pitchFamily="34" charset="0"/>
                </a:endParaRPr>
              </a:p>
            </p:txBody>
          </p:sp>
        </p:grpSp>
        <p:sp>
          <p:nvSpPr>
            <p:cNvPr id="9241" name="Line 52"/>
            <p:cNvSpPr>
              <a:spLocks noChangeShapeType="1"/>
            </p:cNvSpPr>
            <p:nvPr/>
          </p:nvSpPr>
          <p:spPr bwMode="auto">
            <a:xfrm flipV="1">
              <a:off x="8383100" y="458461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9242" name="Text Box 55"/>
            <p:cNvSpPr txBox="1">
              <a:spLocks noChangeArrowheads="1"/>
            </p:cNvSpPr>
            <p:nvPr/>
          </p:nvSpPr>
          <p:spPr bwMode="auto">
            <a:xfrm>
              <a:off x="7901929" y="4724402"/>
              <a:ext cx="1013471" cy="369888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en-US" sz="1800" b="0" i="1">
                  <a:latin typeface="Calibri" pitchFamily="34" charset="0"/>
                </a:rPr>
                <a:t>x </a:t>
              </a:r>
              <a:r>
                <a:rPr lang="en-US" sz="1800" b="0">
                  <a:latin typeface="Calibri" pitchFamily="34" charset="0"/>
                </a:rPr>
                <a:t>+ 24</a:t>
              </a:r>
              <a:endParaRPr lang="en-US" sz="1800" b="0" i="1">
                <a:latin typeface="Calibri" pitchFamily="34" charset="0"/>
              </a:endParaRPr>
            </a:p>
          </p:txBody>
        </p:sp>
        <p:sp>
          <p:nvSpPr>
            <p:cNvPr id="9243" name="Text Box 56"/>
            <p:cNvSpPr txBox="1">
              <a:spLocks noChangeArrowheads="1"/>
            </p:cNvSpPr>
            <p:nvPr/>
          </p:nvSpPr>
          <p:spPr bwMode="auto">
            <a:xfrm>
              <a:off x="2515700" y="4710115"/>
              <a:ext cx="406038" cy="33855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en-US" sz="1600" b="0" i="1">
                  <a:latin typeface="Calibri" pitchFamily="34" charset="0"/>
                </a:rPr>
                <a:t>x</a:t>
              </a:r>
            </a:p>
          </p:txBody>
        </p:sp>
        <p:sp>
          <p:nvSpPr>
            <p:cNvPr id="9244" name="Line 57"/>
            <p:cNvSpPr>
              <a:spLocks noChangeShapeType="1"/>
            </p:cNvSpPr>
            <p:nvPr/>
          </p:nvSpPr>
          <p:spPr bwMode="auto">
            <a:xfrm flipV="1">
              <a:off x="2749578" y="4570322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9245" name="Text Box 58"/>
            <p:cNvSpPr txBox="1">
              <a:spLocks noChangeArrowheads="1"/>
            </p:cNvSpPr>
            <p:nvPr/>
          </p:nvSpPr>
          <p:spPr bwMode="auto">
            <a:xfrm>
              <a:off x="4114800" y="4724402"/>
              <a:ext cx="1013471" cy="33855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en-US" sz="1600" b="0" i="1">
                  <a:latin typeface="Calibri" pitchFamily="34" charset="0"/>
                </a:rPr>
                <a:t>x </a:t>
              </a:r>
              <a:r>
                <a:rPr lang="en-US" sz="1600" b="0">
                  <a:latin typeface="Calibri" pitchFamily="34" charset="0"/>
                </a:rPr>
                <a:t>+ 8</a:t>
              </a:r>
              <a:endParaRPr lang="en-US" sz="1600" b="0" i="1">
                <a:latin typeface="Calibri" pitchFamily="34" charset="0"/>
              </a:endParaRPr>
            </a:p>
          </p:txBody>
        </p:sp>
        <p:sp>
          <p:nvSpPr>
            <p:cNvPr id="9246" name="Line 59"/>
            <p:cNvSpPr>
              <a:spLocks noChangeShapeType="1"/>
            </p:cNvSpPr>
            <p:nvPr/>
          </p:nvSpPr>
          <p:spPr bwMode="auto">
            <a:xfrm flipV="1">
              <a:off x="4620601" y="458461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9247" name="Text Box 60"/>
            <p:cNvSpPr txBox="1">
              <a:spLocks noChangeArrowheads="1"/>
            </p:cNvSpPr>
            <p:nvPr/>
          </p:nvSpPr>
          <p:spPr bwMode="auto">
            <a:xfrm>
              <a:off x="5996929" y="4724402"/>
              <a:ext cx="1013471" cy="33855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en-US" sz="1600" b="0" i="1">
                  <a:latin typeface="Calibri" pitchFamily="34" charset="0"/>
                </a:rPr>
                <a:t>x </a:t>
              </a:r>
              <a:r>
                <a:rPr lang="en-US" sz="1600" b="0">
                  <a:latin typeface="Calibri" pitchFamily="34" charset="0"/>
                </a:rPr>
                <a:t>+ 16</a:t>
              </a:r>
              <a:endParaRPr lang="en-US" sz="1600" b="0" i="1">
                <a:latin typeface="Calibri" pitchFamily="34" charset="0"/>
              </a:endParaRPr>
            </a:p>
          </p:txBody>
        </p:sp>
        <p:sp>
          <p:nvSpPr>
            <p:cNvPr id="9248" name="Line 61"/>
            <p:cNvSpPr>
              <a:spLocks noChangeShapeType="1"/>
            </p:cNvSpPr>
            <p:nvPr/>
          </p:nvSpPr>
          <p:spPr bwMode="auto">
            <a:xfrm flipV="1">
              <a:off x="6491624" y="458461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/>
            <a:lstStyle/>
            <a:p>
              <a:endParaRPr lang="en-CA"/>
            </a:p>
          </p:txBody>
        </p:sp>
      </p:grpSp>
      <p:sp>
        <p:nvSpPr>
          <p:cNvPr id="301118" name="Text Box 62"/>
          <p:cNvSpPr txBox="1">
            <a:spLocks noChangeArrowheads="1"/>
          </p:cNvSpPr>
          <p:nvPr/>
        </p:nvSpPr>
        <p:spPr bwMode="auto">
          <a:xfrm>
            <a:off x="1038997" y="5541963"/>
            <a:ext cx="1539103" cy="584776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char *p[3]</a:t>
            </a:r>
            <a:r>
              <a:rPr lang="en-US" sz="1600" dirty="0" smtClean="0">
                <a:latin typeface="Courier New" pitchFamily="49" charset="0"/>
              </a:rPr>
              <a:t>;</a:t>
            </a:r>
          </a:p>
          <a:p>
            <a:pPr algn="r">
              <a:lnSpc>
                <a:spcPct val="100000"/>
              </a:lnSpc>
            </a:pPr>
            <a:r>
              <a:rPr lang="en-US" sz="1600" dirty="0" smtClean="0">
                <a:latin typeface="Courier New" pitchFamily="49" charset="0"/>
              </a:rPr>
              <a:t>(64 bit)</a:t>
            </a:r>
            <a:endParaRPr lang="en-US" sz="1600" dirty="0">
              <a:latin typeface="Courier New" pitchFamily="49" charset="0"/>
            </a:endParaRPr>
          </a:p>
        </p:txBody>
      </p:sp>
      <p:grpSp>
        <p:nvGrpSpPr>
          <p:cNvPr id="72" name="Group 96"/>
          <p:cNvGrpSpPr>
            <a:grpSpLocks/>
          </p:cNvGrpSpPr>
          <p:nvPr/>
        </p:nvGrpSpPr>
        <p:grpSpPr bwMode="auto">
          <a:xfrm>
            <a:off x="2476500" y="5605463"/>
            <a:ext cx="6399213" cy="750887"/>
            <a:chOff x="2515700" y="4343402"/>
            <a:chExt cx="6399700" cy="750888"/>
          </a:xfrm>
        </p:grpSpPr>
        <p:grpSp>
          <p:nvGrpSpPr>
            <p:cNvPr id="73" name="Group 47"/>
            <p:cNvGrpSpPr>
              <a:grpSpLocks/>
            </p:cNvGrpSpPr>
            <p:nvPr/>
          </p:nvGrpSpPr>
          <p:grpSpPr bwMode="auto">
            <a:xfrm>
              <a:off x="2748919" y="4343402"/>
              <a:ext cx="5613070" cy="228600"/>
              <a:chOff x="1008" y="2208"/>
              <a:chExt cx="3456" cy="144"/>
            </a:xfrm>
          </p:grpSpPr>
          <p:sp>
            <p:nvSpPr>
              <p:cNvPr id="82" name="Rectangle 48"/>
              <p:cNvSpPr>
                <a:spLocks noChangeArrowheads="1"/>
              </p:cNvSpPr>
              <p:nvPr/>
            </p:nvSpPr>
            <p:spPr bwMode="auto">
              <a:xfrm>
                <a:off x="1008" y="2208"/>
                <a:ext cx="1152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sz="1600" dirty="0">
                  <a:latin typeface="Calibri" pitchFamily="34" charset="0"/>
                </a:endParaRPr>
              </a:p>
            </p:txBody>
          </p:sp>
          <p:sp>
            <p:nvSpPr>
              <p:cNvPr id="83" name="Rectangle 49"/>
              <p:cNvSpPr>
                <a:spLocks noChangeArrowheads="1"/>
              </p:cNvSpPr>
              <p:nvPr/>
            </p:nvSpPr>
            <p:spPr bwMode="auto">
              <a:xfrm>
                <a:off x="2160" y="2208"/>
                <a:ext cx="1152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sz="1600" dirty="0">
                  <a:latin typeface="Calibri" pitchFamily="34" charset="0"/>
                </a:endParaRPr>
              </a:p>
            </p:txBody>
          </p:sp>
          <p:sp>
            <p:nvSpPr>
              <p:cNvPr id="84" name="Rectangle 50"/>
              <p:cNvSpPr>
                <a:spLocks noChangeArrowheads="1"/>
              </p:cNvSpPr>
              <p:nvPr/>
            </p:nvSpPr>
            <p:spPr bwMode="auto">
              <a:xfrm>
                <a:off x="3312" y="2208"/>
                <a:ext cx="1152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sz="1600" dirty="0">
                  <a:latin typeface="Calibri" pitchFamily="34" charset="0"/>
                </a:endParaRPr>
              </a:p>
            </p:txBody>
          </p:sp>
        </p:grpSp>
        <p:sp>
          <p:nvSpPr>
            <p:cNvPr id="74" name="Line 52"/>
            <p:cNvSpPr>
              <a:spLocks noChangeShapeType="1"/>
            </p:cNvSpPr>
            <p:nvPr/>
          </p:nvSpPr>
          <p:spPr bwMode="auto">
            <a:xfrm flipV="1">
              <a:off x="8383100" y="458461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75" name="Text Box 55"/>
            <p:cNvSpPr txBox="1">
              <a:spLocks noChangeArrowheads="1"/>
            </p:cNvSpPr>
            <p:nvPr/>
          </p:nvSpPr>
          <p:spPr bwMode="auto">
            <a:xfrm>
              <a:off x="7901929" y="4724402"/>
              <a:ext cx="1013471" cy="369888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en-US" sz="1800" b="0" i="1">
                  <a:latin typeface="Calibri" pitchFamily="34" charset="0"/>
                </a:rPr>
                <a:t>x </a:t>
              </a:r>
              <a:r>
                <a:rPr lang="en-US" sz="1800" b="0">
                  <a:latin typeface="Calibri" pitchFamily="34" charset="0"/>
                </a:rPr>
                <a:t>+ 24</a:t>
              </a:r>
              <a:endParaRPr lang="en-US" sz="1800" b="0" i="1">
                <a:latin typeface="Calibri" pitchFamily="34" charset="0"/>
              </a:endParaRPr>
            </a:p>
          </p:txBody>
        </p:sp>
        <p:sp>
          <p:nvSpPr>
            <p:cNvPr id="76" name="Text Box 56"/>
            <p:cNvSpPr txBox="1">
              <a:spLocks noChangeArrowheads="1"/>
            </p:cNvSpPr>
            <p:nvPr/>
          </p:nvSpPr>
          <p:spPr bwMode="auto">
            <a:xfrm>
              <a:off x="2515700" y="4710115"/>
              <a:ext cx="406038" cy="33855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en-US" sz="1600" b="0" i="1">
                  <a:latin typeface="Calibri" pitchFamily="34" charset="0"/>
                </a:rPr>
                <a:t>x</a:t>
              </a:r>
            </a:p>
          </p:txBody>
        </p:sp>
        <p:sp>
          <p:nvSpPr>
            <p:cNvPr id="77" name="Line 57"/>
            <p:cNvSpPr>
              <a:spLocks noChangeShapeType="1"/>
            </p:cNvSpPr>
            <p:nvPr/>
          </p:nvSpPr>
          <p:spPr bwMode="auto">
            <a:xfrm flipV="1">
              <a:off x="2749578" y="4570322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78" name="Text Box 58"/>
            <p:cNvSpPr txBox="1">
              <a:spLocks noChangeArrowheads="1"/>
            </p:cNvSpPr>
            <p:nvPr/>
          </p:nvSpPr>
          <p:spPr bwMode="auto">
            <a:xfrm>
              <a:off x="4114800" y="4724402"/>
              <a:ext cx="1013471" cy="33855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en-US" sz="1600" b="0" i="1">
                  <a:latin typeface="Calibri" pitchFamily="34" charset="0"/>
                </a:rPr>
                <a:t>x </a:t>
              </a:r>
              <a:r>
                <a:rPr lang="en-US" sz="1600" b="0">
                  <a:latin typeface="Calibri" pitchFamily="34" charset="0"/>
                </a:rPr>
                <a:t>+ 8</a:t>
              </a:r>
              <a:endParaRPr lang="en-US" sz="1600" b="0" i="1">
                <a:latin typeface="Calibri" pitchFamily="34" charset="0"/>
              </a:endParaRPr>
            </a:p>
          </p:txBody>
        </p:sp>
        <p:sp>
          <p:nvSpPr>
            <p:cNvPr id="79" name="Line 59"/>
            <p:cNvSpPr>
              <a:spLocks noChangeShapeType="1"/>
            </p:cNvSpPr>
            <p:nvPr/>
          </p:nvSpPr>
          <p:spPr bwMode="auto">
            <a:xfrm flipV="1">
              <a:off x="4620601" y="458461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80" name="Text Box 60"/>
            <p:cNvSpPr txBox="1">
              <a:spLocks noChangeArrowheads="1"/>
            </p:cNvSpPr>
            <p:nvPr/>
          </p:nvSpPr>
          <p:spPr bwMode="auto">
            <a:xfrm>
              <a:off x="5996929" y="4724402"/>
              <a:ext cx="1013471" cy="33855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en-US" sz="1600" b="0" i="1">
                  <a:latin typeface="Calibri" pitchFamily="34" charset="0"/>
                </a:rPr>
                <a:t>x </a:t>
              </a:r>
              <a:r>
                <a:rPr lang="en-US" sz="1600" b="0">
                  <a:latin typeface="Calibri" pitchFamily="34" charset="0"/>
                </a:rPr>
                <a:t>+ 16</a:t>
              </a:r>
              <a:endParaRPr lang="en-US" sz="1600" b="0" i="1">
                <a:latin typeface="Calibri" pitchFamily="34" charset="0"/>
              </a:endParaRPr>
            </a:p>
          </p:txBody>
        </p:sp>
        <p:sp>
          <p:nvSpPr>
            <p:cNvPr id="81" name="Line 61"/>
            <p:cNvSpPr>
              <a:spLocks noChangeShapeType="1"/>
            </p:cNvSpPr>
            <p:nvPr/>
          </p:nvSpPr>
          <p:spPr bwMode="auto">
            <a:xfrm flipV="1">
              <a:off x="6491624" y="458461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/>
            <a:lstStyle/>
            <a:p>
              <a:endParaRPr lang="en-CA"/>
            </a:p>
          </p:txBody>
        </p:sp>
      </p:grpSp>
    </p:spTree>
    <p:extLst>
      <p:ext uri="{BB962C8B-B14F-4D97-AF65-F5344CB8AC3E}">
        <p14:creationId xmlns:p14="http://schemas.microsoft.com/office/powerpoint/2010/main" val="27952902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0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1061" grpId="0"/>
      <p:bldP spid="301087" grpId="0"/>
      <p:bldP spid="301101" grpId="0"/>
      <p:bldP spid="30111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9250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406400"/>
            <a:ext cx="8077200" cy="573088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n-US" sz="3600" dirty="0" smtClean="0"/>
              <a:t>Multidimensional (Nested) Arrays</a:t>
            </a:r>
            <a:endParaRPr lang="en-US" sz="3600" dirty="0"/>
          </a:p>
        </p:txBody>
      </p:sp>
      <p:sp>
        <p:nvSpPr>
          <p:cNvPr id="3092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291431"/>
            <a:ext cx="5105400" cy="3360738"/>
          </a:xfrm>
        </p:spPr>
        <p:txBody>
          <a:bodyPr>
            <a:normAutofit fontScale="92500" lnSpcReduction="20000"/>
          </a:bodyPr>
          <a:lstStyle/>
          <a:p>
            <a:pPr>
              <a:defRPr/>
            </a:pPr>
            <a:r>
              <a:rPr lang="en-US" dirty="0"/>
              <a:t>Declaration</a:t>
            </a:r>
          </a:p>
          <a:p>
            <a:pPr lvl="1">
              <a:buFont typeface="Wingdings" pitchFamily="2" charset="2"/>
              <a:buNone/>
              <a:defRPr/>
            </a:pPr>
            <a:r>
              <a:rPr lang="en-US" i="1" dirty="0"/>
              <a:t>T</a:t>
            </a:r>
            <a:r>
              <a:rPr lang="en-US" dirty="0"/>
              <a:t> </a:t>
            </a:r>
            <a:r>
              <a:rPr lang="en-US" dirty="0" smtClean="0"/>
              <a:t>  </a:t>
            </a:r>
            <a:r>
              <a:rPr lang="en-US" dirty="0">
                <a:latin typeface="Courier New" pitchFamily="49" charset="0"/>
              </a:rPr>
              <a:t>A[</a:t>
            </a:r>
            <a:r>
              <a:rPr lang="en-US" i="1" dirty="0"/>
              <a:t>R</a:t>
            </a:r>
            <a:r>
              <a:rPr lang="en-US" dirty="0">
                <a:latin typeface="Courier New" pitchFamily="49" charset="0"/>
              </a:rPr>
              <a:t>][</a:t>
            </a:r>
            <a:r>
              <a:rPr lang="en-US" i="1" dirty="0"/>
              <a:t>C</a:t>
            </a:r>
            <a:r>
              <a:rPr lang="en-US" dirty="0">
                <a:latin typeface="Courier New" pitchFamily="49" charset="0"/>
              </a:rPr>
              <a:t>];</a:t>
            </a:r>
            <a:endParaRPr lang="en-US" dirty="0"/>
          </a:p>
          <a:p>
            <a:pPr lvl="1">
              <a:defRPr/>
            </a:pPr>
            <a:r>
              <a:rPr lang="en-US" dirty="0"/>
              <a:t>2D array of data type </a:t>
            </a:r>
            <a:r>
              <a:rPr lang="en-US" i="1" dirty="0"/>
              <a:t>T</a:t>
            </a:r>
            <a:endParaRPr lang="en-US" dirty="0"/>
          </a:p>
          <a:p>
            <a:pPr lvl="1">
              <a:defRPr/>
            </a:pPr>
            <a:r>
              <a:rPr lang="en-US" i="1" dirty="0"/>
              <a:t>R</a:t>
            </a:r>
            <a:r>
              <a:rPr lang="en-US" dirty="0"/>
              <a:t> rows, </a:t>
            </a:r>
            <a:r>
              <a:rPr lang="en-US" i="1" dirty="0"/>
              <a:t>C</a:t>
            </a:r>
            <a:r>
              <a:rPr lang="en-US" dirty="0"/>
              <a:t> columns</a:t>
            </a:r>
          </a:p>
          <a:p>
            <a:pPr lvl="1">
              <a:defRPr/>
            </a:pPr>
            <a:r>
              <a:rPr lang="en-US" i="1" dirty="0" smtClean="0"/>
              <a:t>T</a:t>
            </a:r>
            <a:r>
              <a:rPr lang="en-US" dirty="0" smtClean="0"/>
              <a:t> </a:t>
            </a:r>
            <a:r>
              <a:rPr lang="en-US" dirty="0"/>
              <a:t>element requires </a:t>
            </a:r>
            <a:r>
              <a:rPr lang="en-US" i="1" dirty="0"/>
              <a:t>K</a:t>
            </a:r>
            <a:r>
              <a:rPr lang="en-US" dirty="0"/>
              <a:t> bytes</a:t>
            </a:r>
          </a:p>
          <a:p>
            <a:pPr>
              <a:defRPr/>
            </a:pPr>
            <a:r>
              <a:rPr lang="en-US" dirty="0"/>
              <a:t>Array Size</a:t>
            </a:r>
          </a:p>
          <a:p>
            <a:pPr lvl="1">
              <a:defRPr/>
            </a:pPr>
            <a:r>
              <a:rPr lang="en-US" i="1" dirty="0"/>
              <a:t>R</a:t>
            </a:r>
            <a:r>
              <a:rPr lang="en-US" dirty="0"/>
              <a:t> * </a:t>
            </a:r>
            <a:r>
              <a:rPr lang="en-US" i="1" dirty="0"/>
              <a:t>C </a:t>
            </a:r>
            <a:r>
              <a:rPr lang="en-US" dirty="0"/>
              <a:t>* </a:t>
            </a:r>
            <a:r>
              <a:rPr lang="en-US" i="1" dirty="0"/>
              <a:t>K </a:t>
            </a:r>
            <a:r>
              <a:rPr lang="en-US" dirty="0"/>
              <a:t>bytes</a:t>
            </a:r>
          </a:p>
          <a:p>
            <a:pPr>
              <a:defRPr/>
            </a:pPr>
            <a:r>
              <a:rPr lang="en-US" dirty="0"/>
              <a:t>Arrangement</a:t>
            </a:r>
          </a:p>
          <a:p>
            <a:pPr lvl="1">
              <a:defRPr/>
            </a:pPr>
            <a:r>
              <a:rPr lang="en-US" dirty="0"/>
              <a:t>Row-Major </a:t>
            </a:r>
            <a:r>
              <a:rPr lang="en-US" dirty="0" smtClean="0"/>
              <a:t>Ordering  (C code)</a:t>
            </a:r>
            <a:endParaRPr lang="en-US" dirty="0"/>
          </a:p>
        </p:txBody>
      </p:sp>
      <p:grpSp>
        <p:nvGrpSpPr>
          <p:cNvPr id="10244" name="Group 4"/>
          <p:cNvGrpSpPr>
            <a:grpSpLocks/>
          </p:cNvGrpSpPr>
          <p:nvPr/>
        </p:nvGrpSpPr>
        <p:grpSpPr bwMode="auto">
          <a:xfrm>
            <a:off x="4800600" y="1638300"/>
            <a:ext cx="4038600" cy="2209800"/>
            <a:chOff x="2208" y="2688"/>
            <a:chExt cx="2544" cy="1392"/>
          </a:xfrm>
        </p:grpSpPr>
        <p:sp>
          <p:nvSpPr>
            <p:cNvPr id="10264" name="Rectangle 5"/>
            <p:cNvSpPr>
              <a:spLocks noChangeArrowheads="1"/>
            </p:cNvSpPr>
            <p:nvPr/>
          </p:nvSpPr>
          <p:spPr bwMode="auto">
            <a:xfrm>
              <a:off x="2304" y="2784"/>
              <a:ext cx="768" cy="288"/>
            </a:xfrm>
            <a:prstGeom prst="rect">
              <a:avLst/>
            </a:prstGeom>
            <a:solidFill>
              <a:schemeClr val="bg1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l">
                <a:lnSpc>
                  <a:spcPct val="100000"/>
                </a:lnSpc>
              </a:pPr>
              <a:r>
                <a:rPr lang="en-US" sz="1800">
                  <a:latin typeface="Courier New" pitchFamily="49" charset="0"/>
                </a:rPr>
                <a:t>A[0][0]</a:t>
              </a:r>
            </a:p>
          </p:txBody>
        </p:sp>
        <p:sp>
          <p:nvSpPr>
            <p:cNvPr id="10265" name="Rectangle 6"/>
            <p:cNvSpPr>
              <a:spLocks noChangeArrowheads="1"/>
            </p:cNvSpPr>
            <p:nvPr/>
          </p:nvSpPr>
          <p:spPr bwMode="auto">
            <a:xfrm>
              <a:off x="3936" y="2784"/>
              <a:ext cx="768" cy="288"/>
            </a:xfrm>
            <a:prstGeom prst="rect">
              <a:avLst/>
            </a:prstGeom>
            <a:solidFill>
              <a:schemeClr val="bg1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r">
                <a:lnSpc>
                  <a:spcPct val="100000"/>
                </a:lnSpc>
              </a:pPr>
              <a:r>
                <a:rPr lang="en-US" sz="1800">
                  <a:latin typeface="Courier New" pitchFamily="49" charset="0"/>
                </a:rPr>
                <a:t>A[0][C-1]</a:t>
              </a:r>
            </a:p>
          </p:txBody>
        </p:sp>
        <p:sp>
          <p:nvSpPr>
            <p:cNvPr id="10266" name="Rectangle 7"/>
            <p:cNvSpPr>
              <a:spLocks noChangeArrowheads="1"/>
            </p:cNvSpPr>
            <p:nvPr/>
          </p:nvSpPr>
          <p:spPr bwMode="auto">
            <a:xfrm>
              <a:off x="2304" y="3744"/>
              <a:ext cx="768" cy="288"/>
            </a:xfrm>
            <a:prstGeom prst="rect">
              <a:avLst/>
            </a:prstGeom>
            <a:solidFill>
              <a:schemeClr val="bg1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l">
                <a:lnSpc>
                  <a:spcPct val="100000"/>
                </a:lnSpc>
              </a:pPr>
              <a:r>
                <a:rPr lang="en-US" sz="1800">
                  <a:latin typeface="Courier New" pitchFamily="49" charset="0"/>
                </a:rPr>
                <a:t>A[R-1][0]</a:t>
              </a:r>
            </a:p>
          </p:txBody>
        </p:sp>
        <p:sp>
          <p:nvSpPr>
            <p:cNvPr id="10267" name="Rectangle 8"/>
            <p:cNvSpPr>
              <a:spLocks noChangeArrowheads="1"/>
            </p:cNvSpPr>
            <p:nvPr/>
          </p:nvSpPr>
          <p:spPr bwMode="auto">
            <a:xfrm>
              <a:off x="3120" y="2784"/>
              <a:ext cx="576" cy="288"/>
            </a:xfrm>
            <a:prstGeom prst="rect">
              <a:avLst/>
            </a:prstGeom>
            <a:solidFill>
              <a:schemeClr val="bg1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800">
                  <a:latin typeface="Courier New" pitchFamily="49" charset="0"/>
                </a:rPr>
                <a:t>• • •</a:t>
              </a:r>
            </a:p>
          </p:txBody>
        </p:sp>
        <p:sp>
          <p:nvSpPr>
            <p:cNvPr id="10268" name="Rectangle 9"/>
            <p:cNvSpPr>
              <a:spLocks noChangeArrowheads="1"/>
            </p:cNvSpPr>
            <p:nvPr/>
          </p:nvSpPr>
          <p:spPr bwMode="auto">
            <a:xfrm>
              <a:off x="3168" y="3744"/>
              <a:ext cx="576" cy="288"/>
            </a:xfrm>
            <a:prstGeom prst="rect">
              <a:avLst/>
            </a:prstGeom>
            <a:solidFill>
              <a:schemeClr val="bg1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800">
                  <a:latin typeface="Courier New" pitchFamily="49" charset="0"/>
                </a:rPr>
                <a:t>• • •</a:t>
              </a:r>
            </a:p>
          </p:txBody>
        </p:sp>
        <p:sp>
          <p:nvSpPr>
            <p:cNvPr id="10269" name="Rectangle 10"/>
            <p:cNvSpPr>
              <a:spLocks noChangeArrowheads="1"/>
            </p:cNvSpPr>
            <p:nvPr/>
          </p:nvSpPr>
          <p:spPr bwMode="auto">
            <a:xfrm>
              <a:off x="3936" y="3744"/>
              <a:ext cx="768" cy="288"/>
            </a:xfrm>
            <a:prstGeom prst="rect">
              <a:avLst/>
            </a:prstGeom>
            <a:solidFill>
              <a:schemeClr val="bg1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r">
                <a:lnSpc>
                  <a:spcPct val="100000"/>
                </a:lnSpc>
              </a:pPr>
              <a:r>
                <a:rPr lang="en-US" sz="1800">
                  <a:latin typeface="Courier New" pitchFamily="49" charset="0"/>
                </a:rPr>
                <a:t>A[R-1][C-1]</a:t>
              </a:r>
            </a:p>
          </p:txBody>
        </p:sp>
        <p:sp>
          <p:nvSpPr>
            <p:cNvPr id="10270" name="Rectangle 11"/>
            <p:cNvSpPr>
              <a:spLocks noChangeArrowheads="1"/>
            </p:cNvSpPr>
            <p:nvPr/>
          </p:nvSpPr>
          <p:spPr bwMode="auto">
            <a:xfrm>
              <a:off x="2592" y="3168"/>
              <a:ext cx="288" cy="480"/>
            </a:xfrm>
            <a:prstGeom prst="rect">
              <a:avLst/>
            </a:prstGeom>
            <a:solidFill>
              <a:schemeClr val="bg1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800">
                  <a:latin typeface="Courier New" pitchFamily="49" charset="0"/>
                </a:rPr>
                <a:t>•</a:t>
              </a:r>
            </a:p>
            <a:p>
              <a:pPr>
                <a:lnSpc>
                  <a:spcPct val="100000"/>
                </a:lnSpc>
              </a:pPr>
              <a:r>
                <a:rPr lang="en-US" sz="1800">
                  <a:latin typeface="Courier New" pitchFamily="49" charset="0"/>
                </a:rPr>
                <a:t>•</a:t>
              </a:r>
            </a:p>
            <a:p>
              <a:pPr>
                <a:lnSpc>
                  <a:spcPct val="100000"/>
                </a:lnSpc>
              </a:pPr>
              <a:r>
                <a:rPr lang="en-US" sz="1800">
                  <a:latin typeface="Courier New" pitchFamily="49" charset="0"/>
                </a:rPr>
                <a:t>•</a:t>
              </a:r>
            </a:p>
          </p:txBody>
        </p:sp>
        <p:sp>
          <p:nvSpPr>
            <p:cNvPr id="10271" name="Rectangle 12"/>
            <p:cNvSpPr>
              <a:spLocks noChangeArrowheads="1"/>
            </p:cNvSpPr>
            <p:nvPr/>
          </p:nvSpPr>
          <p:spPr bwMode="auto">
            <a:xfrm>
              <a:off x="4080" y="3168"/>
              <a:ext cx="288" cy="480"/>
            </a:xfrm>
            <a:prstGeom prst="rect">
              <a:avLst/>
            </a:prstGeom>
            <a:solidFill>
              <a:schemeClr val="bg1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800">
                  <a:latin typeface="Courier New" pitchFamily="49" charset="0"/>
                </a:rPr>
                <a:t>•</a:t>
              </a:r>
            </a:p>
            <a:p>
              <a:pPr>
                <a:lnSpc>
                  <a:spcPct val="100000"/>
                </a:lnSpc>
              </a:pPr>
              <a:r>
                <a:rPr lang="en-US" sz="1800">
                  <a:latin typeface="Courier New" pitchFamily="49" charset="0"/>
                </a:rPr>
                <a:t>•</a:t>
              </a:r>
            </a:p>
            <a:p>
              <a:pPr>
                <a:lnSpc>
                  <a:spcPct val="100000"/>
                </a:lnSpc>
              </a:pPr>
              <a:r>
                <a:rPr lang="en-US" sz="1800">
                  <a:latin typeface="Courier New" pitchFamily="49" charset="0"/>
                </a:rPr>
                <a:t>•</a:t>
              </a:r>
            </a:p>
          </p:txBody>
        </p:sp>
        <p:sp>
          <p:nvSpPr>
            <p:cNvPr id="10272" name="Freeform 13"/>
            <p:cNvSpPr>
              <a:spLocks/>
            </p:cNvSpPr>
            <p:nvPr/>
          </p:nvSpPr>
          <p:spPr bwMode="auto">
            <a:xfrm>
              <a:off x="2208" y="2688"/>
              <a:ext cx="96" cy="1392"/>
            </a:xfrm>
            <a:custGeom>
              <a:avLst/>
              <a:gdLst>
                <a:gd name="T0" fmla="*/ 96 w 96"/>
                <a:gd name="T1" fmla="*/ 0 h 1392"/>
                <a:gd name="T2" fmla="*/ 0 w 96"/>
                <a:gd name="T3" fmla="*/ 0 h 1392"/>
                <a:gd name="T4" fmla="*/ 0 w 96"/>
                <a:gd name="T5" fmla="*/ 1392 h 1392"/>
                <a:gd name="T6" fmla="*/ 96 w 96"/>
                <a:gd name="T7" fmla="*/ 1392 h 1392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96"/>
                <a:gd name="T13" fmla="*/ 0 h 1392"/>
                <a:gd name="T14" fmla="*/ 96 w 96"/>
                <a:gd name="T15" fmla="*/ 1392 h 1392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96" h="1392">
                  <a:moveTo>
                    <a:pt x="96" y="0"/>
                  </a:moveTo>
                  <a:lnTo>
                    <a:pt x="0" y="0"/>
                  </a:lnTo>
                  <a:lnTo>
                    <a:pt x="0" y="1392"/>
                  </a:lnTo>
                  <a:lnTo>
                    <a:pt x="96" y="1392"/>
                  </a:lnTo>
                </a:path>
              </a:pathLst>
            </a:custGeom>
            <a:noFill/>
            <a:ln w="2540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10273" name="Freeform 14"/>
            <p:cNvSpPr>
              <a:spLocks/>
            </p:cNvSpPr>
            <p:nvPr/>
          </p:nvSpPr>
          <p:spPr bwMode="auto">
            <a:xfrm flipH="1">
              <a:off x="4656" y="2688"/>
              <a:ext cx="96" cy="1392"/>
            </a:xfrm>
            <a:custGeom>
              <a:avLst/>
              <a:gdLst>
                <a:gd name="T0" fmla="*/ 96 w 96"/>
                <a:gd name="T1" fmla="*/ 0 h 1392"/>
                <a:gd name="T2" fmla="*/ 0 w 96"/>
                <a:gd name="T3" fmla="*/ 0 h 1392"/>
                <a:gd name="T4" fmla="*/ 0 w 96"/>
                <a:gd name="T5" fmla="*/ 1392 h 1392"/>
                <a:gd name="T6" fmla="*/ 96 w 96"/>
                <a:gd name="T7" fmla="*/ 1392 h 1392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96"/>
                <a:gd name="T13" fmla="*/ 0 h 1392"/>
                <a:gd name="T14" fmla="*/ 96 w 96"/>
                <a:gd name="T15" fmla="*/ 1392 h 1392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96" h="1392">
                  <a:moveTo>
                    <a:pt x="96" y="0"/>
                  </a:moveTo>
                  <a:lnTo>
                    <a:pt x="0" y="0"/>
                  </a:lnTo>
                  <a:lnTo>
                    <a:pt x="0" y="1392"/>
                  </a:lnTo>
                  <a:lnTo>
                    <a:pt x="96" y="1392"/>
                  </a:lnTo>
                </a:path>
              </a:pathLst>
            </a:custGeom>
            <a:noFill/>
            <a:ln w="2540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lang="en-CA"/>
            </a:p>
          </p:txBody>
        </p:sp>
      </p:grpSp>
      <p:sp>
        <p:nvSpPr>
          <p:cNvPr id="309263" name="Text Box 15"/>
          <p:cNvSpPr txBox="1">
            <a:spLocks noChangeArrowheads="1"/>
          </p:cNvSpPr>
          <p:nvPr/>
        </p:nvSpPr>
        <p:spPr bwMode="auto">
          <a:xfrm>
            <a:off x="228600" y="4876800"/>
            <a:ext cx="2032000" cy="40005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>
              <a:lnSpc>
                <a:spcPct val="100000"/>
              </a:lnSpc>
            </a:pPr>
            <a:r>
              <a:rPr lang="en-US" sz="2000">
                <a:latin typeface="Courier New" pitchFamily="49" charset="0"/>
              </a:rPr>
              <a:t>int A[R][C];</a:t>
            </a:r>
          </a:p>
        </p:txBody>
      </p:sp>
      <p:grpSp>
        <p:nvGrpSpPr>
          <p:cNvPr id="3" name="Group 16"/>
          <p:cNvGrpSpPr>
            <a:grpSpLocks/>
          </p:cNvGrpSpPr>
          <p:nvPr/>
        </p:nvGrpSpPr>
        <p:grpSpPr bwMode="auto">
          <a:xfrm>
            <a:off x="381000" y="5276850"/>
            <a:ext cx="8229600" cy="990600"/>
            <a:chOff x="336" y="3408"/>
            <a:chExt cx="5184" cy="624"/>
          </a:xfrm>
        </p:grpSpPr>
        <p:grpSp>
          <p:nvGrpSpPr>
            <p:cNvPr id="10251" name="Group 17"/>
            <p:cNvGrpSpPr>
              <a:grpSpLocks/>
            </p:cNvGrpSpPr>
            <p:nvPr/>
          </p:nvGrpSpPr>
          <p:grpSpPr bwMode="auto">
            <a:xfrm>
              <a:off x="336" y="3408"/>
              <a:ext cx="1344" cy="624"/>
              <a:chOff x="1488" y="3504"/>
              <a:chExt cx="1344" cy="624"/>
            </a:xfrm>
          </p:grpSpPr>
          <p:sp>
            <p:nvSpPr>
              <p:cNvPr id="10261" name="Rectangle 20"/>
              <p:cNvSpPr>
                <a:spLocks noChangeArrowheads="1"/>
              </p:cNvSpPr>
              <p:nvPr/>
            </p:nvSpPr>
            <p:spPr bwMode="auto">
              <a:xfrm>
                <a:off x="1488" y="3504"/>
                <a:ext cx="1344" cy="624"/>
              </a:xfrm>
              <a:prstGeom prst="rect">
                <a:avLst/>
              </a:prstGeom>
              <a:solidFill>
                <a:srgbClr val="F1C7C7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lnSpc>
                    <a:spcPct val="100000"/>
                  </a:lnSpc>
                </a:pPr>
                <a:r>
                  <a:rPr lang="en-US" sz="1600" b="0">
                    <a:latin typeface="Courier New" pitchFamily="49" charset="0"/>
                  </a:rPr>
                  <a:t>• • •</a:t>
                </a:r>
              </a:p>
            </p:txBody>
          </p:sp>
          <p:sp>
            <p:nvSpPr>
              <p:cNvPr id="10262" name="Rectangle 18"/>
              <p:cNvSpPr>
                <a:spLocks noChangeArrowheads="1"/>
              </p:cNvSpPr>
              <p:nvPr/>
            </p:nvSpPr>
            <p:spPr bwMode="auto">
              <a:xfrm>
                <a:off x="1488" y="3504"/>
                <a:ext cx="384" cy="624"/>
              </a:xfrm>
              <a:prstGeom prst="rect">
                <a:avLst/>
              </a:prstGeom>
              <a:solidFill>
                <a:srgbClr val="F1C7C7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lnSpc>
                    <a:spcPct val="100000"/>
                  </a:lnSpc>
                </a:pPr>
                <a:r>
                  <a:rPr lang="en-US" sz="1600" dirty="0">
                    <a:latin typeface="Courier New" pitchFamily="49" charset="0"/>
                  </a:rPr>
                  <a:t>A</a:t>
                </a:r>
              </a:p>
              <a:p>
                <a:pPr>
                  <a:lnSpc>
                    <a:spcPct val="100000"/>
                  </a:lnSpc>
                </a:pPr>
                <a:r>
                  <a:rPr lang="en-US" sz="1600" dirty="0">
                    <a:latin typeface="Courier New" pitchFamily="49" charset="0"/>
                  </a:rPr>
                  <a:t>[0]</a:t>
                </a:r>
              </a:p>
              <a:p>
                <a:pPr>
                  <a:lnSpc>
                    <a:spcPct val="100000"/>
                  </a:lnSpc>
                </a:pPr>
                <a:r>
                  <a:rPr lang="en-US" sz="1600" dirty="0">
                    <a:latin typeface="Courier New" pitchFamily="49" charset="0"/>
                  </a:rPr>
                  <a:t>[0]</a:t>
                </a:r>
              </a:p>
            </p:txBody>
          </p:sp>
          <p:sp>
            <p:nvSpPr>
              <p:cNvPr id="10263" name="Rectangle 19"/>
              <p:cNvSpPr>
                <a:spLocks noChangeArrowheads="1"/>
              </p:cNvSpPr>
              <p:nvPr/>
            </p:nvSpPr>
            <p:spPr bwMode="auto">
              <a:xfrm>
                <a:off x="2384" y="3504"/>
                <a:ext cx="448" cy="624"/>
              </a:xfrm>
              <a:prstGeom prst="rect">
                <a:avLst/>
              </a:prstGeom>
              <a:solidFill>
                <a:srgbClr val="F1C7C7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lnSpc>
                    <a:spcPct val="100000"/>
                  </a:lnSpc>
                </a:pPr>
                <a:r>
                  <a:rPr lang="en-US" sz="1600" dirty="0">
                    <a:latin typeface="Courier New" pitchFamily="49" charset="0"/>
                  </a:rPr>
                  <a:t>A</a:t>
                </a:r>
              </a:p>
              <a:p>
                <a:pPr>
                  <a:lnSpc>
                    <a:spcPct val="100000"/>
                  </a:lnSpc>
                </a:pPr>
                <a:r>
                  <a:rPr lang="en-US" sz="1600" dirty="0">
                    <a:latin typeface="Courier New" pitchFamily="49" charset="0"/>
                  </a:rPr>
                  <a:t>[0]</a:t>
                </a:r>
              </a:p>
              <a:p>
                <a:pPr>
                  <a:lnSpc>
                    <a:spcPct val="100000"/>
                  </a:lnSpc>
                </a:pPr>
                <a:r>
                  <a:rPr lang="en-US" sz="1600" dirty="0">
                    <a:latin typeface="Courier New" pitchFamily="49" charset="0"/>
                  </a:rPr>
                  <a:t>[C-1]</a:t>
                </a:r>
              </a:p>
            </p:txBody>
          </p:sp>
        </p:grpSp>
        <p:grpSp>
          <p:nvGrpSpPr>
            <p:cNvPr id="10252" name="Group 21"/>
            <p:cNvGrpSpPr>
              <a:grpSpLocks/>
            </p:cNvGrpSpPr>
            <p:nvPr/>
          </p:nvGrpSpPr>
          <p:grpSpPr bwMode="auto">
            <a:xfrm>
              <a:off x="1680" y="3408"/>
              <a:ext cx="1344" cy="624"/>
              <a:chOff x="1488" y="3504"/>
              <a:chExt cx="1344" cy="624"/>
            </a:xfrm>
          </p:grpSpPr>
          <p:sp>
            <p:nvSpPr>
              <p:cNvPr id="10258" name="Rectangle 24"/>
              <p:cNvSpPr>
                <a:spLocks noChangeArrowheads="1"/>
              </p:cNvSpPr>
              <p:nvPr/>
            </p:nvSpPr>
            <p:spPr bwMode="auto">
              <a:xfrm>
                <a:off x="1488" y="3504"/>
                <a:ext cx="1344" cy="624"/>
              </a:xfrm>
              <a:prstGeom prst="rect">
                <a:avLst/>
              </a:prstGeom>
              <a:solidFill>
                <a:srgbClr val="F6F5BD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lnSpc>
                    <a:spcPct val="100000"/>
                  </a:lnSpc>
                </a:pPr>
                <a:r>
                  <a:rPr lang="en-US" sz="1600" b="0">
                    <a:latin typeface="Courier New" pitchFamily="49" charset="0"/>
                  </a:rPr>
                  <a:t>• • •</a:t>
                </a:r>
              </a:p>
            </p:txBody>
          </p:sp>
          <p:sp>
            <p:nvSpPr>
              <p:cNvPr id="10259" name="Rectangle 22"/>
              <p:cNvSpPr>
                <a:spLocks noChangeArrowheads="1"/>
              </p:cNvSpPr>
              <p:nvPr/>
            </p:nvSpPr>
            <p:spPr bwMode="auto">
              <a:xfrm>
                <a:off x="1488" y="3504"/>
                <a:ext cx="384" cy="624"/>
              </a:xfrm>
              <a:prstGeom prst="rect">
                <a:avLst/>
              </a:prstGeom>
              <a:solidFill>
                <a:srgbClr val="F6F5BD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lnSpc>
                    <a:spcPct val="100000"/>
                  </a:lnSpc>
                </a:pPr>
                <a:r>
                  <a:rPr lang="en-US" sz="1600">
                    <a:latin typeface="Courier New" pitchFamily="49" charset="0"/>
                  </a:rPr>
                  <a:t>A</a:t>
                </a:r>
              </a:p>
              <a:p>
                <a:pPr>
                  <a:lnSpc>
                    <a:spcPct val="100000"/>
                  </a:lnSpc>
                </a:pPr>
                <a:r>
                  <a:rPr lang="en-US" sz="1600">
                    <a:latin typeface="Courier New" pitchFamily="49" charset="0"/>
                  </a:rPr>
                  <a:t>[1]</a:t>
                </a:r>
              </a:p>
              <a:p>
                <a:pPr>
                  <a:lnSpc>
                    <a:spcPct val="100000"/>
                  </a:lnSpc>
                </a:pPr>
                <a:r>
                  <a:rPr lang="en-US" sz="1600">
                    <a:latin typeface="Courier New" pitchFamily="49" charset="0"/>
                  </a:rPr>
                  <a:t>[0]</a:t>
                </a:r>
              </a:p>
            </p:txBody>
          </p:sp>
          <p:sp>
            <p:nvSpPr>
              <p:cNvPr id="10260" name="Rectangle 23"/>
              <p:cNvSpPr>
                <a:spLocks noChangeArrowheads="1"/>
              </p:cNvSpPr>
              <p:nvPr/>
            </p:nvSpPr>
            <p:spPr bwMode="auto">
              <a:xfrm>
                <a:off x="2392" y="3504"/>
                <a:ext cx="440" cy="624"/>
              </a:xfrm>
              <a:prstGeom prst="rect">
                <a:avLst/>
              </a:prstGeom>
              <a:solidFill>
                <a:srgbClr val="F6F5BD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lnSpc>
                    <a:spcPct val="100000"/>
                  </a:lnSpc>
                </a:pPr>
                <a:r>
                  <a:rPr lang="en-US" sz="1600" dirty="0">
                    <a:latin typeface="Courier New" pitchFamily="49" charset="0"/>
                  </a:rPr>
                  <a:t>A</a:t>
                </a:r>
              </a:p>
              <a:p>
                <a:pPr>
                  <a:lnSpc>
                    <a:spcPct val="100000"/>
                  </a:lnSpc>
                </a:pPr>
                <a:r>
                  <a:rPr lang="en-US" sz="1600" dirty="0">
                    <a:latin typeface="Courier New" pitchFamily="49" charset="0"/>
                  </a:rPr>
                  <a:t>[1]</a:t>
                </a:r>
              </a:p>
              <a:p>
                <a:pPr>
                  <a:lnSpc>
                    <a:spcPct val="100000"/>
                  </a:lnSpc>
                </a:pPr>
                <a:r>
                  <a:rPr lang="en-US" sz="1600" dirty="0">
                    <a:latin typeface="Courier New" pitchFamily="49" charset="0"/>
                  </a:rPr>
                  <a:t>[C-1]</a:t>
                </a:r>
              </a:p>
            </p:txBody>
          </p:sp>
        </p:grpSp>
        <p:grpSp>
          <p:nvGrpSpPr>
            <p:cNvPr id="10253" name="Group 25"/>
            <p:cNvGrpSpPr>
              <a:grpSpLocks/>
            </p:cNvGrpSpPr>
            <p:nvPr/>
          </p:nvGrpSpPr>
          <p:grpSpPr bwMode="auto">
            <a:xfrm>
              <a:off x="4176" y="3408"/>
              <a:ext cx="1344" cy="624"/>
              <a:chOff x="1488" y="3504"/>
              <a:chExt cx="1344" cy="624"/>
            </a:xfrm>
          </p:grpSpPr>
          <p:sp>
            <p:nvSpPr>
              <p:cNvPr id="10255" name="Rectangle 28"/>
              <p:cNvSpPr>
                <a:spLocks noChangeArrowheads="1"/>
              </p:cNvSpPr>
              <p:nvPr/>
            </p:nvSpPr>
            <p:spPr bwMode="auto">
              <a:xfrm>
                <a:off x="1488" y="3504"/>
                <a:ext cx="1344" cy="624"/>
              </a:xfrm>
              <a:prstGeom prst="rect">
                <a:avLst/>
              </a:prstGeom>
              <a:solidFill>
                <a:srgbClr val="D5F1CF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lnSpc>
                    <a:spcPct val="100000"/>
                  </a:lnSpc>
                </a:pPr>
                <a:r>
                  <a:rPr lang="en-US" sz="1600" b="0">
                    <a:latin typeface="Courier New" pitchFamily="49" charset="0"/>
                  </a:rPr>
                  <a:t>• • •</a:t>
                </a:r>
              </a:p>
            </p:txBody>
          </p:sp>
          <p:sp>
            <p:nvSpPr>
              <p:cNvPr id="10256" name="Rectangle 26"/>
              <p:cNvSpPr>
                <a:spLocks noChangeArrowheads="1"/>
              </p:cNvSpPr>
              <p:nvPr/>
            </p:nvSpPr>
            <p:spPr bwMode="auto">
              <a:xfrm>
                <a:off x="1488" y="3504"/>
                <a:ext cx="432" cy="624"/>
              </a:xfrm>
              <a:prstGeom prst="rect">
                <a:avLst/>
              </a:prstGeom>
              <a:solidFill>
                <a:srgbClr val="D5F1C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lnSpc>
                    <a:spcPct val="100000"/>
                  </a:lnSpc>
                </a:pPr>
                <a:r>
                  <a:rPr lang="en-US" sz="1600" dirty="0">
                    <a:latin typeface="Courier New" pitchFamily="49" charset="0"/>
                  </a:rPr>
                  <a:t>A</a:t>
                </a:r>
              </a:p>
              <a:p>
                <a:pPr>
                  <a:lnSpc>
                    <a:spcPct val="100000"/>
                  </a:lnSpc>
                </a:pPr>
                <a:r>
                  <a:rPr lang="en-US" sz="1600" dirty="0">
                    <a:latin typeface="Courier New" pitchFamily="49" charset="0"/>
                  </a:rPr>
                  <a:t>[R-1]</a:t>
                </a:r>
              </a:p>
              <a:p>
                <a:pPr>
                  <a:lnSpc>
                    <a:spcPct val="100000"/>
                  </a:lnSpc>
                </a:pPr>
                <a:r>
                  <a:rPr lang="en-US" sz="1600" dirty="0">
                    <a:latin typeface="Courier New" pitchFamily="49" charset="0"/>
                  </a:rPr>
                  <a:t>[0]</a:t>
                </a:r>
              </a:p>
            </p:txBody>
          </p:sp>
          <p:sp>
            <p:nvSpPr>
              <p:cNvPr id="10257" name="Rectangle 27"/>
              <p:cNvSpPr>
                <a:spLocks noChangeArrowheads="1"/>
              </p:cNvSpPr>
              <p:nvPr/>
            </p:nvSpPr>
            <p:spPr bwMode="auto">
              <a:xfrm>
                <a:off x="2368" y="3504"/>
                <a:ext cx="464" cy="624"/>
              </a:xfrm>
              <a:prstGeom prst="rect">
                <a:avLst/>
              </a:prstGeom>
              <a:solidFill>
                <a:srgbClr val="D5F1C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lnSpc>
                    <a:spcPct val="100000"/>
                  </a:lnSpc>
                </a:pPr>
                <a:r>
                  <a:rPr lang="en-US" sz="1600" dirty="0">
                    <a:latin typeface="Courier New" pitchFamily="49" charset="0"/>
                  </a:rPr>
                  <a:t>A</a:t>
                </a:r>
              </a:p>
              <a:p>
                <a:pPr>
                  <a:lnSpc>
                    <a:spcPct val="100000"/>
                  </a:lnSpc>
                </a:pPr>
                <a:r>
                  <a:rPr lang="en-US" sz="1600" dirty="0">
                    <a:latin typeface="Courier New" pitchFamily="49" charset="0"/>
                  </a:rPr>
                  <a:t>[R-1]</a:t>
                </a:r>
              </a:p>
              <a:p>
                <a:pPr>
                  <a:lnSpc>
                    <a:spcPct val="100000"/>
                  </a:lnSpc>
                </a:pPr>
                <a:r>
                  <a:rPr lang="en-US" sz="1600" dirty="0">
                    <a:latin typeface="Courier New" pitchFamily="49" charset="0"/>
                  </a:rPr>
                  <a:t>[C-1]</a:t>
                </a:r>
              </a:p>
            </p:txBody>
          </p:sp>
        </p:grpSp>
        <p:sp>
          <p:nvSpPr>
            <p:cNvPr id="10254" name="Rectangle 29"/>
            <p:cNvSpPr>
              <a:spLocks noChangeArrowheads="1"/>
            </p:cNvSpPr>
            <p:nvPr/>
          </p:nvSpPr>
          <p:spPr bwMode="auto">
            <a:xfrm>
              <a:off x="3024" y="3408"/>
              <a:ext cx="1152" cy="62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600" b="0">
                  <a:latin typeface="Courier New" pitchFamily="49" charset="0"/>
                </a:rPr>
                <a:t>•  •  •</a:t>
              </a:r>
            </a:p>
          </p:txBody>
        </p:sp>
      </p:grpSp>
      <p:sp>
        <p:nvSpPr>
          <p:cNvPr id="309278" name="Line 30"/>
          <p:cNvSpPr>
            <a:spLocks noChangeShapeType="1"/>
          </p:cNvSpPr>
          <p:nvPr/>
        </p:nvSpPr>
        <p:spPr bwMode="auto">
          <a:xfrm>
            <a:off x="381000" y="6343650"/>
            <a:ext cx="0" cy="228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309279" name="Line 31"/>
          <p:cNvSpPr>
            <a:spLocks noChangeShapeType="1"/>
          </p:cNvSpPr>
          <p:nvPr/>
        </p:nvSpPr>
        <p:spPr bwMode="auto">
          <a:xfrm>
            <a:off x="8610600" y="6343650"/>
            <a:ext cx="0" cy="228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309280" name="Line 32"/>
          <p:cNvSpPr>
            <a:spLocks noChangeShapeType="1"/>
          </p:cNvSpPr>
          <p:nvPr/>
        </p:nvSpPr>
        <p:spPr bwMode="auto">
          <a:xfrm>
            <a:off x="381000" y="6496050"/>
            <a:ext cx="8229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309281" name="Rectangle 33"/>
          <p:cNvSpPr>
            <a:spLocks noChangeArrowheads="1"/>
          </p:cNvSpPr>
          <p:nvPr/>
        </p:nvSpPr>
        <p:spPr bwMode="auto">
          <a:xfrm>
            <a:off x="3429000" y="6343650"/>
            <a:ext cx="1447800" cy="381000"/>
          </a:xfrm>
          <a:prstGeom prst="rect">
            <a:avLst/>
          </a:prstGeom>
          <a:solidFill>
            <a:schemeClr val="bg1"/>
          </a:solidFill>
          <a:ln w="25400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4*R*C</a:t>
            </a:r>
            <a:r>
              <a:rPr lang="en-US" sz="1800" b="0">
                <a:latin typeface="Calibri" pitchFamily="34" charset="0"/>
              </a:rPr>
              <a:t>  Bytes</a:t>
            </a:r>
          </a:p>
        </p:txBody>
      </p:sp>
    </p:spTree>
    <p:extLst>
      <p:ext uri="{BB962C8B-B14F-4D97-AF65-F5344CB8AC3E}">
        <p14:creationId xmlns:p14="http://schemas.microsoft.com/office/powerpoint/2010/main" val="38297183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2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2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2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25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9263" grpId="0"/>
      <p:bldP spid="309278" grpId="0" animBg="1"/>
      <p:bldP spid="309279" grpId="0" animBg="1"/>
      <p:bldP spid="309280" grpId="0" animBg="1"/>
      <p:bldP spid="30928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Assumed Simple Cache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6413" y="3378200"/>
            <a:ext cx="8307387" cy="2940050"/>
          </a:xfrm>
        </p:spPr>
        <p:txBody>
          <a:bodyPr>
            <a:normAutofit/>
          </a:bodyPr>
          <a:lstStyle/>
          <a:p>
            <a:pPr marL="0" indent="0">
              <a:buNone/>
              <a:defRPr/>
            </a:pPr>
            <a:r>
              <a:rPr lang="en-US" dirty="0" smtClean="0">
                <a:latin typeface="Comic Sans MS"/>
                <a:cs typeface="Comic Sans MS"/>
              </a:rPr>
              <a:t>2 </a:t>
            </a:r>
            <a:r>
              <a:rPr lang="en-US" dirty="0" err="1" smtClean="0">
                <a:latin typeface="Comic Sans MS"/>
                <a:cs typeface="Comic Sans MS"/>
              </a:rPr>
              <a:t>ints</a:t>
            </a:r>
            <a:r>
              <a:rPr lang="en-US" dirty="0" smtClean="0">
                <a:latin typeface="Comic Sans MS"/>
                <a:cs typeface="Comic Sans MS"/>
              </a:rPr>
              <a:t> per block</a:t>
            </a:r>
          </a:p>
          <a:p>
            <a:pPr marL="0" indent="0">
              <a:buNone/>
              <a:defRPr/>
            </a:pPr>
            <a:r>
              <a:rPr lang="en-US" dirty="0" smtClean="0">
                <a:latin typeface="Comic Sans MS"/>
                <a:cs typeface="Comic Sans MS"/>
              </a:rPr>
              <a:t>2-way set associative</a:t>
            </a:r>
          </a:p>
          <a:p>
            <a:pPr marL="0" indent="0">
              <a:buNone/>
              <a:defRPr/>
            </a:pPr>
            <a:r>
              <a:rPr lang="en-US" dirty="0" smtClean="0">
                <a:latin typeface="Comic Sans MS"/>
                <a:cs typeface="Comic Sans MS"/>
              </a:rPr>
              <a:t>2 blocks, 1 set in total</a:t>
            </a:r>
          </a:p>
          <a:p>
            <a:pPr marL="0" indent="0">
              <a:buNone/>
              <a:defRPr/>
            </a:pPr>
            <a:r>
              <a:rPr lang="en-US" dirty="0" smtClean="0">
                <a:latin typeface="Comic Sans MS"/>
                <a:cs typeface="Comic Sans MS"/>
              </a:rPr>
              <a:t>i.e., same thing as fully associative</a:t>
            </a:r>
          </a:p>
          <a:p>
            <a:pPr marL="0" indent="0">
              <a:buNone/>
              <a:defRPr/>
            </a:pPr>
            <a:r>
              <a:rPr lang="en-US" dirty="0" smtClean="0">
                <a:latin typeface="Comic Sans MS"/>
                <a:cs typeface="Comic Sans MS"/>
              </a:rPr>
              <a:t>Replacement policy: Least Recently Used (LRU)</a:t>
            </a:r>
            <a:endParaRPr lang="en-US" dirty="0">
              <a:latin typeface="Comic Sans MS"/>
              <a:cs typeface="Comic Sans MS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52734011"/>
              </p:ext>
            </p:extLst>
          </p:nvPr>
        </p:nvGraphicFramePr>
        <p:xfrm>
          <a:off x="558800" y="2222500"/>
          <a:ext cx="1600200" cy="889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00100"/>
                <a:gridCol w="800100"/>
              </a:tblGrid>
              <a:tr h="444500"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44500"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39951" name="TextBox 4"/>
          <p:cNvSpPr txBox="1">
            <a:spLocks noChangeArrowheads="1"/>
          </p:cNvSpPr>
          <p:nvPr/>
        </p:nvSpPr>
        <p:spPr bwMode="auto">
          <a:xfrm>
            <a:off x="371475" y="1841500"/>
            <a:ext cx="877888" cy="341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29" tIns="45714" rIns="91429" bIns="45714">
            <a:sp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</a:pPr>
            <a:r>
              <a:rPr lang="en-US">
                <a:solidFill>
                  <a:srgbClr val="000066"/>
                </a:solidFill>
                <a:latin typeface="Helvetica" pitchFamily="34" charset="0"/>
              </a:rPr>
              <a:t>Cache</a:t>
            </a:r>
          </a:p>
        </p:txBody>
      </p:sp>
      <p:sp>
        <p:nvSpPr>
          <p:cNvPr id="39952" name="TextBox 5"/>
          <p:cNvSpPr txBox="1">
            <a:spLocks noChangeArrowheads="1"/>
          </p:cNvSpPr>
          <p:nvPr/>
        </p:nvSpPr>
        <p:spPr bwMode="auto">
          <a:xfrm>
            <a:off x="874285" y="2286000"/>
            <a:ext cx="1005744" cy="346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29" tIns="45714" rIns="91429" bIns="45714">
            <a:sp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</a:pPr>
            <a:r>
              <a:rPr lang="en-US" b="1" dirty="0">
                <a:solidFill>
                  <a:srgbClr val="000066"/>
                </a:solidFill>
                <a:latin typeface="Helvetica" pitchFamily="34" charset="0"/>
              </a:rPr>
              <a:t>Block 0</a:t>
            </a:r>
          </a:p>
        </p:txBody>
      </p:sp>
      <p:sp>
        <p:nvSpPr>
          <p:cNvPr id="39953" name="TextBox 6"/>
          <p:cNvSpPr txBox="1">
            <a:spLocks noChangeArrowheads="1"/>
          </p:cNvSpPr>
          <p:nvPr/>
        </p:nvSpPr>
        <p:spPr bwMode="auto">
          <a:xfrm>
            <a:off x="875872" y="2755900"/>
            <a:ext cx="1005744" cy="346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29" tIns="45714" rIns="91429" bIns="45714">
            <a:sp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</a:pPr>
            <a:r>
              <a:rPr lang="en-US" b="1" dirty="0">
                <a:solidFill>
                  <a:srgbClr val="000066"/>
                </a:solidFill>
                <a:latin typeface="Helvetica" pitchFamily="34" charset="0"/>
              </a:rPr>
              <a:t>Block 1</a:t>
            </a:r>
          </a:p>
        </p:txBody>
      </p:sp>
    </p:spTree>
    <p:extLst>
      <p:ext uri="{BB962C8B-B14F-4D97-AF65-F5344CB8AC3E}">
        <p14:creationId xmlns:p14="http://schemas.microsoft.com/office/powerpoint/2010/main" val="32722804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Some Key 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85718" indent="-385718">
              <a:defRPr/>
            </a:pPr>
            <a:r>
              <a:rPr lang="en-US" dirty="0" smtClean="0"/>
              <a:t>How many elements are there per block?</a:t>
            </a:r>
          </a:p>
          <a:p>
            <a:pPr marL="385718" indent="-385718">
              <a:defRPr/>
            </a:pPr>
            <a:r>
              <a:rPr lang="en-US" dirty="0" smtClean="0"/>
              <a:t>Does the data structure fit in the cache?</a:t>
            </a:r>
          </a:p>
          <a:p>
            <a:pPr marL="385718" indent="-385718">
              <a:defRPr/>
            </a:pPr>
            <a:r>
              <a:rPr lang="en-US" dirty="0" smtClean="0"/>
              <a:t>Do I re-use blocks over time?</a:t>
            </a:r>
          </a:p>
          <a:p>
            <a:pPr marL="385718" indent="-385718">
              <a:defRPr/>
            </a:pPr>
            <a:r>
              <a:rPr lang="en-US" dirty="0" smtClean="0"/>
              <a:t>In what order am I accessing blocks?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97317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Simple Array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381000" y="2133600"/>
          <a:ext cx="1600200" cy="889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00100"/>
                <a:gridCol w="800100"/>
              </a:tblGrid>
              <a:tr h="444500"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44500"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2743200" y="2286000"/>
          <a:ext cx="1872344" cy="4445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8086"/>
                <a:gridCol w="468086"/>
                <a:gridCol w="468086"/>
                <a:gridCol w="468086"/>
              </a:tblGrid>
              <a:tr h="444500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42010" name="TextBox 5"/>
          <p:cNvSpPr txBox="1">
            <a:spLocks noChangeArrowheads="1"/>
          </p:cNvSpPr>
          <p:nvPr/>
        </p:nvSpPr>
        <p:spPr bwMode="auto">
          <a:xfrm>
            <a:off x="2362200" y="2325688"/>
            <a:ext cx="350838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29" tIns="45714" rIns="91429" bIns="45714">
            <a:sp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</a:pPr>
            <a:r>
              <a:rPr lang="en-US">
                <a:solidFill>
                  <a:srgbClr val="000066"/>
                </a:solidFill>
                <a:latin typeface="Helvetica" pitchFamily="34" charset="0"/>
              </a:rPr>
              <a:t>A</a:t>
            </a:r>
          </a:p>
        </p:txBody>
      </p:sp>
      <p:sp>
        <p:nvSpPr>
          <p:cNvPr id="42011" name="TextBox 6"/>
          <p:cNvSpPr txBox="1">
            <a:spLocks noChangeArrowheads="1"/>
          </p:cNvSpPr>
          <p:nvPr/>
        </p:nvSpPr>
        <p:spPr bwMode="auto">
          <a:xfrm>
            <a:off x="193675" y="1752600"/>
            <a:ext cx="877888" cy="341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29" tIns="45714" rIns="91429" bIns="45714">
            <a:sp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</a:pPr>
            <a:r>
              <a:rPr lang="en-US">
                <a:solidFill>
                  <a:srgbClr val="000066"/>
                </a:solidFill>
                <a:latin typeface="Helvetica" pitchFamily="34" charset="0"/>
              </a:rPr>
              <a:t>Cache</a:t>
            </a:r>
          </a:p>
        </p:txBody>
      </p:sp>
      <p:sp>
        <p:nvSpPr>
          <p:cNvPr id="42012" name="TextBox 7"/>
          <p:cNvSpPr txBox="1">
            <a:spLocks noChangeArrowheads="1"/>
          </p:cNvSpPr>
          <p:nvPr/>
        </p:nvSpPr>
        <p:spPr bwMode="auto">
          <a:xfrm>
            <a:off x="5105400" y="2057400"/>
            <a:ext cx="2469073" cy="8448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29" tIns="45714" rIns="91429" bIns="45714">
            <a:sp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dirty="0">
                <a:solidFill>
                  <a:srgbClr val="000066"/>
                </a:solidFill>
                <a:latin typeface="Consolas"/>
                <a:cs typeface="Consolas"/>
              </a:rPr>
              <a:t>for (</a:t>
            </a:r>
            <a:r>
              <a:rPr lang="en-US" dirty="0" err="1">
                <a:solidFill>
                  <a:srgbClr val="000066"/>
                </a:solidFill>
                <a:latin typeface="Consolas"/>
                <a:cs typeface="Consolas"/>
              </a:rPr>
              <a:t>i</a:t>
            </a:r>
            <a:r>
              <a:rPr lang="en-US" dirty="0">
                <a:solidFill>
                  <a:srgbClr val="000066"/>
                </a:solidFill>
                <a:latin typeface="Consolas"/>
                <a:cs typeface="Consolas"/>
              </a:rPr>
              <a:t>=0;i&lt;</a:t>
            </a:r>
            <a:r>
              <a:rPr lang="en-US" dirty="0" err="1">
                <a:solidFill>
                  <a:srgbClr val="000066"/>
                </a:solidFill>
                <a:latin typeface="Consolas"/>
                <a:cs typeface="Consolas"/>
              </a:rPr>
              <a:t>N;i</a:t>
            </a:r>
            <a:r>
              <a:rPr lang="en-US" dirty="0">
                <a:solidFill>
                  <a:srgbClr val="000066"/>
                </a:solidFill>
                <a:latin typeface="Consolas"/>
                <a:cs typeface="Consolas"/>
              </a:rPr>
              <a:t>++){</a:t>
            </a:r>
          </a:p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dirty="0">
                <a:solidFill>
                  <a:srgbClr val="000066"/>
                </a:solidFill>
                <a:latin typeface="Consolas"/>
                <a:cs typeface="Consolas"/>
              </a:rPr>
              <a:t>  … = A[</a:t>
            </a:r>
            <a:r>
              <a:rPr lang="en-US" dirty="0" err="1">
                <a:solidFill>
                  <a:srgbClr val="000066"/>
                </a:solidFill>
                <a:latin typeface="Consolas"/>
                <a:cs typeface="Consolas"/>
              </a:rPr>
              <a:t>i</a:t>
            </a:r>
            <a:r>
              <a:rPr lang="en-US" dirty="0">
                <a:solidFill>
                  <a:srgbClr val="000066"/>
                </a:solidFill>
                <a:latin typeface="Consolas"/>
                <a:cs typeface="Consolas"/>
              </a:rPr>
              <a:t>];</a:t>
            </a:r>
          </a:p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dirty="0">
                <a:solidFill>
                  <a:srgbClr val="000066"/>
                </a:solidFill>
                <a:latin typeface="Consolas"/>
                <a:cs typeface="Consolas"/>
              </a:rPr>
              <a:t>}</a:t>
            </a:r>
          </a:p>
        </p:txBody>
      </p:sp>
      <p:cxnSp>
        <p:nvCxnSpPr>
          <p:cNvPr id="42013" name="Straight Arrow Connector 9"/>
          <p:cNvCxnSpPr>
            <a:cxnSpLocks noChangeShapeType="1"/>
          </p:cNvCxnSpPr>
          <p:nvPr/>
        </p:nvCxnSpPr>
        <p:spPr bwMode="auto">
          <a:xfrm>
            <a:off x="2743200" y="2133600"/>
            <a:ext cx="1905000" cy="1588"/>
          </a:xfrm>
          <a:prstGeom prst="straightConnector1">
            <a:avLst/>
          </a:prstGeom>
          <a:noFill/>
          <a:ln w="19050" algn="ctr">
            <a:solidFill>
              <a:schemeClr val="tx2"/>
            </a:solidFill>
            <a:round/>
            <a:headEnd/>
            <a:tailEnd type="arrow" w="med" len="med"/>
          </a:ln>
        </p:spPr>
      </p:cxnSp>
      <p:sp>
        <p:nvSpPr>
          <p:cNvPr id="42014" name="TextBox 10"/>
          <p:cNvSpPr txBox="1">
            <a:spLocks noChangeArrowheads="1"/>
          </p:cNvSpPr>
          <p:nvPr/>
        </p:nvSpPr>
        <p:spPr bwMode="auto">
          <a:xfrm>
            <a:off x="609600" y="4038600"/>
            <a:ext cx="3903663" cy="341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29" tIns="45714" rIns="91429" bIns="45714">
            <a:sp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</a:pPr>
            <a:r>
              <a:rPr lang="en-US">
                <a:solidFill>
                  <a:srgbClr val="000066"/>
                </a:solidFill>
                <a:latin typeface="Helvetica" pitchFamily="34" charset="0"/>
              </a:rPr>
              <a:t>Miss rate = #misses / #accesses =</a:t>
            </a:r>
            <a:endParaRPr lang="en-US">
              <a:solidFill>
                <a:srgbClr val="C00000"/>
              </a:solidFill>
              <a:latin typeface="Helvetica" pitchFamily="34" charset="0"/>
            </a:endParaRPr>
          </a:p>
        </p:txBody>
      </p:sp>
      <p:sp>
        <p:nvSpPr>
          <p:cNvPr id="12" name="TextBox 10"/>
          <p:cNvSpPr txBox="1">
            <a:spLocks noChangeArrowheads="1"/>
          </p:cNvSpPr>
          <p:nvPr/>
        </p:nvSpPr>
        <p:spPr bwMode="auto">
          <a:xfrm>
            <a:off x="4354967" y="4361934"/>
            <a:ext cx="240710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 smtClean="0"/>
              <a:t> </a:t>
            </a:r>
            <a:r>
              <a:rPr lang="en-US" dirty="0">
                <a:solidFill>
                  <a:srgbClr val="C00000"/>
                </a:solidFill>
              </a:rPr>
              <a:t>(N/2) / N = ½ = 50%</a:t>
            </a:r>
          </a:p>
        </p:txBody>
      </p:sp>
    </p:spTree>
    <p:extLst>
      <p:ext uri="{BB962C8B-B14F-4D97-AF65-F5344CB8AC3E}">
        <p14:creationId xmlns:p14="http://schemas.microsoft.com/office/powerpoint/2010/main" val="38290753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Relationship Id="rId3" Type="http://schemas.openxmlformats.org/officeDocument/2006/relationships/image" Target="../media/image3.jpeg"/></Relationships>
</file>

<file path=ppt/theme/theme1.xml><?xml version="1.0" encoding="utf-8"?>
<a:theme xmlns:a="http://schemas.openxmlformats.org/drawingml/2006/main" name="Capital">
  <a:themeElements>
    <a:clrScheme name="Capital">
      <a:dk1>
        <a:srgbClr val="FFFFFF"/>
      </a:dk1>
      <a:lt1>
        <a:srgbClr val="000000"/>
      </a:lt1>
      <a:dk2>
        <a:srgbClr val="7C8F97"/>
      </a:dk2>
      <a:lt2>
        <a:srgbClr val="D1D0C8"/>
      </a:lt2>
      <a:accent1>
        <a:srgbClr val="4B5A60"/>
      </a:accent1>
      <a:accent2>
        <a:srgbClr val="9C5238"/>
      </a:accent2>
      <a:accent3>
        <a:srgbClr val="504539"/>
      </a:accent3>
      <a:accent4>
        <a:srgbClr val="C1AD79"/>
      </a:accent4>
      <a:accent5>
        <a:srgbClr val="667559"/>
      </a:accent5>
      <a:accent6>
        <a:srgbClr val="BAD6AD"/>
      </a:accent6>
      <a:hlink>
        <a:srgbClr val="524A82"/>
      </a:hlink>
      <a:folHlink>
        <a:srgbClr val="8F9954"/>
      </a:folHlink>
    </a:clrScheme>
    <a:fontScheme name="Capital">
      <a:majorFont>
        <a:latin typeface="Calisto MT"/>
        <a:ea typeface=""/>
        <a:cs typeface=""/>
        <a:font script="Jpan" typeface="ＭＳ 明朝"/>
      </a:majorFont>
      <a:minorFont>
        <a:latin typeface="Calisto MT"/>
        <a:ea typeface=""/>
        <a:cs typeface=""/>
        <a:font script="Jpan" typeface="ＭＳ 明朝"/>
      </a:minorFont>
    </a:fontScheme>
    <a:fmtScheme name="Capital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satMod val="150000"/>
                <a:lumMod val="50000"/>
              </a:schemeClr>
              <a:schemeClr val="phClr">
                <a:satMod val="300000"/>
                <a:lumMod val="125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atMod val="135000"/>
                <a:lumMod val="80000"/>
              </a:schemeClr>
              <a:schemeClr val="phClr">
                <a:satMod val="250000"/>
                <a:lumMod val="150000"/>
              </a:schemeClr>
            </a:duotone>
          </a:blip>
          <a:stretch/>
        </a:blip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31750" cap="flat" cmpd="sng" algn="ctr">
          <a:solidFill>
            <a:schemeClr val="phClr">
              <a:shade val="90000"/>
            </a:schemeClr>
          </a:solidFill>
          <a:prstDash val="solid"/>
        </a:ln>
        <a:ln w="44450" cap="flat" cmpd="sng" algn="ctr">
          <a:solidFill>
            <a:schemeClr val="phClr">
              <a:shade val="85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sx="101000" sy="101000" algn="ctr" rotWithShape="0">
              <a:srgbClr val="000000">
                <a:alpha val="40000"/>
              </a:srgbClr>
            </a:outerShdw>
          </a:effectLst>
          <a:scene3d>
            <a:camera prst="perspectiveFront" fov="3000000"/>
            <a:lightRig rig="threePt" dir="tl"/>
          </a:scene3d>
          <a:sp3d>
            <a:bevelT w="0" h="0"/>
          </a:sp3d>
        </a:effectStyle>
        <a:effectStyle>
          <a:effectLst>
            <a:innerShdw blurRad="190500">
              <a:srgbClr val="000000">
                <a:alpha val="50000"/>
              </a:srgbClr>
            </a:innerShdw>
          </a:effectLst>
          <a:scene3d>
            <a:camera prst="perspectiveFront" fov="4800000"/>
            <a:lightRig rig="twoPt" dir="t">
              <a:rot lat="0" lon="0" rev="4800000"/>
            </a:lightRig>
          </a:scene3d>
          <a:sp3d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3">
            <a:duotone>
              <a:schemeClr val="phClr">
                <a:satMod val="150000"/>
                <a:lumMod val="50000"/>
              </a:schemeClr>
              <a:schemeClr val="phClr">
                <a:satMod val="400000"/>
                <a:lumMod val="16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Capital.thmx</Template>
  <TotalTime>35340</TotalTime>
  <Words>4459</Words>
  <Application>Microsoft Macintosh PowerPoint</Application>
  <PresentationFormat>On-screen Show (4:3)</PresentationFormat>
  <Paragraphs>1169</Paragraphs>
  <Slides>39</Slides>
  <Notes>37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39</vt:i4>
      </vt:variant>
    </vt:vector>
  </HeadingPairs>
  <TitlesOfParts>
    <vt:vector size="40" baseType="lpstr">
      <vt:lpstr>Capital</vt:lpstr>
      <vt:lpstr>ECE 454  Computer Systems Programming Memory performance (Part II: Optimizing for caches)</vt:lpstr>
      <vt:lpstr>Content</vt:lpstr>
      <vt:lpstr>Optimizing for Caches</vt:lpstr>
      <vt:lpstr>Memory Optimizations</vt:lpstr>
      <vt:lpstr>Background: Array Allocation</vt:lpstr>
      <vt:lpstr>Multidimensional (Nested) Arrays</vt:lpstr>
      <vt:lpstr>Assumed Simple Cache</vt:lpstr>
      <vt:lpstr>Some Key Questions</vt:lpstr>
      <vt:lpstr>Simple Array</vt:lpstr>
      <vt:lpstr>Simple Array w outer loop</vt:lpstr>
      <vt:lpstr>Simple Array</vt:lpstr>
      <vt:lpstr>Simple Array</vt:lpstr>
      <vt:lpstr>Simple Array with outer loop</vt:lpstr>
      <vt:lpstr>Let’s warm-up our cache</vt:lpstr>
      <vt:lpstr>2D array</vt:lpstr>
      <vt:lpstr>2D array</vt:lpstr>
      <vt:lpstr>2D array</vt:lpstr>
      <vt:lpstr>2D array</vt:lpstr>
      <vt:lpstr>Matrix multiplication</vt:lpstr>
      <vt:lpstr>2 2D Arrays</vt:lpstr>
      <vt:lpstr>2 2D Arrays</vt:lpstr>
      <vt:lpstr>2 2D Arrays</vt:lpstr>
      <vt:lpstr>2 2D Arrays</vt:lpstr>
      <vt:lpstr>2 2D Arrays</vt:lpstr>
      <vt:lpstr>2 2D Arrays</vt:lpstr>
      <vt:lpstr>2 2D Arrays</vt:lpstr>
      <vt:lpstr>2 2D Arrays</vt:lpstr>
      <vt:lpstr>2 2D Arrays</vt:lpstr>
      <vt:lpstr>2 2D Arrays</vt:lpstr>
      <vt:lpstr>2 2D Arrays</vt:lpstr>
      <vt:lpstr>Example: Matrix Multiplication</vt:lpstr>
      <vt:lpstr>Cache Miss Analysis</vt:lpstr>
      <vt:lpstr>Cache Miss Analysis</vt:lpstr>
      <vt:lpstr>Doing Better</vt:lpstr>
      <vt:lpstr>Tiled Matrix Multiplication</vt:lpstr>
      <vt:lpstr>Big picture</vt:lpstr>
      <vt:lpstr>Big picture</vt:lpstr>
      <vt:lpstr>Detailed Visualization</vt:lpstr>
      <vt:lpstr>Cache Miss Analysis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Operating Systems ECE344</dc:title>
  <dc:creator>apple</dc:creator>
  <cp:lastModifiedBy>Ding Yuan</cp:lastModifiedBy>
  <cp:revision>251</cp:revision>
  <cp:lastPrinted>2013-09-11T16:09:48Z</cp:lastPrinted>
  <dcterms:created xsi:type="dcterms:W3CDTF">2013-01-10T16:28:45Z</dcterms:created>
  <dcterms:modified xsi:type="dcterms:W3CDTF">2014-09-30T12:32:46Z</dcterms:modified>
</cp:coreProperties>
</file>